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2"/>
  </p:notesMasterIdLst>
  <p:sldIdLst>
    <p:sldId id="258" r:id="rId2"/>
    <p:sldId id="261" r:id="rId3"/>
    <p:sldId id="260" r:id="rId4"/>
    <p:sldId id="259" r:id="rId5"/>
    <p:sldId id="262" r:id="rId6"/>
    <p:sldId id="264" r:id="rId7"/>
    <p:sldId id="263" r:id="rId8"/>
    <p:sldId id="265" r:id="rId9"/>
    <p:sldId id="267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olan Delelrman" initials="ND" lastIdx="1" clrIdx="0">
    <p:extLst>
      <p:ext uri="{19B8F6BF-5375-455C-9EA6-DF929625EA0E}">
        <p15:presenceInfo xmlns:p15="http://schemas.microsoft.com/office/powerpoint/2012/main" userId="294f9f2b179aa9a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1" autoAdjust="0"/>
    <p:restoredTop sz="85696" autoAdjust="0"/>
  </p:normalViewPr>
  <p:slideViewPr>
    <p:cSldViewPr snapToGrid="0">
      <p:cViewPr>
        <p:scale>
          <a:sx n="57" d="100"/>
          <a:sy n="57" d="100"/>
        </p:scale>
        <p:origin x="828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0-01-28T12:40:59.539" idx="1">
    <p:pos x="5636" y="73"/>
    <p:text/>
    <p:extLst>
      <p:ext uri="{C676402C-5697-4E1C-873F-D02D1690AC5C}">
        <p15:threadingInfo xmlns:p15="http://schemas.microsoft.com/office/powerpoint/2012/main" timeZoneBias="48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C20BB3-3CCB-4FE5-991B-82F6BCB48AF3}" type="datetimeFigureOut">
              <a:rPr lang="en-US" smtClean="0"/>
              <a:t>2/3/2020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46DE6-3336-457D-A091-FA20AC1C536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074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5220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66977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Seismic events shown are post 1960, &gt;4.5, </a:t>
            </a:r>
            <a:r>
              <a:rPr lang="en-US"/>
              <a:t>shallower than 30km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55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4905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Not all campaign sites were measured every year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694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56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521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26774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0746DE6-3336-457D-A091-FA20AC1C536E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691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1189204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913" y="1143293"/>
            <a:ext cx="7034362" cy="4268965"/>
          </a:xfrm>
        </p:spPr>
        <p:txBody>
          <a:bodyPr anchor="t">
            <a:normAutofit/>
          </a:bodyPr>
          <a:lstStyle>
            <a:lvl1pPr algn="l">
              <a:lnSpc>
                <a:spcPct val="85000"/>
              </a:lnSpc>
              <a:defRPr sz="77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914" y="5537925"/>
            <a:ext cx="7034362" cy="706355"/>
          </a:xfrm>
        </p:spPr>
        <p:txBody>
          <a:bodyPr>
            <a:normAutofit/>
          </a:bodyPr>
          <a:lstStyle>
            <a:lvl1pPr marL="0" indent="0" algn="l">
              <a:lnSpc>
                <a:spcPct val="114000"/>
              </a:lnSpc>
              <a:spcBef>
                <a:spcPts val="0"/>
              </a:spcBef>
              <a:buNone/>
              <a:defRPr sz="2000" b="0" i="1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88913" y="6314440"/>
            <a:ext cx="1596622" cy="365125"/>
          </a:xfrm>
        </p:spPr>
        <p:txBody>
          <a:bodyPr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3C633830-2244-49AE-BC4A-47F415C177C6}" type="datetimeFigureOut">
              <a:rPr lang="en-US" dirty="0"/>
              <a:pPr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00591" y="6314440"/>
            <a:ext cx="5122683" cy="365125"/>
          </a:xfrm>
        </p:spPr>
        <p:txBody>
          <a:bodyPr/>
          <a:lstStyle>
            <a:lvl1pPr algn="l">
              <a:defRPr b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416216"/>
            <a:ext cx="407988" cy="365125"/>
          </a:xfrm>
        </p:spPr>
        <p:txBody>
          <a:bodyPr/>
          <a:lstStyle>
            <a:lvl1pPr algn="r">
              <a:defRPr>
                <a:solidFill>
                  <a:schemeClr val="bg2"/>
                </a:solidFill>
              </a:defRPr>
            </a:lvl1pPr>
          </a:lstStyle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 title="Verticle Rule Line"/>
          <p:cNvCxnSpPr/>
          <p:nvPr/>
        </p:nvCxnSpPr>
        <p:spPr>
          <a:xfrm>
            <a:off x="773855" y="1257300"/>
            <a:ext cx="0" cy="5600700"/>
          </a:xfrm>
          <a:prstGeom prst="line">
            <a:avLst/>
          </a:prstGeom>
          <a:ln w="254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298342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79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81600" y="640080"/>
            <a:ext cx="6248398" cy="558414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5953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rgbClr val="262626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90765" y="642931"/>
            <a:ext cx="2446670" cy="467810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642932"/>
            <a:ext cx="7070678" cy="467810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36187" y="5927131"/>
            <a:ext cx="3814856" cy="365125"/>
          </a:xfrm>
        </p:spPr>
        <p:txBody>
          <a:bodyPr/>
          <a:lstStyle/>
          <a:p>
            <a:fld id="{3C633830-2244-49AE-BC4A-47F415C177C6}" type="datetimeFigureOut">
              <a:rPr lang="en-US" dirty="0"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536187" y="6315949"/>
            <a:ext cx="381485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5607592"/>
            <a:ext cx="407988" cy="365125"/>
          </a:xfrm>
        </p:spPr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3" name="Straight Connector 12" title="Horizontal Rule Line"/>
          <p:cNvCxnSpPr/>
          <p:nvPr/>
        </p:nvCxnSpPr>
        <p:spPr>
          <a:xfrm>
            <a:off x="0" y="6199730"/>
            <a:ext cx="10260011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4981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9881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 title="Page Number Shape"/>
          <p:cNvSpPr/>
          <p:nvPr/>
        </p:nvSpPr>
        <p:spPr bwMode="auto">
          <a:xfrm>
            <a:off x="11784011" y="1393748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7673" y="2571722"/>
            <a:ext cx="8296654" cy="3286153"/>
          </a:xfrm>
        </p:spPr>
        <p:txBody>
          <a:bodyPr anchor="t">
            <a:normAutofit/>
          </a:bodyPr>
          <a:lstStyle>
            <a:lvl1pPr>
              <a:lnSpc>
                <a:spcPct val="85000"/>
              </a:lnSpc>
              <a:defRPr sz="7700" cap="all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7673" y="1393748"/>
            <a:ext cx="8401429" cy="819150"/>
          </a:xfrm>
        </p:spPr>
        <p:txBody>
          <a:bodyPr anchor="ctr">
            <a:normAutofit/>
          </a:bodyPr>
          <a:lstStyle>
            <a:lvl1pPr marL="0" indent="0" algn="r">
              <a:lnSpc>
                <a:spcPct val="113000"/>
              </a:lnSpc>
              <a:spcBef>
                <a:spcPts val="0"/>
              </a:spcBef>
              <a:buNone/>
              <a:defRPr sz="20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742955" y="6314439"/>
            <a:ext cx="1596622" cy="365125"/>
          </a:xfrm>
        </p:spPr>
        <p:txBody>
          <a:bodyPr/>
          <a:lstStyle>
            <a:lvl1pPr>
              <a:defRPr sz="12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C633830-2244-49AE-BC4A-47F415C177C6}" type="datetimeFigureOut">
              <a:rPr lang="en-US" dirty="0"/>
              <a:pPr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673" y="6314440"/>
            <a:ext cx="6480226" cy="365125"/>
          </a:xfrm>
        </p:spPr>
        <p:txBody>
          <a:bodyPr/>
          <a:lstStyle>
            <a:lvl1pPr>
              <a:defRPr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784011" y="1620760"/>
            <a:ext cx="407988" cy="365125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 flipH="1">
            <a:off x="1" y="6178167"/>
            <a:ext cx="10244326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32858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456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81600" y="540628"/>
            <a:ext cx="6248400" cy="248894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3712467"/>
            <a:ext cx="6248400" cy="24822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5889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7784"/>
            <a:ext cx="3831336" cy="49560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58065"/>
            <a:ext cx="6245352" cy="914400"/>
          </a:xfrm>
        </p:spPr>
        <p:txBody>
          <a:bodyPr anchor="b"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81600" y="1526671"/>
            <a:ext cx="6245352" cy="1755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81600" y="3700826"/>
            <a:ext cx="6248400" cy="914400"/>
          </a:xfrm>
        </p:spPr>
        <p:txBody>
          <a:bodyPr anchor="b">
            <a:normAutofit/>
          </a:bodyPr>
          <a:lstStyle>
            <a:lvl1pPr marL="0" indent="0">
              <a:buNone/>
              <a:defRPr sz="2400" b="0" i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81600" y="4669432"/>
            <a:ext cx="6245352" cy="175564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2/3/2020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649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2/3/2020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491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2/3/2020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4882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55479"/>
            <a:ext cx="3838776" cy="1921022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564147"/>
            <a:ext cx="6248400" cy="5622644"/>
          </a:xfrm>
        </p:spPr>
        <p:txBody>
          <a:bodyPr/>
          <a:lstStyle>
            <a:lvl1pPr>
              <a:lnSpc>
                <a:spcPct val="112000"/>
              </a:lnSpc>
              <a:defRPr sz="2000"/>
            </a:lvl1pPr>
            <a:lvl2pPr>
              <a:lnSpc>
                <a:spcPct val="112000"/>
              </a:lnSpc>
              <a:defRPr sz="1800"/>
            </a:lvl2pPr>
            <a:lvl3pPr>
              <a:lnSpc>
                <a:spcPct val="112000"/>
              </a:lnSpc>
              <a:defRPr sz="1600"/>
            </a:lvl3pPr>
            <a:lvl4pPr>
              <a:lnSpc>
                <a:spcPct val="112000"/>
              </a:lnSpc>
              <a:defRPr sz="1400"/>
            </a:lvl4pPr>
            <a:lvl5pPr>
              <a:lnSpc>
                <a:spcPct val="112000"/>
              </a:lnSpc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2621512"/>
            <a:ext cx="3838776" cy="3239537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23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557261"/>
            <a:ext cx="3840480" cy="1919239"/>
          </a:xfrm>
        </p:spPr>
        <p:txBody>
          <a:bodyPr anchor="t">
            <a:noAutofit/>
          </a:bodyPr>
          <a:lstStyle>
            <a:lvl1pPr>
              <a:lnSpc>
                <a:spcPct val="93000"/>
              </a:lnSpc>
              <a:defRPr sz="40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57800" y="0"/>
            <a:ext cx="6172200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58952" y="2621512"/>
            <a:ext cx="3840480" cy="3236976"/>
          </a:xfrm>
        </p:spPr>
        <p:txBody>
          <a:bodyPr/>
          <a:lstStyle>
            <a:lvl1pPr marL="0" indent="0" algn="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633830-2244-49AE-BC4A-47F415C177C6}" type="datetimeFigureOut">
              <a:rPr lang="en-US" dirty="0"/>
              <a:t>2/3/2020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27A5A-7290-4DE1-BA94-4BE8A8E57DCF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485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6" title="Page Number Shape"/>
          <p:cNvSpPr/>
          <p:nvPr/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559678"/>
            <a:ext cx="3833906" cy="495249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1600" y="569066"/>
            <a:ext cx="6248398" cy="5655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1" y="593006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3C633830-2244-49AE-BC4A-47F415C177C6}" type="datetimeFigureOut">
              <a:rPr lang="en-US" dirty="0"/>
              <a:pPr/>
              <a:t>2/3/2020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1" y="6314440"/>
            <a:ext cx="381485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 i="1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784011" y="5607592"/>
            <a:ext cx="4079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1" baseline="0">
                <a:solidFill>
                  <a:schemeClr val="bg2"/>
                </a:solidFill>
                <a:latin typeface="+mj-lt"/>
              </a:defRPr>
            </a:lvl1pPr>
          </a:lstStyle>
          <a:p>
            <a:fld id="{2AC27A5A-7290-4DE1-BA94-4BE8A8E57DCF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 title="Horizontal Rule Line"/>
          <p:cNvCxnSpPr/>
          <p:nvPr/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9090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5000" b="0" i="1" kern="1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83464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20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8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6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112000"/>
        </a:lnSpc>
        <a:spcBef>
          <a:spcPts val="900"/>
        </a:spcBef>
        <a:buFont typeface="Corbel" panose="020B0503020204020204" pitchFamily="34" charset="0"/>
        <a:buChar char="–"/>
        <a:defRPr sz="1400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112000"/>
        </a:lnSpc>
        <a:spcBef>
          <a:spcPts val="9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5146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29718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3429000" indent="-283464" algn="l" defTabSz="914400" rtl="0" eaLnBrk="1" latinLnBrk="0" hangingPunct="1">
        <a:lnSpc>
          <a:spcPct val="112000"/>
        </a:lnSpc>
        <a:spcBef>
          <a:spcPts val="1300"/>
        </a:spcBef>
        <a:buFont typeface="Corbel" panose="020B0503020204020204" pitchFamily="34" charset="0"/>
        <a:buChar char="–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3886200" indent="-283464" algn="l" defTabSz="914400" rtl="0" eaLnBrk="1" latinLnBrk="0" hangingPunct="1">
        <a:lnSpc>
          <a:spcPct val="112000"/>
        </a:lnSpc>
        <a:spcBef>
          <a:spcPts val="1300"/>
        </a:spcBef>
        <a:buFont typeface="Arial" panose="020B0604020202020204" pitchFamily="34" charset="0"/>
        <a:buChar char="•"/>
        <a:defRPr sz="1400" i="1" kern="1200" baseline="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2832">
          <p15:clr>
            <a:srgbClr val="F26B43"/>
          </p15:clr>
        </p15:guide>
        <p15:guide id="2" pos="480">
          <p15:clr>
            <a:srgbClr val="F26B43"/>
          </p15:clr>
        </p15:guide>
        <p15:guide id="3" orient="horz" pos="432">
          <p15:clr>
            <a:srgbClr val="F26B43"/>
          </p15:clr>
        </p15:guide>
        <p15:guide id="4" pos="7200">
          <p15:clr>
            <a:srgbClr val="F26B43"/>
          </p15:clr>
        </p15:guide>
        <p15:guide id="5" pos="32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comments" Target="../comments/comment1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4" Type="http://schemas.openxmlformats.org/officeDocument/2006/relationships/image" Target="../media/image9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4" Type="http://schemas.openxmlformats.org/officeDocument/2006/relationships/image" Target="../media/image4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4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truck with a mountain in the background&#10;&#10;Description automatically generated">
            <a:extLst>
              <a:ext uri="{FF2B5EF4-FFF2-40B4-BE49-F238E27FC236}">
                <a16:creationId xmlns:a16="http://schemas.microsoft.com/office/drawing/2014/main" id="{3788ABE9-4553-47E6-9984-D1AE8873EB4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3071" y="116143"/>
            <a:ext cx="8834284" cy="662571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26774" y="-295840"/>
            <a:ext cx="3018503" cy="6468892"/>
          </a:xfrm>
        </p:spPr>
        <p:txBody>
          <a:bodyPr anchor="ctr">
            <a:normAutofit/>
          </a:bodyPr>
          <a:lstStyle/>
          <a:p>
            <a:pPr algn="r"/>
            <a:r>
              <a:rPr lang="en-US" sz="2800" i="0" dirty="0"/>
              <a:t>Present-day motion of the Sierra Nevada Block and some tectonic implications for the basin and range province, North American cordillera</a:t>
            </a:r>
            <a:endParaRPr lang="en-US" sz="28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0F10488-54CA-44CF-B9B0-BB3A2319C328}"/>
              </a:ext>
            </a:extLst>
          </p:cNvPr>
          <p:cNvSpPr txBox="1"/>
          <p:nvPr/>
        </p:nvSpPr>
        <p:spPr>
          <a:xfrm>
            <a:off x="8947354" y="6095525"/>
            <a:ext cx="37467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Presentation by:</a:t>
            </a:r>
          </a:p>
          <a:p>
            <a:pPr algn="ctr"/>
            <a:r>
              <a:rPr lang="en-US" dirty="0"/>
              <a:t>Nolan </a:t>
            </a:r>
            <a:r>
              <a:rPr lang="en-US" dirty="0" err="1"/>
              <a:t>Dellerman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C44829F-EB7F-402C-8993-CABE3A0E9BC8}"/>
              </a:ext>
            </a:extLst>
          </p:cNvPr>
          <p:cNvSpPr txBox="1"/>
          <p:nvPr/>
        </p:nvSpPr>
        <p:spPr>
          <a:xfrm>
            <a:off x="115288" y="116143"/>
            <a:ext cx="32499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Photo courtesy of UNAVCO</a:t>
            </a:r>
          </a:p>
        </p:txBody>
      </p:sp>
    </p:spTree>
    <p:extLst>
      <p:ext uri="{BB962C8B-B14F-4D97-AF65-F5344CB8AC3E}">
        <p14:creationId xmlns:p14="http://schemas.microsoft.com/office/powerpoint/2010/main" val="33939683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F54F29F0-6270-423B-87F8-CE25FC575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43665" y="492560"/>
            <a:ext cx="3524190" cy="748012"/>
          </a:xfrm>
        </p:spPr>
        <p:txBody>
          <a:bodyPr>
            <a:normAutofit fontScale="90000"/>
          </a:bodyPr>
          <a:lstStyle/>
          <a:p>
            <a:r>
              <a:rPr lang="en-US" dirty="0"/>
              <a:t>Conclusion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6BA7D64-6426-4B76-B660-0C17E1FA7A63}"/>
              </a:ext>
            </a:extLst>
          </p:cNvPr>
          <p:cNvSpPr txBox="1"/>
          <p:nvPr/>
        </p:nvSpPr>
        <p:spPr>
          <a:xfrm>
            <a:off x="422789" y="1524000"/>
            <a:ext cx="603700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First Euler vector describing present day motion of Sierra Nevada block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Also the block is rigid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Also it is moving faster than prior estimates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No vertical motion except within Owens valley which may be subsiding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Rotation is not around a proximal pole, but rather parallel to the overall plate motion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Why does this matter?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This Euler vector can be used as a kinematic constraint for regional tectonic problems</a:t>
            </a:r>
          </a:p>
        </p:txBody>
      </p:sp>
      <p:sp>
        <p:nvSpPr>
          <p:cNvPr id="4" name="Title 10">
            <a:extLst>
              <a:ext uri="{FF2B5EF4-FFF2-40B4-BE49-F238E27FC236}">
                <a16:creationId xmlns:a16="http://schemas.microsoft.com/office/drawing/2014/main" id="{F5F67A8C-851A-4A06-90CB-44A28F14CA78}"/>
              </a:ext>
            </a:extLst>
          </p:cNvPr>
          <p:cNvSpPr txBox="1">
            <a:spLocks/>
          </p:cNvSpPr>
          <p:nvPr/>
        </p:nvSpPr>
        <p:spPr>
          <a:xfrm>
            <a:off x="7582280" y="5156639"/>
            <a:ext cx="3524190" cy="74801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7500" lnSpcReduction="1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Questions?</a:t>
            </a:r>
          </a:p>
        </p:txBody>
      </p:sp>
      <p:pic>
        <p:nvPicPr>
          <p:cNvPr id="5" name="Picture 4" descr="A bottle of beer on a table&#10;&#10;Description automatically generated">
            <a:extLst>
              <a:ext uri="{FF2B5EF4-FFF2-40B4-BE49-F238E27FC236}">
                <a16:creationId xmlns:a16="http://schemas.microsoft.com/office/drawing/2014/main" id="{7360F64E-C9C4-4E3C-B3F9-7481AAE5530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77468" y="1524000"/>
            <a:ext cx="5133814" cy="3416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0019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B55ABE-209A-4B9E-B15E-B8730B7AD0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4734" y="1483466"/>
            <a:ext cx="10245213" cy="4258571"/>
          </a:xfrm>
        </p:spPr>
        <p:txBody>
          <a:bodyPr>
            <a:normAutofit/>
          </a:bodyPr>
          <a:lstStyle/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8BDA983-D35B-488B-840E-931085EFD2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87" y="70338"/>
            <a:ext cx="1696167" cy="964642"/>
          </a:xfrm>
        </p:spPr>
        <p:txBody>
          <a:bodyPr anchor="ctr">
            <a:normAutofit/>
          </a:bodyPr>
          <a:lstStyle/>
          <a:p>
            <a:pPr algn="l"/>
            <a:r>
              <a:rPr lang="en-US" sz="4800" dirty="0">
                <a:solidFill>
                  <a:schemeClr val="tx1"/>
                </a:solidFill>
              </a:rPr>
              <a:t>Intro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40ADB77-2ECC-421F-B319-49B27FEE811E}"/>
              </a:ext>
            </a:extLst>
          </p:cNvPr>
          <p:cNvSpPr txBox="1"/>
          <p:nvPr/>
        </p:nvSpPr>
        <p:spPr>
          <a:xfrm>
            <a:off x="1052054" y="1034980"/>
            <a:ext cx="10245212" cy="43088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Author argues that the Sierra Nevada block appears to behave similarly to oceanic lithosphere.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i.e. motion is characterized by narrow deformation zones between rigid blocks.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3200" dirty="0"/>
              <a:t>The motion of a rigid block on a sphere can be described by a given Euler vector, so the author tested velocity data from sites on the Sierra Nevada block against other observations.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50694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18B0F80-1C8E-49FA-9B66-C9285753E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CEF2B853-4083-4B70-AC2A-F79D808093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0" y="643466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434EAAF-BF44-4CCC-84D4-105F3370A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4" descr="A close up of a map&#10;&#10;Description automatically generated">
            <a:extLst>
              <a:ext uri="{FF2B5EF4-FFF2-40B4-BE49-F238E27FC236}">
                <a16:creationId xmlns:a16="http://schemas.microsoft.com/office/drawing/2014/main" id="{F8F28779-308C-43CA-AF53-5E10B8B4D32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691" y="291035"/>
            <a:ext cx="9761228" cy="5826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54264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718B0F80-1C8E-49FA-9B66-C9285753E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7988" y="-35717"/>
            <a:ext cx="6712298" cy="1050653"/>
          </a:xfrm>
        </p:spPr>
        <p:txBody>
          <a:bodyPr anchor="ctr">
            <a:normAutofit/>
          </a:bodyPr>
          <a:lstStyle/>
          <a:p>
            <a:pPr algn="l"/>
            <a:r>
              <a:rPr lang="en-US" sz="4800" dirty="0">
                <a:solidFill>
                  <a:schemeClr val="tx1"/>
                </a:solidFill>
              </a:rPr>
              <a:t>Motivation?</a:t>
            </a:r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CEF2B853-4083-4B70-AC2A-F79D808093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>
            <a:off x="0" y="643466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>
              <a:lumMod val="85000"/>
              <a:lumOff val="15000"/>
            </a:schemeClr>
          </a:solidFill>
          <a:ln w="0">
            <a:noFill/>
            <a:prstDash val="solid"/>
            <a:round/>
            <a:headEnd/>
            <a:tailEnd/>
          </a:ln>
        </p:spPr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D434EAAF-BF44-4CCC-84D4-105F3370AF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99730"/>
            <a:ext cx="4495800" cy="0"/>
          </a:xfrm>
          <a:prstGeom prst="line">
            <a:avLst/>
          </a:prstGeom>
          <a:ln w="254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D4A25DD1-32D6-4DE8-AF54-60BAA0D847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39" y="1597691"/>
            <a:ext cx="10505550" cy="3436529"/>
          </a:xfrm>
        </p:spPr>
        <p:txBody>
          <a:bodyPr>
            <a:normAutofit/>
          </a:bodyPr>
          <a:lstStyle/>
          <a:p>
            <a:r>
              <a:rPr lang="en-US" sz="3200" dirty="0"/>
              <a:t>To test if the Sierra Nevada block is rigid or not.</a:t>
            </a:r>
          </a:p>
          <a:p>
            <a:r>
              <a:rPr lang="en-US" sz="3200" dirty="0"/>
              <a:t>Or if there is strain accumulation on a few locked faults.</a:t>
            </a:r>
          </a:p>
          <a:p>
            <a:r>
              <a:rPr lang="en-US" sz="3200" dirty="0"/>
              <a:t>Motion of the block can help understand the Pacific-North American plate boundary better. </a:t>
            </a:r>
          </a:p>
        </p:txBody>
      </p:sp>
    </p:spTree>
    <p:extLst>
      <p:ext uri="{BB962C8B-B14F-4D97-AF65-F5344CB8AC3E}">
        <p14:creationId xmlns:p14="http://schemas.microsoft.com/office/powerpoint/2010/main" val="14092690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2EC06-BD45-43D2-A5D9-D86C0E01D1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573" y="167408"/>
            <a:ext cx="3833906" cy="1759316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Methodology</a:t>
            </a:r>
          </a:p>
        </p:txBody>
      </p:sp>
      <p:sp>
        <p:nvSpPr>
          <p:cNvPr id="18" name="Freeform 6">
            <a:extLst>
              <a:ext uri="{FF2B5EF4-FFF2-40B4-BE49-F238E27FC236}">
                <a16:creationId xmlns:a16="http://schemas.microsoft.com/office/drawing/2014/main" id="{B33DBEF2-0A54-4CCF-952F-ABFA981C64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784011" y="5380580"/>
            <a:ext cx="407988" cy="819150"/>
          </a:xfrm>
          <a:custGeom>
            <a:avLst/>
            <a:gdLst/>
            <a:ahLst/>
            <a:cxnLst/>
            <a:rect l="0" t="0" r="r" b="b"/>
            <a:pathLst>
              <a:path w="1799" h="3612">
                <a:moveTo>
                  <a:pt x="1799" y="0"/>
                </a:moveTo>
                <a:lnTo>
                  <a:pt x="1799" y="3612"/>
                </a:lnTo>
                <a:lnTo>
                  <a:pt x="1686" y="3609"/>
                </a:lnTo>
                <a:lnTo>
                  <a:pt x="1574" y="3598"/>
                </a:lnTo>
                <a:lnTo>
                  <a:pt x="1464" y="3581"/>
                </a:lnTo>
                <a:lnTo>
                  <a:pt x="1357" y="3557"/>
                </a:lnTo>
                <a:lnTo>
                  <a:pt x="1251" y="3527"/>
                </a:lnTo>
                <a:lnTo>
                  <a:pt x="1150" y="3490"/>
                </a:lnTo>
                <a:lnTo>
                  <a:pt x="1050" y="3448"/>
                </a:lnTo>
                <a:lnTo>
                  <a:pt x="953" y="3401"/>
                </a:lnTo>
                <a:lnTo>
                  <a:pt x="860" y="3347"/>
                </a:lnTo>
                <a:lnTo>
                  <a:pt x="771" y="3289"/>
                </a:lnTo>
                <a:lnTo>
                  <a:pt x="686" y="3224"/>
                </a:lnTo>
                <a:lnTo>
                  <a:pt x="604" y="3156"/>
                </a:lnTo>
                <a:lnTo>
                  <a:pt x="527" y="3083"/>
                </a:lnTo>
                <a:lnTo>
                  <a:pt x="454" y="3005"/>
                </a:lnTo>
                <a:lnTo>
                  <a:pt x="386" y="2923"/>
                </a:lnTo>
                <a:lnTo>
                  <a:pt x="323" y="2838"/>
                </a:lnTo>
                <a:lnTo>
                  <a:pt x="265" y="2748"/>
                </a:lnTo>
                <a:lnTo>
                  <a:pt x="211" y="2655"/>
                </a:lnTo>
                <a:lnTo>
                  <a:pt x="163" y="2559"/>
                </a:lnTo>
                <a:lnTo>
                  <a:pt x="121" y="2459"/>
                </a:lnTo>
                <a:lnTo>
                  <a:pt x="85" y="2356"/>
                </a:lnTo>
                <a:lnTo>
                  <a:pt x="55" y="2251"/>
                </a:lnTo>
                <a:lnTo>
                  <a:pt x="32" y="2143"/>
                </a:lnTo>
                <a:lnTo>
                  <a:pt x="14" y="2033"/>
                </a:lnTo>
                <a:lnTo>
                  <a:pt x="4" y="1920"/>
                </a:lnTo>
                <a:lnTo>
                  <a:pt x="0" y="1806"/>
                </a:lnTo>
                <a:lnTo>
                  <a:pt x="4" y="1692"/>
                </a:lnTo>
                <a:lnTo>
                  <a:pt x="14" y="1580"/>
                </a:lnTo>
                <a:lnTo>
                  <a:pt x="32" y="1469"/>
                </a:lnTo>
                <a:lnTo>
                  <a:pt x="55" y="1362"/>
                </a:lnTo>
                <a:lnTo>
                  <a:pt x="85" y="1256"/>
                </a:lnTo>
                <a:lnTo>
                  <a:pt x="121" y="1154"/>
                </a:lnTo>
                <a:lnTo>
                  <a:pt x="163" y="1054"/>
                </a:lnTo>
                <a:lnTo>
                  <a:pt x="211" y="958"/>
                </a:lnTo>
                <a:lnTo>
                  <a:pt x="265" y="864"/>
                </a:lnTo>
                <a:lnTo>
                  <a:pt x="323" y="774"/>
                </a:lnTo>
                <a:lnTo>
                  <a:pt x="386" y="689"/>
                </a:lnTo>
                <a:lnTo>
                  <a:pt x="454" y="607"/>
                </a:lnTo>
                <a:lnTo>
                  <a:pt x="527" y="529"/>
                </a:lnTo>
                <a:lnTo>
                  <a:pt x="604" y="456"/>
                </a:lnTo>
                <a:lnTo>
                  <a:pt x="686" y="388"/>
                </a:lnTo>
                <a:lnTo>
                  <a:pt x="771" y="325"/>
                </a:lnTo>
                <a:lnTo>
                  <a:pt x="860" y="266"/>
                </a:lnTo>
                <a:lnTo>
                  <a:pt x="953" y="212"/>
                </a:lnTo>
                <a:lnTo>
                  <a:pt x="1050" y="164"/>
                </a:lnTo>
                <a:lnTo>
                  <a:pt x="1150" y="122"/>
                </a:lnTo>
                <a:lnTo>
                  <a:pt x="1251" y="85"/>
                </a:lnTo>
                <a:lnTo>
                  <a:pt x="1357" y="55"/>
                </a:lnTo>
                <a:lnTo>
                  <a:pt x="1464" y="32"/>
                </a:lnTo>
                <a:lnTo>
                  <a:pt x="1574" y="14"/>
                </a:lnTo>
                <a:lnTo>
                  <a:pt x="1686" y="5"/>
                </a:lnTo>
                <a:lnTo>
                  <a:pt x="1799" y="0"/>
                </a:lnTo>
                <a:close/>
              </a:path>
            </a:pathLst>
          </a:custGeom>
          <a:solidFill>
            <a:schemeClr val="tx1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9" name="Content Placeholder 4">
            <a:extLst>
              <a:ext uri="{FF2B5EF4-FFF2-40B4-BE49-F238E27FC236}">
                <a16:creationId xmlns:a16="http://schemas.microsoft.com/office/drawing/2014/main" id="{581CF177-8609-4AB1-9F3D-6DECF7E2DF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4739" y="1032387"/>
            <a:ext cx="10505550" cy="4758813"/>
          </a:xfrm>
        </p:spPr>
        <p:txBody>
          <a:bodyPr>
            <a:normAutofit/>
          </a:bodyPr>
          <a:lstStyle/>
          <a:p>
            <a:r>
              <a:rPr lang="en-US" sz="3200" dirty="0"/>
              <a:t>Sites located on the interior of the SN block, on the E margin, and in the B and R were measured with GPS campaigns during August-Sept from 1993-1998.</a:t>
            </a:r>
          </a:p>
          <a:p>
            <a:r>
              <a:rPr lang="en-US" sz="3200" dirty="0"/>
              <a:t>Semi permanent sites (none operating &lt;2years)were also measured continuously on or near the SN block.</a:t>
            </a:r>
          </a:p>
          <a:p>
            <a:r>
              <a:rPr lang="en-US" sz="3200" dirty="0"/>
              <a:t>16 semi permanent continuously recording stations in eastern and central N. America were measured to define a stable reference. </a:t>
            </a:r>
          </a:p>
        </p:txBody>
      </p:sp>
    </p:spTree>
    <p:extLst>
      <p:ext uri="{BB962C8B-B14F-4D97-AF65-F5344CB8AC3E}">
        <p14:creationId xmlns:p14="http://schemas.microsoft.com/office/powerpoint/2010/main" val="26324547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2" descr="A screenshot of a social media post&#10;&#10;Description automatically generated">
            <a:extLst>
              <a:ext uri="{FF2B5EF4-FFF2-40B4-BE49-F238E27FC236}">
                <a16:creationId xmlns:a16="http://schemas.microsoft.com/office/drawing/2014/main" id="{A2798ED7-EB6D-49D9-BF64-54CF1F84252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73192" y="2113175"/>
            <a:ext cx="6258680" cy="3461715"/>
          </a:xfr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1E17B26-14FF-4D10-A3AE-340D0B9AE0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961" y="98323"/>
            <a:ext cx="5235834" cy="1433103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chemeClr val="tx1"/>
                </a:solidFill>
              </a:rPr>
              <a:t>Table of site velocities relative to ITRF-96 (global reference frame)</a:t>
            </a:r>
          </a:p>
        </p:txBody>
      </p:sp>
      <p:pic>
        <p:nvPicPr>
          <p:cNvPr id="9" name="Picture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16A96F12-E712-4B73-96AC-EE480102B4A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612039" y="1747735"/>
            <a:ext cx="5164354" cy="3827155"/>
          </a:xfrm>
          <a:prstGeom prst="rect">
            <a:avLst/>
          </a:prstGeom>
        </p:spPr>
      </p:pic>
      <p:sp>
        <p:nvSpPr>
          <p:cNvPr id="10" name="Title 1">
            <a:extLst>
              <a:ext uri="{FF2B5EF4-FFF2-40B4-BE49-F238E27FC236}">
                <a16:creationId xmlns:a16="http://schemas.microsoft.com/office/drawing/2014/main" id="{ACE6AEFD-540E-42AC-BF54-C01C66CDFFDF}"/>
              </a:ext>
            </a:extLst>
          </p:cNvPr>
          <p:cNvSpPr txBox="1">
            <a:spLocks/>
          </p:cNvSpPr>
          <p:nvPr/>
        </p:nvSpPr>
        <p:spPr>
          <a:xfrm>
            <a:off x="6096000" y="191730"/>
            <a:ext cx="5235834" cy="143310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0000" lnSpcReduction="10000"/>
          </a:bodyPr>
          <a:lstStyle>
            <a:lvl1pPr algn="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000" b="0" i="1" kern="120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000" dirty="0">
                <a:solidFill>
                  <a:schemeClr val="tx1"/>
                </a:solidFill>
              </a:rPr>
              <a:t>Table of site velocities relative to stable N. America</a:t>
            </a:r>
          </a:p>
        </p:txBody>
      </p:sp>
    </p:spTree>
    <p:extLst>
      <p:ext uri="{BB962C8B-B14F-4D97-AF65-F5344CB8AC3E}">
        <p14:creationId xmlns:p14="http://schemas.microsoft.com/office/powerpoint/2010/main" val="32388463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A close up of a map&#10;&#10;Description automatically generated">
            <a:extLst>
              <a:ext uri="{FF2B5EF4-FFF2-40B4-BE49-F238E27FC236}">
                <a16:creationId xmlns:a16="http://schemas.microsoft.com/office/drawing/2014/main" id="{9A823AF7-4537-48BF-9956-AC9B4639306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831337" y="96060"/>
            <a:ext cx="4753384" cy="6488899"/>
          </a:xfrm>
        </p:spPr>
      </p:pic>
      <p:pic>
        <p:nvPicPr>
          <p:cNvPr id="7" name="Picture 6" descr="A picture containing sitting&#10;&#10;Description automatically generated">
            <a:extLst>
              <a:ext uri="{FF2B5EF4-FFF2-40B4-BE49-F238E27FC236}">
                <a16:creationId xmlns:a16="http://schemas.microsoft.com/office/drawing/2014/main" id="{8CDBCE58-000A-47A1-A389-3E3D6FC2407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4683" y="84779"/>
            <a:ext cx="4845767" cy="6500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560531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73333818-BBED-4919-AC5E-FAF3B4CF366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73072" y="0"/>
            <a:ext cx="5848657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4D806F6-1444-4CA4-AFA6-98B62315AEF0}"/>
              </a:ext>
            </a:extLst>
          </p:cNvPr>
          <p:cNvSpPr txBox="1"/>
          <p:nvPr/>
        </p:nvSpPr>
        <p:spPr>
          <a:xfrm>
            <a:off x="412955" y="599768"/>
            <a:ext cx="48276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Note than sites within stable block interior fit predicted velocity within the uncertainty ellipses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Those on the block margin do not</a:t>
            </a:r>
          </a:p>
        </p:txBody>
      </p:sp>
    </p:spTree>
    <p:extLst>
      <p:ext uri="{BB962C8B-B14F-4D97-AF65-F5344CB8AC3E}">
        <p14:creationId xmlns:p14="http://schemas.microsoft.com/office/powerpoint/2010/main" val="40283674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C851AAC8-3245-4FCD-AF1C-0449997ED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826" y="117227"/>
            <a:ext cx="3012912" cy="728348"/>
          </a:xfrm>
        </p:spPr>
        <p:txBody>
          <a:bodyPr>
            <a:normAutofit fontScale="90000"/>
          </a:bodyPr>
          <a:lstStyle/>
          <a:p>
            <a:r>
              <a:rPr lang="en-US" dirty="0"/>
              <a:t>Discussion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E4CA2E7-FE48-4D96-9FD1-186953F44061}"/>
              </a:ext>
            </a:extLst>
          </p:cNvPr>
          <p:cNvSpPr txBox="1"/>
          <p:nvPr/>
        </p:nvSpPr>
        <p:spPr>
          <a:xfrm>
            <a:off x="206478" y="727586"/>
            <a:ext cx="1114978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GPS velocities for all sites on the Sierra NV block are consistent with the rigid block model within error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i.e. motion of the SN block can be described by the rotation of a rigid block on a sphere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SIERRA line shows motion of Sierra NV block relative to stable</a:t>
            </a:r>
          </a:p>
          <a:p>
            <a:r>
              <a:rPr lang="en-US" dirty="0"/>
              <a:t>N. America (SNA)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EBR line represents motion of the eastern B and R relative to</a:t>
            </a:r>
          </a:p>
          <a:p>
            <a:r>
              <a:rPr lang="en-US" dirty="0"/>
              <a:t>SNA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Vector difference between SIERRA and EBR represents motion</a:t>
            </a:r>
          </a:p>
          <a:p>
            <a:r>
              <a:rPr lang="en-US" dirty="0"/>
              <a:t>0n the ECSZ plus additional deformation in B and R interior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FLVF (Fish Lake Valley fault zone) and OVF ( Owens Valley </a:t>
            </a:r>
          </a:p>
          <a:p>
            <a:r>
              <a:rPr lang="en-US" dirty="0"/>
              <a:t>fault zone) are zones of right lateral shear included in ECSZ</a:t>
            </a:r>
          </a:p>
          <a:p>
            <a:r>
              <a:rPr lang="en-US" dirty="0"/>
              <a:t>deformation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point of these two fault zones is that their total measured </a:t>
            </a:r>
          </a:p>
          <a:p>
            <a:r>
              <a:rPr lang="en-US" dirty="0"/>
              <a:t>motion matches the total motion b/w central Sierra Nevada and </a:t>
            </a:r>
          </a:p>
          <a:p>
            <a:r>
              <a:rPr lang="en-US" dirty="0"/>
              <a:t>the Basin and Range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This implies that this transect isn’t missing any </a:t>
            </a:r>
          </a:p>
          <a:p>
            <a:pPr lvl="1"/>
            <a:r>
              <a:rPr lang="en-US" dirty="0"/>
              <a:t>significant motion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5" name="Picture 4" descr="A screenshot of a cell phone&#10;&#10;Description automatically generated">
            <a:extLst>
              <a:ext uri="{FF2B5EF4-FFF2-40B4-BE49-F238E27FC236}">
                <a16:creationId xmlns:a16="http://schemas.microsoft.com/office/drawing/2014/main" id="{1FEE5002-D8C8-44CB-99B3-DFFC08437F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67949" y="1376912"/>
            <a:ext cx="5102941" cy="52318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50726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Headlines">
  <a:themeElements>
    <a:clrScheme name="Headlines">
      <a:dk1>
        <a:sysClr val="windowText" lastClr="000000"/>
      </a:dk1>
      <a:lt1>
        <a:sysClr val="window" lastClr="FFFFFF"/>
      </a:lt1>
      <a:dk2>
        <a:srgbClr val="1D1A1D"/>
      </a:dk2>
      <a:lt2>
        <a:srgbClr val="F5F5F5"/>
      </a:lt2>
      <a:accent1>
        <a:srgbClr val="439EB7"/>
      </a:accent1>
      <a:accent2>
        <a:srgbClr val="E28B55"/>
      </a:accent2>
      <a:accent3>
        <a:srgbClr val="DCB64D"/>
      </a:accent3>
      <a:accent4>
        <a:srgbClr val="4CA198"/>
      </a:accent4>
      <a:accent5>
        <a:srgbClr val="835B82"/>
      </a:accent5>
      <a:accent6>
        <a:srgbClr val="645135"/>
      </a:accent6>
      <a:hlink>
        <a:srgbClr val="439EB7"/>
      </a:hlink>
      <a:folHlink>
        <a:srgbClr val="835B82"/>
      </a:folHlink>
    </a:clrScheme>
    <a:fontScheme name="Headlines">
      <a:majorFont>
        <a:latin typeface="Century Schoolbook" panose="020406040505050203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eadlines">
      <a:fillStyleLst>
        <a:solidFill>
          <a:schemeClr val="phClr"/>
        </a:solidFill>
        <a:solidFill>
          <a:schemeClr val="phClr">
            <a:tint val="67000"/>
            <a:satMod val="105000"/>
          </a:schemeClr>
        </a:solidFill>
        <a:gradFill rotWithShape="1">
          <a:gsLst>
            <a:gs pos="0">
              <a:schemeClr val="phClr">
                <a:tint val="100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0000"/>
                <a:satMod val="120000"/>
                <a:lumMod val="99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88900" dist="25400" dir="10800000">
              <a:srgbClr val="000000">
                <a:alpha val="25000"/>
              </a:srgbClr>
            </a:innerShdw>
            <a:outerShdw blurRad="25400" dist="25400" dir="5400000" rotWithShape="0">
              <a:srgbClr val="FFFFFF">
                <a:alpha val="10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eadlines" id="{3841520A-25F2-4EB8-BE4C-611DB5ABEED9}" vid="{ECD25A4C-D97E-4C12-84B1-63580BFFAEE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2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3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4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5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6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7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ppt/theme/themeOverride8.xml><?xml version="1.0" encoding="utf-8"?>
<a:themeOverride xmlns:a="http://schemas.openxmlformats.org/drawingml/2006/main">
  <a:clrScheme name="Headlines">
    <a:dk1>
      <a:sysClr val="windowText" lastClr="000000"/>
    </a:dk1>
    <a:lt1>
      <a:sysClr val="window" lastClr="FFFFFF"/>
    </a:lt1>
    <a:dk2>
      <a:srgbClr val="1D1A1D"/>
    </a:dk2>
    <a:lt2>
      <a:srgbClr val="F5F5F5"/>
    </a:lt2>
    <a:accent1>
      <a:srgbClr val="439EB7"/>
    </a:accent1>
    <a:accent2>
      <a:srgbClr val="E28B55"/>
    </a:accent2>
    <a:accent3>
      <a:srgbClr val="DCB64D"/>
    </a:accent3>
    <a:accent4>
      <a:srgbClr val="4CA198"/>
    </a:accent4>
    <a:accent5>
      <a:srgbClr val="835B82"/>
    </a:accent5>
    <a:accent6>
      <a:srgbClr val="645135"/>
    </a:accent6>
    <a:hlink>
      <a:srgbClr val="439EB7"/>
    </a:hlink>
    <a:folHlink>
      <a:srgbClr val="835B8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275</TotalTime>
  <Words>510</Words>
  <Application>Microsoft Office PowerPoint</Application>
  <PresentationFormat>Widescreen</PresentationFormat>
  <Paragraphs>62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Century Schoolbook</vt:lpstr>
      <vt:lpstr>Corbel</vt:lpstr>
      <vt:lpstr>Headlines</vt:lpstr>
      <vt:lpstr>Present-day motion of the Sierra Nevada Block and some tectonic implications for the basin and range province, North American cordillera</vt:lpstr>
      <vt:lpstr>Intro</vt:lpstr>
      <vt:lpstr>PowerPoint Presentation</vt:lpstr>
      <vt:lpstr>Motivation?</vt:lpstr>
      <vt:lpstr>Methodology</vt:lpstr>
      <vt:lpstr>Table of site velocities relative to ITRF-96 (global reference frame)</vt:lpstr>
      <vt:lpstr>PowerPoint Presentation</vt:lpstr>
      <vt:lpstr>PowerPoint Presentation</vt:lpstr>
      <vt:lpstr>Discussion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Fluid and deformation regime of an advancing subduction system at Marlborough, New Zealand</dc:title>
  <dc:creator>Nolan Delelrman</dc:creator>
  <cp:lastModifiedBy>Nolan Delelrman</cp:lastModifiedBy>
  <cp:revision>12</cp:revision>
  <dcterms:created xsi:type="dcterms:W3CDTF">2019-10-14T19:02:01Z</dcterms:created>
  <dcterms:modified xsi:type="dcterms:W3CDTF">2020-02-03T16:44:22Z</dcterms:modified>
</cp:coreProperties>
</file>