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8" r:id="rId2"/>
    <p:sldId id="261" r:id="rId3"/>
    <p:sldId id="260" r:id="rId4"/>
    <p:sldId id="259" r:id="rId5"/>
    <p:sldId id="262" r:id="rId6"/>
    <p:sldId id="264" r:id="rId7"/>
    <p:sldId id="263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lan Delelrman" initials="ND" lastIdx="1" clrIdx="0">
    <p:extLst>
      <p:ext uri="{19B8F6BF-5375-455C-9EA6-DF929625EA0E}">
        <p15:presenceInfo xmlns:p15="http://schemas.microsoft.com/office/powerpoint/2012/main" userId="294f9f2b179aa9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85696" autoAdjust="0"/>
  </p:normalViewPr>
  <p:slideViewPr>
    <p:cSldViewPr snapToGrid="0">
      <p:cViewPr>
        <p:scale>
          <a:sx n="57" d="100"/>
          <a:sy n="57" d="100"/>
        </p:scale>
        <p:origin x="8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8T12:40:59.539" idx="1">
    <p:pos x="5636" y="73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7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22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69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Seismic events shown are post 1960, &gt;4.5, </a:t>
            </a:r>
            <a:r>
              <a:rPr lang="en-US"/>
              <a:t>shallower than 30km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55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4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all campaign sites were measured every year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94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56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52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67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91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983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5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498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8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2858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8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9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8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3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dirty="0"/>
              <a:pPr/>
              <a:t>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09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comments" Target="../comments/commen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truck with a mountain in the background&#10;&#10;Description automatically generated">
            <a:extLst>
              <a:ext uri="{FF2B5EF4-FFF2-40B4-BE49-F238E27FC236}">
                <a16:creationId xmlns:a16="http://schemas.microsoft.com/office/drawing/2014/main" id="{3788ABE9-4553-47E6-9984-D1AE8873EB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071" y="116143"/>
            <a:ext cx="8834284" cy="66257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26774" y="-295840"/>
            <a:ext cx="3018503" cy="6468892"/>
          </a:xfrm>
        </p:spPr>
        <p:txBody>
          <a:bodyPr anchor="ctr">
            <a:normAutofit/>
          </a:bodyPr>
          <a:lstStyle/>
          <a:p>
            <a:pPr algn="r"/>
            <a:r>
              <a:rPr lang="en-US" sz="2800" i="0" dirty="0"/>
              <a:t>Present-day motion of the Sierra Nevada Block and some tectonic implications for the basin and range province, North American cordillera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F10488-54CA-44CF-B9B0-BB3A2319C328}"/>
              </a:ext>
            </a:extLst>
          </p:cNvPr>
          <p:cNvSpPr txBox="1"/>
          <p:nvPr/>
        </p:nvSpPr>
        <p:spPr>
          <a:xfrm>
            <a:off x="8947354" y="6095525"/>
            <a:ext cx="3746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Presentation by:</a:t>
            </a:r>
          </a:p>
          <a:p>
            <a:pPr algn="ctr"/>
            <a:r>
              <a:rPr lang="en-US" dirty="0"/>
              <a:t>Nolan </a:t>
            </a:r>
            <a:r>
              <a:rPr lang="en-US" dirty="0" err="1"/>
              <a:t>Dellerman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44829F-EB7F-402C-8993-CABE3A0E9BC8}"/>
              </a:ext>
            </a:extLst>
          </p:cNvPr>
          <p:cNvSpPr txBox="1"/>
          <p:nvPr/>
        </p:nvSpPr>
        <p:spPr>
          <a:xfrm>
            <a:off x="115288" y="116143"/>
            <a:ext cx="324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Photo courtesy of UNAVCO</a:t>
            </a:r>
          </a:p>
        </p:txBody>
      </p:sp>
    </p:spTree>
    <p:extLst>
      <p:ext uri="{BB962C8B-B14F-4D97-AF65-F5344CB8AC3E}">
        <p14:creationId xmlns:p14="http://schemas.microsoft.com/office/powerpoint/2010/main" val="3393968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F54F29F0-6270-423B-87F8-CE25FC575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665" y="492560"/>
            <a:ext cx="3524190" cy="748012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BA7D64-6426-4B76-B660-0C17E1FA7A63}"/>
              </a:ext>
            </a:extLst>
          </p:cNvPr>
          <p:cNvSpPr txBox="1"/>
          <p:nvPr/>
        </p:nvSpPr>
        <p:spPr>
          <a:xfrm>
            <a:off x="422789" y="1524000"/>
            <a:ext cx="60370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First Euler vector describing present day motion of Sierra Nevada block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Also the block is rigid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Also it is moving faster than prior estimates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 vertical motion except within Owens valley which may be subsiding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Rotation is not around a proximal pole, but rather parallel to the overall plate 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Why does this matter?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This Euler vector can be used as a kinematic constraint for regional tectonic problems</a:t>
            </a:r>
          </a:p>
        </p:txBody>
      </p:sp>
      <p:sp>
        <p:nvSpPr>
          <p:cNvPr id="4" name="Title 10">
            <a:extLst>
              <a:ext uri="{FF2B5EF4-FFF2-40B4-BE49-F238E27FC236}">
                <a16:creationId xmlns:a16="http://schemas.microsoft.com/office/drawing/2014/main" id="{F5F67A8C-851A-4A06-90CB-44A28F14CA78}"/>
              </a:ext>
            </a:extLst>
          </p:cNvPr>
          <p:cNvSpPr txBox="1">
            <a:spLocks/>
          </p:cNvSpPr>
          <p:nvPr/>
        </p:nvSpPr>
        <p:spPr>
          <a:xfrm>
            <a:off x="7582280" y="5156639"/>
            <a:ext cx="3524190" cy="7480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Questions?</a:t>
            </a:r>
          </a:p>
        </p:txBody>
      </p:sp>
      <p:pic>
        <p:nvPicPr>
          <p:cNvPr id="5" name="Picture 4" descr="A bottle of beer on a table&#10;&#10;Description automatically generated">
            <a:extLst>
              <a:ext uri="{FF2B5EF4-FFF2-40B4-BE49-F238E27FC236}">
                <a16:creationId xmlns:a16="http://schemas.microsoft.com/office/drawing/2014/main" id="{7360F64E-C9C4-4E3C-B3F9-7481AAE553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7468" y="1524000"/>
            <a:ext cx="5133814" cy="341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001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55ABE-209A-4B9E-B15E-B8730B7AD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734" y="1483466"/>
            <a:ext cx="10245213" cy="4258571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BDA983-D35B-488B-840E-931085EFD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87" y="70338"/>
            <a:ext cx="1696167" cy="964642"/>
          </a:xfrm>
        </p:spPr>
        <p:txBody>
          <a:bodyPr anchor="ctr"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Intro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0ADB77-2ECC-421F-B319-49B27FEE811E}"/>
              </a:ext>
            </a:extLst>
          </p:cNvPr>
          <p:cNvSpPr txBox="1"/>
          <p:nvPr/>
        </p:nvSpPr>
        <p:spPr>
          <a:xfrm>
            <a:off x="1052054" y="1034980"/>
            <a:ext cx="1024521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Author argues that the Sierra Nevada block appears to behave similarly to oceanic lithosphere.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i.e. motion is characterized by narrow deformation zones between rigid blocks.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The motion of a rigid block on a sphere can be described by a given Euler vector, so the author tested velocity data from sites on the Sierra Nevada block against other observations.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06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18B0F80-1C8E-49FA-9B66-C9285753E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CEF2B853-4083-4B70-AC2A-F79D80809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34EAAF-BF44-4CCC-84D4-105F3370A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8F28779-308C-43CA-AF53-5E10B8B4D3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91" y="291035"/>
            <a:ext cx="9761228" cy="582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26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18B0F80-1C8E-49FA-9B66-C9285753E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-35717"/>
            <a:ext cx="6712298" cy="1050653"/>
          </a:xfrm>
        </p:spPr>
        <p:txBody>
          <a:bodyPr anchor="ctr"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Motivation?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CEF2B853-4083-4B70-AC2A-F79D80809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34EAAF-BF44-4CCC-84D4-105F3370A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A25DD1-32D6-4DE8-AF54-60BAA0D84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9" y="1597691"/>
            <a:ext cx="10505550" cy="3436529"/>
          </a:xfrm>
        </p:spPr>
        <p:txBody>
          <a:bodyPr>
            <a:normAutofit/>
          </a:bodyPr>
          <a:lstStyle/>
          <a:p>
            <a:r>
              <a:rPr lang="en-US" sz="3200" dirty="0"/>
              <a:t>To test if the Sierra Nevada block is rigid or not.</a:t>
            </a:r>
          </a:p>
          <a:p>
            <a:r>
              <a:rPr lang="en-US" sz="3200" dirty="0"/>
              <a:t>Or if there is strain accumulation on a few locked faults.</a:t>
            </a:r>
          </a:p>
          <a:p>
            <a:r>
              <a:rPr lang="en-US" sz="3200" dirty="0"/>
              <a:t>Motion of the block can help understand the Pacific-North American plate boundary better. </a:t>
            </a:r>
          </a:p>
        </p:txBody>
      </p:sp>
    </p:spTree>
    <p:extLst>
      <p:ext uri="{BB962C8B-B14F-4D97-AF65-F5344CB8AC3E}">
        <p14:creationId xmlns:p14="http://schemas.microsoft.com/office/powerpoint/2010/main" val="14092690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2EC06-BD45-43D2-A5D9-D86C0E01D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73" y="167408"/>
            <a:ext cx="3833906" cy="175931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Methodology</a:t>
            </a: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B33DBEF2-0A54-4CCF-952F-ABFA981C6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81CF177-8609-4AB1-9F3D-6DECF7E2D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9" y="1032387"/>
            <a:ext cx="10505550" cy="4758813"/>
          </a:xfrm>
        </p:spPr>
        <p:txBody>
          <a:bodyPr>
            <a:normAutofit/>
          </a:bodyPr>
          <a:lstStyle/>
          <a:p>
            <a:r>
              <a:rPr lang="en-US" sz="3200" dirty="0"/>
              <a:t>Sites located on the interior of the SN block, on the E margin, and in the B and R were measured with GPS campaigns during August-Sept from 1993-1998.</a:t>
            </a:r>
          </a:p>
          <a:p>
            <a:r>
              <a:rPr lang="en-US" sz="3200" dirty="0"/>
              <a:t>Semi permanent sites (none operating &lt;2years)were also measured continuously on or near the SN block.</a:t>
            </a:r>
          </a:p>
          <a:p>
            <a:r>
              <a:rPr lang="en-US" sz="3200" dirty="0"/>
              <a:t>16 semi permanent continuously recording stations in eastern and central N. America were measured to define a stable reference. </a:t>
            </a:r>
          </a:p>
        </p:txBody>
      </p:sp>
    </p:spTree>
    <p:extLst>
      <p:ext uri="{BB962C8B-B14F-4D97-AF65-F5344CB8AC3E}">
        <p14:creationId xmlns:p14="http://schemas.microsoft.com/office/powerpoint/2010/main" val="2632454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A2798ED7-EB6D-49D9-BF64-54CF1F8425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3192" y="2113175"/>
            <a:ext cx="6258680" cy="3461715"/>
          </a:xfr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1E17B26-14FF-4D10-A3AE-340D0B9AE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61" y="98323"/>
            <a:ext cx="5235834" cy="143310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Table of site velocities relative to ITRF-96 (global reference frame)</a:t>
            </a: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16A96F12-E712-4B73-96AC-EE480102B4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2039" y="1747735"/>
            <a:ext cx="5164354" cy="382715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CE6AEFD-540E-42AC-BF54-C01C66CDFFDF}"/>
              </a:ext>
            </a:extLst>
          </p:cNvPr>
          <p:cNvSpPr txBox="1">
            <a:spLocks/>
          </p:cNvSpPr>
          <p:nvPr/>
        </p:nvSpPr>
        <p:spPr>
          <a:xfrm>
            <a:off x="6096000" y="191730"/>
            <a:ext cx="5235834" cy="143310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1"/>
                </a:solidFill>
              </a:rPr>
              <a:t>Table of site velocities relative to stable N. America</a:t>
            </a:r>
          </a:p>
        </p:txBody>
      </p:sp>
    </p:spTree>
    <p:extLst>
      <p:ext uri="{BB962C8B-B14F-4D97-AF65-F5344CB8AC3E}">
        <p14:creationId xmlns:p14="http://schemas.microsoft.com/office/powerpoint/2010/main" val="3238846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close up of a map&#10;&#10;Description automatically generated">
            <a:extLst>
              <a:ext uri="{FF2B5EF4-FFF2-40B4-BE49-F238E27FC236}">
                <a16:creationId xmlns:a16="http://schemas.microsoft.com/office/drawing/2014/main" id="{9A823AF7-4537-48BF-9956-AC9B463930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831337" y="96060"/>
            <a:ext cx="4753384" cy="6488899"/>
          </a:xfrm>
        </p:spPr>
      </p:pic>
      <p:pic>
        <p:nvPicPr>
          <p:cNvPr id="7" name="Picture 6" descr="A picture containing sitting&#10;&#10;Description automatically generated">
            <a:extLst>
              <a:ext uri="{FF2B5EF4-FFF2-40B4-BE49-F238E27FC236}">
                <a16:creationId xmlns:a16="http://schemas.microsoft.com/office/drawing/2014/main" id="{8CDBCE58-000A-47A1-A389-3E3D6FC240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4683" y="84779"/>
            <a:ext cx="4845767" cy="650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05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73333818-BBED-4919-AC5E-FAF3B4CF36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3072" y="0"/>
            <a:ext cx="5848657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D806F6-1444-4CA4-AFA6-98B62315AEF0}"/>
              </a:ext>
            </a:extLst>
          </p:cNvPr>
          <p:cNvSpPr txBox="1"/>
          <p:nvPr/>
        </p:nvSpPr>
        <p:spPr>
          <a:xfrm>
            <a:off x="412955" y="599768"/>
            <a:ext cx="4827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Note than sites within stable block interior fit predicted velocity within the uncertainty ellipses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Those on the block margin do not</a:t>
            </a:r>
          </a:p>
        </p:txBody>
      </p:sp>
    </p:spTree>
    <p:extLst>
      <p:ext uri="{BB962C8B-B14F-4D97-AF65-F5344CB8AC3E}">
        <p14:creationId xmlns:p14="http://schemas.microsoft.com/office/powerpoint/2010/main" val="4028367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51AAC8-3245-4FCD-AF1C-0449997ED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6" y="117227"/>
            <a:ext cx="3012912" cy="728348"/>
          </a:xfrm>
        </p:spPr>
        <p:txBody>
          <a:bodyPr>
            <a:normAutofit fontScale="90000"/>
          </a:bodyPr>
          <a:lstStyle/>
          <a:p>
            <a:r>
              <a:rPr lang="en-US" dirty="0"/>
              <a:t>Discussion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4CA2E7-FE48-4D96-9FD1-186953F44061}"/>
              </a:ext>
            </a:extLst>
          </p:cNvPr>
          <p:cNvSpPr txBox="1"/>
          <p:nvPr/>
        </p:nvSpPr>
        <p:spPr>
          <a:xfrm>
            <a:off x="206478" y="727586"/>
            <a:ext cx="111497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GPS velocities for all sites on the Sierra NV block are consistent with the rigid block model within error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i.e. motion of the SN block can be described by the rotation of a rigid block on a sphere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SIERRA line shows motion of Sierra NV block relative to stable</a:t>
            </a:r>
          </a:p>
          <a:p>
            <a:r>
              <a:rPr lang="en-US" dirty="0"/>
              <a:t>N. America (SNA)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EBR line represents motion of the eastern B and R relative to</a:t>
            </a:r>
          </a:p>
          <a:p>
            <a:r>
              <a:rPr lang="en-US" dirty="0"/>
              <a:t>SNA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Vector difference between SIERRA and EBR represents motion</a:t>
            </a:r>
          </a:p>
          <a:p>
            <a:r>
              <a:rPr lang="en-US" dirty="0"/>
              <a:t>0n the ECSZ plus additional deformation in B and R interior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FLVF (Fish Lake Valley fault zone) and OVF ( Owens Valley </a:t>
            </a:r>
          </a:p>
          <a:p>
            <a:r>
              <a:rPr lang="en-US" dirty="0"/>
              <a:t>fault zone) are zones of right lateral shear included in ECSZ</a:t>
            </a:r>
          </a:p>
          <a:p>
            <a:r>
              <a:rPr lang="en-US" dirty="0"/>
              <a:t>deformation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point of these two fault zones is that their total measured </a:t>
            </a:r>
          </a:p>
          <a:p>
            <a:r>
              <a:rPr lang="en-US" dirty="0"/>
              <a:t>motion matches the total motion b/w central Sierra Nevada and </a:t>
            </a:r>
          </a:p>
          <a:p>
            <a:r>
              <a:rPr lang="en-US" dirty="0"/>
              <a:t>the Basin and Range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implies that this transect isn’t missing any </a:t>
            </a:r>
          </a:p>
          <a:p>
            <a:pPr lvl="1"/>
            <a:r>
              <a:rPr lang="en-US" dirty="0"/>
              <a:t>significant motion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FEE5002-D8C8-44CB-99B3-DFFC08437F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7949" y="1376912"/>
            <a:ext cx="5102941" cy="523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507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2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3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4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5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6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7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ppt/theme/themeOverride8.xml><?xml version="1.0" encoding="utf-8"?>
<a:themeOverride xmlns:a="http://schemas.openxmlformats.org/drawingml/2006/main">
  <a:clrScheme name="Headlines">
    <a:dk1>
      <a:sysClr val="windowText" lastClr="000000"/>
    </a:dk1>
    <a:lt1>
      <a:sysClr val="window" lastClr="FFFFFF"/>
    </a:lt1>
    <a:dk2>
      <a:srgbClr val="1D1A1D"/>
    </a:dk2>
    <a:lt2>
      <a:srgbClr val="F5F5F5"/>
    </a:lt2>
    <a:accent1>
      <a:srgbClr val="439EB7"/>
    </a:accent1>
    <a:accent2>
      <a:srgbClr val="E28B55"/>
    </a:accent2>
    <a:accent3>
      <a:srgbClr val="DCB64D"/>
    </a:accent3>
    <a:accent4>
      <a:srgbClr val="4CA198"/>
    </a:accent4>
    <a:accent5>
      <a:srgbClr val="835B82"/>
    </a:accent5>
    <a:accent6>
      <a:srgbClr val="645135"/>
    </a:accent6>
    <a:hlink>
      <a:srgbClr val="439EB7"/>
    </a:hlink>
    <a:folHlink>
      <a:srgbClr val="835B8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510</Words>
  <Application>Microsoft Office PowerPoint</Application>
  <PresentationFormat>Widescreen</PresentationFormat>
  <Paragraphs>62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Schoolbook</vt:lpstr>
      <vt:lpstr>Corbel</vt:lpstr>
      <vt:lpstr>Headlines</vt:lpstr>
      <vt:lpstr>Present-day motion of the Sierra Nevada Block and some tectonic implications for the basin and range province, North American cordillera</vt:lpstr>
      <vt:lpstr>Intro</vt:lpstr>
      <vt:lpstr>PowerPoint Presentation</vt:lpstr>
      <vt:lpstr>Motivation?</vt:lpstr>
      <vt:lpstr>Methodology</vt:lpstr>
      <vt:lpstr>Table of site velocities relative to ITRF-96 (global reference frame)</vt:lpstr>
      <vt:lpstr>PowerPoint Presentation</vt:lpstr>
      <vt:lpstr>PowerPoint Presentation</vt:lpstr>
      <vt:lpstr>Discussion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and deformation regime of an advancing subduction system at Marlborough, New Zealand</dc:title>
  <dc:creator>Nolan Delelrman</dc:creator>
  <cp:lastModifiedBy>Nolan Delelrman</cp:lastModifiedBy>
  <cp:revision>12</cp:revision>
  <dcterms:created xsi:type="dcterms:W3CDTF">2019-10-14T19:02:01Z</dcterms:created>
  <dcterms:modified xsi:type="dcterms:W3CDTF">2020-02-03T16:44:22Z</dcterms:modified>
</cp:coreProperties>
</file>