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0200" y="330200"/>
            <a:ext cx="9779001" cy="65193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642100" y="762000"/>
            <a:ext cx="5494867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1054100"/>
            <a:ext cx="5334000" cy="800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464300" y="5067300"/>
            <a:ext cx="5943600" cy="396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464300" y="762000"/>
            <a:ext cx="584835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723900" y="723900"/>
            <a:ext cx="5638801" cy="845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UNADJUSTEDNONRAW_thumb_5275.jpg" descr="UNADJUSTEDNONRAW_thumb_5275.jpg"/>
          <p:cNvPicPr>
            <a:picLocks noChangeAspect="1"/>
          </p:cNvPicPr>
          <p:nvPr/>
        </p:nvPicPr>
        <p:blipFill>
          <a:blip r:embed="rId2">
            <a:alphaModFix amt="46287"/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he uplift of the Sierra Nevada and implication for late Cenozoic epeirogeny in the western Cordillera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379729">
              <a:defRPr sz="5200"/>
            </a:lvl1pPr>
          </a:lstStyle>
          <a:p>
            <a:pPr/>
            <a:r>
              <a:t>The uplift of the Sierra Nevada and implication for late Cenozoic epeirogeny in the western Cordillera</a:t>
            </a:r>
          </a:p>
        </p:txBody>
      </p:sp>
      <p:sp>
        <p:nvSpPr>
          <p:cNvPr id="121" name="J. R. Unruh 1991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J. R. Unruh 1991</a:t>
            </a:r>
          </a:p>
          <a:p>
            <a:pPr/>
            <a:r>
              <a:t>Presented by Luke J Schranz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620" t="0" r="620" b="0"/>
          <a:stretch>
            <a:fillRect/>
          </a:stretch>
        </p:blipFill>
        <p:spPr>
          <a:xfrm>
            <a:off x="2350169" y="-16934"/>
            <a:ext cx="8304462" cy="9787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7534" y="10583"/>
            <a:ext cx="9121316" cy="6300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66751" y="6314336"/>
            <a:ext cx="7762360" cy="3407047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Mesozoic"/>
          <p:cNvSpPr txBox="1"/>
          <p:nvPr/>
        </p:nvSpPr>
        <p:spPr>
          <a:xfrm rot="3912524">
            <a:off x="9389297" y="1062566"/>
            <a:ext cx="2286473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Mesozoic</a:t>
            </a:r>
          </a:p>
        </p:txBody>
      </p:sp>
      <p:sp>
        <p:nvSpPr>
          <p:cNvPr id="164" name="Eocene"/>
          <p:cNvSpPr txBox="1"/>
          <p:nvPr/>
        </p:nvSpPr>
        <p:spPr>
          <a:xfrm>
            <a:off x="8225822" y="1341966"/>
            <a:ext cx="124368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Eocene</a:t>
            </a:r>
          </a:p>
        </p:txBody>
      </p:sp>
      <p:sp>
        <p:nvSpPr>
          <p:cNvPr id="165" name="early Miocene"/>
          <p:cNvSpPr txBox="1"/>
          <p:nvPr/>
        </p:nvSpPr>
        <p:spPr>
          <a:xfrm rot="19302147">
            <a:off x="5114765" y="994833"/>
            <a:ext cx="246633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early Miocene</a:t>
            </a:r>
          </a:p>
        </p:txBody>
      </p:sp>
      <p:sp>
        <p:nvSpPr>
          <p:cNvPr id="166" name="late Miocene"/>
          <p:cNvSpPr txBox="1"/>
          <p:nvPr/>
        </p:nvSpPr>
        <p:spPr>
          <a:xfrm rot="19891642">
            <a:off x="4929443" y="2357966"/>
            <a:ext cx="179124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late Miocene</a:t>
            </a:r>
          </a:p>
        </p:txBody>
      </p:sp>
      <p:sp>
        <p:nvSpPr>
          <p:cNvPr id="167" name="Pliocene-Pleistocene"/>
          <p:cNvSpPr txBox="1"/>
          <p:nvPr/>
        </p:nvSpPr>
        <p:spPr>
          <a:xfrm>
            <a:off x="4001847" y="4828116"/>
            <a:ext cx="405283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Pliocene-Pleistocene</a:t>
            </a:r>
          </a:p>
        </p:txBody>
      </p:sp>
      <p:sp>
        <p:nvSpPr>
          <p:cNvPr id="168" name="late Miocene"/>
          <p:cNvSpPr txBox="1"/>
          <p:nvPr/>
        </p:nvSpPr>
        <p:spPr>
          <a:xfrm rot="20626734">
            <a:off x="7952043" y="757766"/>
            <a:ext cx="179124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late Miocene</a:t>
            </a:r>
          </a:p>
        </p:txBody>
      </p:sp>
      <p:sp>
        <p:nvSpPr>
          <p:cNvPr id="169" name="Line"/>
          <p:cNvSpPr/>
          <p:nvPr/>
        </p:nvSpPr>
        <p:spPr>
          <a:xfrm>
            <a:off x="6597036" y="1414052"/>
            <a:ext cx="101592" cy="47799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70" name="Line"/>
          <p:cNvSpPr/>
          <p:nvPr/>
        </p:nvSpPr>
        <p:spPr>
          <a:xfrm>
            <a:off x="7004164" y="960622"/>
            <a:ext cx="960125" cy="32272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" y="1422400"/>
            <a:ext cx="12319000" cy="690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151" y="85791"/>
            <a:ext cx="5393282" cy="5187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1325" y="85791"/>
            <a:ext cx="6087153" cy="5187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58824" y="5320352"/>
            <a:ext cx="6087152" cy="44915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850" y="1803400"/>
            <a:ext cx="12103100" cy="614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Implic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Implications</a:t>
            </a:r>
          </a:p>
        </p:txBody>
      </p:sp>
      <p:sp>
        <p:nvSpPr>
          <p:cNvPr id="181" name="Sierran uplift can’t be triggered by northward migration of Mendocino Triple Junction - no time transgressive deformation, Sierra was uplifted at o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3484" indent="-443484" defTabSz="566674">
              <a:spcBef>
                <a:spcPts val="4000"/>
              </a:spcBef>
              <a:defRPr sz="3686"/>
            </a:pPr>
            <a:r>
              <a:t>Sierran uplift can’t be triggered by northward migration of Mendocino Triple Junction - no time transgressive deformation, Sierra was uplifted at once</a:t>
            </a:r>
          </a:p>
          <a:p>
            <a:pPr marL="443484" indent="-443484" defTabSz="566674">
              <a:spcBef>
                <a:spcPts val="4000"/>
              </a:spcBef>
              <a:defRPr sz="3686"/>
            </a:pPr>
            <a:r>
              <a:t>Not delayed isostatic compensation from Mesozoic, tilting magnitude is much less than pre-Eocene uplift</a:t>
            </a:r>
          </a:p>
          <a:p>
            <a:pPr marL="443484" indent="-443484" defTabSz="566674">
              <a:spcBef>
                <a:spcPts val="4000"/>
              </a:spcBef>
              <a:defRPr sz="3686"/>
            </a:pPr>
            <a:r>
              <a:t>Uplift of the Sierra is likely a response to thinning of mantle lithosphere.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750" y="571500"/>
            <a:ext cx="11671300" cy="861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“The timing, magnitude, and mechanics of the late Cenozoic uplift of the Sierra Nevada range have been a matter of continuing controversy.”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97941">
              <a:defRPr sz="4080"/>
            </a:lvl1pPr>
          </a:lstStyle>
          <a:p>
            <a:pPr/>
            <a:r>
              <a:t>“The timing, magnitude, and mechanics of the late Cenozoic uplift of the Sierra Nevada range have been a matter of continuing controversy.”</a:t>
            </a:r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grpSp>
        <p:nvGrpSpPr>
          <p:cNvPr id="128" name="Group"/>
          <p:cNvGrpSpPr/>
          <p:nvPr/>
        </p:nvGrpSpPr>
        <p:grpSpPr>
          <a:xfrm>
            <a:off x="1797050" y="2743200"/>
            <a:ext cx="9410700" cy="5981700"/>
            <a:chOff x="0" y="0"/>
            <a:chExt cx="9410700" cy="5981700"/>
          </a:xfrm>
        </p:grpSpPr>
        <p:pic>
          <p:nvPicPr>
            <p:cNvPr id="125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410700" cy="5981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6" name="Rectangle"/>
            <p:cNvSpPr/>
            <p:nvPr/>
          </p:nvSpPr>
          <p:spPr>
            <a:xfrm>
              <a:off x="5314950" y="12700"/>
              <a:ext cx="3898057" cy="102627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</a:defRPr>
              </a:pPr>
            </a:p>
          </p:txBody>
        </p:sp>
        <p:sp>
          <p:nvSpPr>
            <p:cNvPr id="127" name="Rectangle"/>
            <p:cNvSpPr/>
            <p:nvPr/>
          </p:nvSpPr>
          <p:spPr>
            <a:xfrm>
              <a:off x="6350" y="4953000"/>
              <a:ext cx="1163985" cy="102627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620" t="0" r="620" b="0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</p:spPr>
      </p:pic>
      <p:sp>
        <p:nvSpPr>
          <p:cNvPr id="131" name="The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The Problem</a:t>
            </a:r>
          </a:p>
        </p:txBody>
      </p:sp>
      <p:sp>
        <p:nvSpPr>
          <p:cNvPr id="132" name="When, precisely did westward tilting occur?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When, precisely did westward tilting occur?</a:t>
            </a:r>
          </a:p>
          <a:p>
            <a:pPr/>
            <a:r>
              <a:t>Did tilting begin uniformly throughout the Sierra Nevada?</a:t>
            </a:r>
          </a:p>
          <a:p>
            <a:pPr/>
            <a:r>
              <a:t>Are uplift rates and magnitudes uniform from north to south across the range?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y do we car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do we care?</a:t>
            </a:r>
          </a:p>
        </p:txBody>
      </p:sp>
      <p:sp>
        <p:nvSpPr>
          <p:cNvPr id="135" name="“Constraints on timing and kinematics of tilting are crucial for testing models that relate the deformation to time-transgressive events such as the northward migration of the Mendocino triple junction.”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“Constraints on timing and kinematics of tilting are crucial for testing models that relate the deformation to time-transgressive events such as the northward migration of the Mendocino triple junction.”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Uplift has occurred within the last 10 m.y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Uplift has occurred within the last 10 m.y.</a:t>
            </a:r>
          </a:p>
        </p:txBody>
      </p:sp>
      <p:sp>
        <p:nvSpPr>
          <p:cNvPr id="138" name="Grant and others in 1977 inferred the rate and timing of uplift from progressive tilting of Tertiary strata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Grant and others in 1977 inferred the rate and timing of uplift from progressive tilting of Tertiary strata</a:t>
            </a:r>
          </a:p>
          <a:p>
            <a:pPr>
              <a:defRPr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t>Unconformities</a:t>
            </a:r>
          </a:p>
          <a:p>
            <a:pPr/>
            <a:r>
              <a:t>Basic principal of this study</a:t>
            </a:r>
          </a:p>
        </p:txBody>
      </p:sp>
      <p:grpSp>
        <p:nvGrpSpPr>
          <p:cNvPr id="142" name="Group"/>
          <p:cNvGrpSpPr/>
          <p:nvPr/>
        </p:nvGrpSpPr>
        <p:grpSpPr>
          <a:xfrm>
            <a:off x="6438341" y="3908274"/>
            <a:ext cx="6684219" cy="4248674"/>
            <a:chOff x="0" y="0"/>
            <a:chExt cx="6684217" cy="4248672"/>
          </a:xfrm>
        </p:grpSpPr>
        <p:pic>
          <p:nvPicPr>
            <p:cNvPr id="139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684218" cy="42486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0" name="Rectangle"/>
            <p:cNvSpPr/>
            <p:nvPr/>
          </p:nvSpPr>
          <p:spPr>
            <a:xfrm>
              <a:off x="3775094" y="9020"/>
              <a:ext cx="2768707" cy="728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</a:defRPr>
              </a:pPr>
            </a:p>
          </p:txBody>
        </p:sp>
        <p:sp>
          <p:nvSpPr>
            <p:cNvPr id="141" name="Rectangle"/>
            <p:cNvSpPr/>
            <p:nvPr/>
          </p:nvSpPr>
          <p:spPr>
            <a:xfrm>
              <a:off x="4510" y="3518009"/>
              <a:ext cx="826754" cy="728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143" name="Line"/>
          <p:cNvSpPr/>
          <p:nvPr/>
        </p:nvSpPr>
        <p:spPr>
          <a:xfrm>
            <a:off x="6150102" y="5655489"/>
            <a:ext cx="1539983" cy="505045"/>
          </a:xfrm>
          <a:prstGeom prst="line">
            <a:avLst/>
          </a:prstGeom>
          <a:ln w="254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44" name="Oval"/>
          <p:cNvSpPr/>
          <p:nvPr/>
        </p:nvSpPr>
        <p:spPr>
          <a:xfrm>
            <a:off x="7198645" y="5897589"/>
            <a:ext cx="4146536" cy="2095501"/>
          </a:xfrm>
          <a:prstGeom prst="ellips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9551" y="5421362"/>
            <a:ext cx="9323818" cy="4150668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Metho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Methods</a:t>
            </a:r>
          </a:p>
        </p:txBody>
      </p:sp>
      <p:sp>
        <p:nvSpPr>
          <p:cNvPr id="148" name="Draw structure contours on marker horizons in Cenozoic units or on tilted geomorphic surfaces above units…"/>
          <p:cNvSpPr txBox="1"/>
          <p:nvPr>
            <p:ph type="body" sz="half" idx="1"/>
          </p:nvPr>
        </p:nvSpPr>
        <p:spPr>
          <a:xfrm>
            <a:off x="952500" y="2590800"/>
            <a:ext cx="11099800" cy="2767063"/>
          </a:xfrm>
          <a:prstGeom prst="rect">
            <a:avLst/>
          </a:prstGeom>
        </p:spPr>
        <p:txBody>
          <a:bodyPr/>
          <a:lstStyle/>
          <a:p>
            <a:pPr marL="301752" indent="-301752" defTabSz="385572">
              <a:spcBef>
                <a:spcPts val="2700"/>
              </a:spcBef>
              <a:defRPr sz="2508"/>
            </a:pPr>
            <a:r>
              <a:t>Draw structure contours on marker horizons in Cenozoic units or on tilted geomorphic surfaces above units</a:t>
            </a:r>
          </a:p>
          <a:p>
            <a:pPr marL="301752" indent="-301752" defTabSz="385572">
              <a:spcBef>
                <a:spcPts val="2700"/>
              </a:spcBef>
              <a:defRPr sz="2508"/>
            </a:pPr>
            <a:r>
              <a:t>Well log correlation of marker units</a:t>
            </a:r>
          </a:p>
          <a:p>
            <a:pPr marL="301752" indent="-301752" defTabSz="385572">
              <a:spcBef>
                <a:spcPts val="2700"/>
              </a:spcBef>
              <a:defRPr sz="2508"/>
            </a:pPr>
            <a:r>
              <a:t>Mapping Tertiary channel deposits and reconstructing gradients of ancient rivers east of the Great Valley</a:t>
            </a:r>
          </a:p>
        </p:txBody>
      </p:sp>
      <p:sp>
        <p:nvSpPr>
          <p:cNvPr id="149" name="https://www.fault-analysis-group.ucd.ie/structurecontours/contours/struc.html"/>
          <p:cNvSpPr txBox="1"/>
          <p:nvPr/>
        </p:nvSpPr>
        <p:spPr>
          <a:xfrm>
            <a:off x="1667446" y="9232900"/>
            <a:ext cx="6708229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00">
                <a:solidFill>
                  <a:srgbClr val="000000"/>
                </a:solidFill>
              </a:defRPr>
            </a:lvl1pPr>
          </a:lstStyle>
          <a:p>
            <a:pPr/>
            <a:r>
              <a:t>https://www.fault-analysis-group.ucd.ie/structurecontours/contours/struc.html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“…westward tilting of the Sierra Nevada has also tilted Cenozoic strata in the eastern Great Valley…”"/>
          <p:cNvSpPr txBox="1"/>
          <p:nvPr>
            <p:ph type="body" idx="14"/>
          </p:nvPr>
        </p:nvSpPr>
        <p:spPr>
          <a:xfrm>
            <a:off x="1270000" y="3644900"/>
            <a:ext cx="10464800" cy="1930401"/>
          </a:xfrm>
          <a:prstGeom prst="rect">
            <a:avLst/>
          </a:prstGeom>
        </p:spPr>
        <p:txBody>
          <a:bodyPr/>
          <a:lstStyle/>
          <a:p>
            <a:pPr/>
            <a:r>
              <a:t>“…westward tilting of the Sierra Nevada has also tilted Cenozoic strata in the eastern Great Valley…”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Assum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Assumptions</a:t>
            </a:r>
          </a:p>
        </p:txBody>
      </p:sp>
      <p:sp>
        <p:nvSpPr>
          <p:cNvPr id="154" name="Dips must be considered maximum estimates of tilt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1479" indent="-411479" defTabSz="525779">
              <a:spcBef>
                <a:spcPts val="3700"/>
              </a:spcBef>
              <a:defRPr sz="3420"/>
            </a:pPr>
            <a:r>
              <a:t>Dips must be considered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maximum</a:t>
            </a:r>
            <a:r>
              <a:t> estimates of tilting</a:t>
            </a:r>
          </a:p>
          <a:p>
            <a:pPr marL="411479" indent="-411479" defTabSz="525779">
              <a:spcBef>
                <a:spcPts val="3700"/>
              </a:spcBef>
              <a:defRPr sz="3420"/>
            </a:pPr>
            <a:r>
              <a:t>Central Sierra (Feather River to Kings River) assumed to tilt as a rigid block about a single axis</a:t>
            </a:r>
          </a:p>
          <a:p>
            <a:pPr marL="411479" indent="-411479" defTabSz="525779">
              <a:spcBef>
                <a:spcPts val="3700"/>
              </a:spcBef>
              <a:defRPr sz="3420"/>
            </a:pPr>
            <a:r>
              <a:t>Hinge line is west of the Sierra foothills and lies in the eastern Great Valley</a:t>
            </a:r>
          </a:p>
          <a:p>
            <a:pPr marL="411479" indent="-411479" defTabSz="525779">
              <a:spcBef>
                <a:spcPts val="3700"/>
              </a:spcBef>
              <a:defRPr sz="3420"/>
            </a:pPr>
            <a:r>
              <a:t>Dips of Cenozoic strata in excess of Holocene depositional surface slopes interpreted to reflect uplift and westward tilting of the Sierra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4581" y="5636683"/>
            <a:ext cx="9906705" cy="4104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6629" y="-19381"/>
            <a:ext cx="9902609" cy="56391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