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8" r:id="rId2"/>
    <p:sldId id="261" r:id="rId3"/>
    <p:sldId id="260" r:id="rId4"/>
    <p:sldId id="259" r:id="rId5"/>
    <p:sldId id="264" r:id="rId6"/>
    <p:sldId id="263" r:id="rId7"/>
    <p:sldId id="262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lan Delelrman" initials="ND" lastIdx="1" clrIdx="0">
    <p:extLst>
      <p:ext uri="{19B8F6BF-5375-455C-9EA6-DF929625EA0E}">
        <p15:presenceInfo xmlns:p15="http://schemas.microsoft.com/office/powerpoint/2012/main" userId="294f9f2b179aa9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85696" autoAdjust="0"/>
  </p:normalViewPr>
  <p:slideViewPr>
    <p:cSldViewPr snapToGrid="0">
      <p:cViewPr varScale="1">
        <p:scale>
          <a:sx n="97" d="100"/>
          <a:sy n="97" d="100"/>
        </p:scale>
        <p:origin x="30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28T12:40:59.539" idx="1">
    <p:pos x="5636" y="73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5T17:53:01.5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1,'931'28,"-198"-1,-38-26,-337-3,-325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5T17:53:07.2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0,'2625'0,"-2601"0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7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22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9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Cenozoic deposits limited to area north of Tuolumne river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Important as these are deposits used to constrain incision rates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Oldest = Eocene gravels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Middle = 30-34 Ma rhyolite tuffs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Youngest = 4-14 Ma andesites, andesitic mudflows, and volcanic </a:t>
            </a:r>
            <a:r>
              <a:rPr lang="en-US" dirty="0" err="1"/>
              <a:t>seds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Mehrten</a:t>
            </a:r>
            <a:r>
              <a:rPr lang="en-US" dirty="0"/>
              <a:t> formation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6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5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49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Diagram shows relationship b/w </a:t>
            </a:r>
            <a:r>
              <a:rPr lang="en-US" b="1" dirty="0"/>
              <a:t>Tilted paleochannels, stream gradients, modern stream gradients, and erosion and uplift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32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56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94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52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6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983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5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498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8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28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8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4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9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8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3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09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comments" Target="../comments/commen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8.xml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png"/><Relationship Id="rId5" Type="http://schemas.openxmlformats.org/officeDocument/2006/relationships/customXml" Target="../ink/ink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0F10488-54CA-44CF-B9B0-BB3A2319C328}"/>
              </a:ext>
            </a:extLst>
          </p:cNvPr>
          <p:cNvSpPr txBox="1"/>
          <p:nvPr/>
        </p:nvSpPr>
        <p:spPr>
          <a:xfrm>
            <a:off x="8947354" y="6095525"/>
            <a:ext cx="374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Presentation by:</a:t>
            </a:r>
          </a:p>
          <a:p>
            <a:pPr algn="ctr"/>
            <a:r>
              <a:rPr lang="en-US" dirty="0"/>
              <a:t>Nolan </a:t>
            </a:r>
            <a:r>
              <a:rPr lang="en-US" dirty="0" err="1"/>
              <a:t>Dellerman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44829F-EB7F-402C-8993-CABE3A0E9BC8}"/>
              </a:ext>
            </a:extLst>
          </p:cNvPr>
          <p:cNvSpPr txBox="1"/>
          <p:nvPr/>
        </p:nvSpPr>
        <p:spPr>
          <a:xfrm>
            <a:off x="115288" y="116143"/>
            <a:ext cx="324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 courtesy of UNAVCO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3C11DB-9B87-4668-9BA4-BC16023B8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913" y="116143"/>
            <a:ext cx="6053568" cy="6232867"/>
          </a:xfrm>
        </p:spPr>
        <p:txBody>
          <a:bodyPr>
            <a:noAutofit/>
          </a:bodyPr>
          <a:lstStyle/>
          <a:p>
            <a:r>
              <a:rPr lang="en-US" sz="4800" dirty="0"/>
              <a:t>Stream incision, tectonics, uplift, and evolution of topography of the Sierra Nevada, </a:t>
            </a:r>
            <a:r>
              <a:rPr lang="en-US" sz="4800" dirty="0" err="1"/>
              <a:t>california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46F9C-4FCA-47F7-9306-5A05155D56C5}"/>
              </a:ext>
            </a:extLst>
          </p:cNvPr>
          <p:cNvSpPr txBox="1"/>
          <p:nvPr/>
        </p:nvSpPr>
        <p:spPr>
          <a:xfrm>
            <a:off x="995680" y="5842000"/>
            <a:ext cx="786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Wakabayashi, J. and T. L. Sawyer, 2001, Stream incision, tectonics, uplift, and evolution of topography of the Sierra Nevada, California, Journal of Geology, 109, 5, 539-562</a:t>
            </a:r>
          </a:p>
        </p:txBody>
      </p:sp>
      <p:pic>
        <p:nvPicPr>
          <p:cNvPr id="12" name="Picture 11" descr="A waterfall with a mountain in the background&#10;&#10;Description automatically generated">
            <a:extLst>
              <a:ext uri="{FF2B5EF4-FFF2-40B4-BE49-F238E27FC236}">
                <a16:creationId xmlns:a16="http://schemas.microsoft.com/office/drawing/2014/main" id="{28CE8F76-AB87-403B-9BDA-3657971B5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404" y="244690"/>
            <a:ext cx="3808603" cy="54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6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1217EAD-9DFC-4F84-9B7B-C799D44378C7}"/>
              </a:ext>
            </a:extLst>
          </p:cNvPr>
          <p:cNvSpPr txBox="1"/>
          <p:nvPr/>
        </p:nvSpPr>
        <p:spPr>
          <a:xfrm>
            <a:off x="6629400" y="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Conclusive diagram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C4B341-8E24-4C1F-ABAE-B10F833E5CC6}"/>
              </a:ext>
            </a:extLst>
          </p:cNvPr>
          <p:cNvSpPr txBox="1"/>
          <p:nvPr/>
        </p:nvSpPr>
        <p:spPr>
          <a:xfrm>
            <a:off x="9484011" y="616028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Questions?</a:t>
            </a:r>
          </a:p>
        </p:txBody>
      </p:sp>
      <p:pic>
        <p:nvPicPr>
          <p:cNvPr id="13" name="Picture 12" descr="A close up of a tree&#10;&#10;Description automatically generated">
            <a:extLst>
              <a:ext uri="{FF2B5EF4-FFF2-40B4-BE49-F238E27FC236}">
                <a16:creationId xmlns:a16="http://schemas.microsoft.com/office/drawing/2014/main" id="{48AB02B3-380E-4436-BD82-88E5CCDBE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521" y="673880"/>
            <a:ext cx="3653028" cy="5486400"/>
          </a:xfrm>
          <a:prstGeom prst="rect">
            <a:avLst/>
          </a:prstGeom>
        </p:spPr>
      </p:pic>
      <p:pic>
        <p:nvPicPr>
          <p:cNvPr id="15" name="Picture 1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EE3ADC1-CDE5-438A-A4FD-D573E15A0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6096000" cy="68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01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55ABE-209A-4B9E-B15E-B8730B7AD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34" y="1483466"/>
            <a:ext cx="10245213" cy="4258571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BDA983-D35B-488B-840E-931085EF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29" y="210038"/>
            <a:ext cx="3599213" cy="805962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Introduction</a:t>
            </a:r>
            <a:br>
              <a:rPr lang="en-US" sz="4800" dirty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7857C-F612-4CCD-A953-4A01F839949D}"/>
              </a:ext>
            </a:extLst>
          </p:cNvPr>
          <p:cNvSpPr txBox="1"/>
          <p:nvPr/>
        </p:nvSpPr>
        <p:spPr>
          <a:xfrm>
            <a:off x="325086" y="613019"/>
            <a:ext cx="691391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600km long Sierra Nevada range and Central Valley of CA are part of the Sierra Nevada microplate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Microplate moves dextral to stable NA at ~10-14mm/</a:t>
            </a:r>
            <a:r>
              <a:rPr lang="en-US" sz="2400" dirty="0" err="1"/>
              <a:t>yr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Bounded on the W by the active fold thrust belt marking the Eastern edge of the Coast Range province, and bounded on the E edge by the Walker 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Before transform plate margin was dominant, arc magmatism emplaced the Sierra Nevada batholith at ~85Ma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Further volcanism (ancestral cascades arc) blanketed much of the SN from ~35-5Ma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Sierra Nevada slopes gently westward, and abruptly eastward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0DF8A68-FEE3-400F-A8F3-7A8BD44BA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049" y="-19623"/>
            <a:ext cx="4622951" cy="687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06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18B0F80-1C8E-49FA-9B66-C9285753E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EF2B853-4083-4B70-AC2A-F79D80809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643466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34EAAF-BF44-4CCC-84D4-105F3370A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B4F3571-7970-4846-9F49-3E1A5981B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638" y="-242221"/>
            <a:ext cx="3599213" cy="602754"/>
          </a:xfrm>
        </p:spPr>
        <p:txBody>
          <a:bodyPr anchor="ctr">
            <a:normAutofit fontScale="90000"/>
          </a:bodyPr>
          <a:lstStyle/>
          <a:p>
            <a:pPr algn="l"/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Motivation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60020-CB4B-4455-BAD2-0D64D458700E}"/>
              </a:ext>
            </a:extLst>
          </p:cNvPr>
          <p:cNvSpPr txBox="1"/>
          <p:nvPr/>
        </p:nvSpPr>
        <p:spPr>
          <a:xfrm>
            <a:off x="6743700" y="803519"/>
            <a:ext cx="52349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Show the </a:t>
            </a:r>
            <a:r>
              <a:rPr lang="en-US" sz="2400" dirty="0" err="1"/>
              <a:t>neotectonic</a:t>
            </a:r>
            <a:r>
              <a:rPr lang="en-US" sz="2400" dirty="0"/>
              <a:t> evolution of the Sierra, focus on the eastern boundary evolution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Show how faulting, tilting, and stream incision affect uplift in the Sierra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Show how the present-day topography of the Sierra is due to two major uplift events (Late Cenozoic and one occurring at least 50 </a:t>
            </a:r>
            <a:r>
              <a:rPr lang="en-US" sz="2400" dirty="0" err="1"/>
              <a:t>myr</a:t>
            </a:r>
            <a:r>
              <a:rPr lang="en-US" sz="2400" dirty="0"/>
              <a:t> earlier)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For this class, this paper will give an idea of the timing of uplift of the Sierra Nevada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80C67CA-4FDD-4AD8-94F3-C58B49433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63609">
            <a:off x="1359880" y="-136843"/>
            <a:ext cx="4406013" cy="68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26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18B0F80-1C8E-49FA-9B66-C9285753E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EF2B853-4083-4B70-AC2A-F79D80809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643466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34EAAF-BF44-4CCC-84D4-105F3370A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C958E1-B86B-4A60-A14F-F4BD139F4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138" y="-25778"/>
            <a:ext cx="6965849" cy="27788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4AD090-D347-4943-BC64-CA24C4CE0AF2}"/>
              </a:ext>
            </a:extLst>
          </p:cNvPr>
          <p:cNvSpPr txBox="1"/>
          <p:nvPr/>
        </p:nvSpPr>
        <p:spPr>
          <a:xfrm>
            <a:off x="5704376" y="3302000"/>
            <a:ext cx="6170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Incision rates are mm/</a:t>
            </a:r>
            <a:r>
              <a:rPr lang="en-US" dirty="0" err="1"/>
              <a:t>yr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Minimum basement incision rates come from the difference between the bottom of late Cenozoic </a:t>
            </a:r>
            <a:r>
              <a:rPr lang="en-US" dirty="0" err="1"/>
              <a:t>volcanics</a:t>
            </a:r>
            <a:r>
              <a:rPr lang="en-US" dirty="0"/>
              <a:t> and the present canyon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incision is estimated simply by the difference b/w the tops of Cenozoic deposits and canyon bottoms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Said deposits blanketed most of Sierra north of the Tuolumne river ~5Ma, and any stream in this area must have incised them</a:t>
            </a:r>
          </a:p>
        </p:txBody>
      </p:sp>
      <p:pic>
        <p:nvPicPr>
          <p:cNvPr id="14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D5BA9508-D258-4D6C-9CDC-E6F065B4F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451"/>
          <a:stretch/>
        </p:blipFill>
        <p:spPr>
          <a:xfrm>
            <a:off x="0" y="-25778"/>
            <a:ext cx="5496232" cy="69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69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E17B26-14FF-4D10-A3AE-340D0B9AE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98323"/>
            <a:ext cx="5235834" cy="1433103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CE6AEFD-540E-42AC-BF54-C01C66CDFFDF}"/>
              </a:ext>
            </a:extLst>
          </p:cNvPr>
          <p:cNvSpPr txBox="1">
            <a:spLocks/>
          </p:cNvSpPr>
          <p:nvPr/>
        </p:nvSpPr>
        <p:spPr>
          <a:xfrm>
            <a:off x="6096000" y="191730"/>
            <a:ext cx="5235834" cy="14331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24390EB-2C64-4AAF-BC76-38277E268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8317" y="1221701"/>
            <a:ext cx="11715366" cy="4921135"/>
          </a:xfrm>
        </p:spPr>
      </p:pic>
    </p:spTree>
    <p:extLst>
      <p:ext uri="{BB962C8B-B14F-4D97-AF65-F5344CB8AC3E}">
        <p14:creationId xmlns:p14="http://schemas.microsoft.com/office/powerpoint/2010/main" val="3238846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444CE49E-11D5-42BC-BE48-238734927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36899" y="0"/>
            <a:ext cx="4719345" cy="3606800"/>
          </a:xfr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E49530BE-1A77-4004-BD8D-C46FF2C14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6244" y="0"/>
            <a:ext cx="4335756" cy="68341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DDE1A0-1ADD-489C-9A37-65A787845CA3}"/>
              </a:ext>
            </a:extLst>
          </p:cNvPr>
          <p:cNvSpPr txBox="1"/>
          <p:nvPr/>
        </p:nvSpPr>
        <p:spPr>
          <a:xfrm>
            <a:off x="406400" y="372239"/>
            <a:ext cx="2349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to get at rock uplift using stream gradients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F5585-8116-490E-A066-661469B143D5}"/>
              </a:ext>
            </a:extLst>
          </p:cNvPr>
          <p:cNvSpPr txBox="1"/>
          <p:nvPr/>
        </p:nvSpPr>
        <p:spPr>
          <a:xfrm>
            <a:off x="406400" y="4148267"/>
            <a:ext cx="675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 = Using Cenozoic deposits spanning the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 = Projecting tilts of strata eastward from the westernmost part of the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 = Based on different tilts of </a:t>
            </a:r>
            <a:r>
              <a:rPr lang="en-US" dirty="0" err="1"/>
              <a:t>hingeline</a:t>
            </a:r>
            <a:r>
              <a:rPr lang="en-US" dirty="0"/>
              <a:t> perpendicular (full late Cenozoic tilt) and </a:t>
            </a:r>
            <a:r>
              <a:rPr lang="en-US" dirty="0" err="1"/>
              <a:t>hingeline</a:t>
            </a:r>
            <a:r>
              <a:rPr lang="en-US" dirty="0"/>
              <a:t> parallel (</a:t>
            </a:r>
            <a:r>
              <a:rPr lang="en-US" dirty="0" err="1"/>
              <a:t>untilted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5605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EC06-BD45-43D2-A5D9-D86C0E01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73" y="167408"/>
            <a:ext cx="3833906" cy="1759316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B33DBEF2-0A54-4CCF-952F-ABFA981C6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8EEBDE17-CB88-450E-905C-EA3F4214C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5728" cy="6858000"/>
          </a:xfrm>
          <a:prstGeom prst="rect">
            <a:avLst/>
          </a:prstGeom>
        </p:spPr>
      </p:pic>
      <p:pic>
        <p:nvPicPr>
          <p:cNvPr id="19" name="Content Placeholder 18" descr="A close up of a map&#10;&#10;Description automatically generated">
            <a:extLst>
              <a:ext uri="{FF2B5EF4-FFF2-40B4-BE49-F238E27FC236}">
                <a16:creationId xmlns:a16="http://schemas.microsoft.com/office/drawing/2014/main" id="{D7CDE4E0-9EE2-40EF-9CE8-2D443CC69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05727" y="-1"/>
            <a:ext cx="5072017" cy="6899261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CFEB2C-1854-42AA-85A3-F18F023DA929}"/>
              </a:ext>
            </a:extLst>
          </p:cNvPr>
          <p:cNvSpPr txBox="1"/>
          <p:nvPr/>
        </p:nvSpPr>
        <p:spPr>
          <a:xfrm>
            <a:off x="9260378" y="299258"/>
            <a:ext cx="25236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Paleorelief</a:t>
            </a:r>
            <a:r>
              <a:rPr lang="en-US" sz="3600" dirty="0"/>
              <a:t> map</a:t>
            </a:r>
          </a:p>
          <a:p>
            <a:r>
              <a:rPr lang="en-US" sz="3600" dirty="0"/>
              <a:t>And schematic showing typical evolution of a Sierra Nevada Canyon </a:t>
            </a:r>
          </a:p>
        </p:txBody>
      </p:sp>
    </p:spTree>
    <p:extLst>
      <p:ext uri="{BB962C8B-B14F-4D97-AF65-F5344CB8AC3E}">
        <p14:creationId xmlns:p14="http://schemas.microsoft.com/office/powerpoint/2010/main" val="2632454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C10239-FDD2-4A68-AA0A-B13C36798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" y="228600"/>
            <a:ext cx="11381972" cy="5702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F59762-032E-41A8-9EE1-74C0CB1F1A78}"/>
                  </a:ext>
                </a:extLst>
              </p14:cNvPr>
              <p14:cNvContentPartPr/>
              <p14:nvPr/>
            </p14:nvContentPartPr>
            <p14:xfrm>
              <a:off x="9645468" y="1769404"/>
              <a:ext cx="990360" cy="20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F59762-032E-41A8-9EE1-74C0CB1F1A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91468" y="1661764"/>
                <a:ext cx="10980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988C35-72FD-474B-AB76-F28B4E9D37D4}"/>
                  </a:ext>
                </a:extLst>
              </p14:cNvPr>
              <p14:cNvContentPartPr/>
              <p14:nvPr/>
            </p14:nvContentPartPr>
            <p14:xfrm>
              <a:off x="9625308" y="2919604"/>
              <a:ext cx="95400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988C35-72FD-474B-AB76-F28B4E9D37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71668" y="2811604"/>
                <a:ext cx="10616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8367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51AAC8-3245-4FCD-AF1C-0449997E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6" y="117227"/>
            <a:ext cx="3012912" cy="7283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CA2E7-FE48-4D96-9FD1-186953F44061}"/>
              </a:ext>
            </a:extLst>
          </p:cNvPr>
          <p:cNvSpPr txBox="1"/>
          <p:nvPr/>
        </p:nvSpPr>
        <p:spPr>
          <a:xfrm>
            <a:off x="206478" y="727586"/>
            <a:ext cx="11149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8F60F1A-D4BD-4BEC-A0F4-F6FE9196A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13"/>
            <a:ext cx="5256705" cy="6740773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AA9DE970-B48B-4C7E-9B46-D0D3A84CB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395" y="58613"/>
            <a:ext cx="4816605" cy="6696692"/>
          </a:xfrm>
          <a:prstGeom prst="rect">
            <a:avLst/>
          </a:prstGeom>
        </p:spPr>
      </p:pic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3BC087C-05BA-4C4D-803F-59B5A1DE2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414" y="0"/>
            <a:ext cx="4379172" cy="684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07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2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3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4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5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6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7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8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454</Words>
  <Application>Microsoft Office PowerPoint</Application>
  <PresentationFormat>Widescreen</PresentationFormat>
  <Paragraphs>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Schoolbook</vt:lpstr>
      <vt:lpstr>Corbel</vt:lpstr>
      <vt:lpstr>Headlines</vt:lpstr>
      <vt:lpstr>Stream incision, tectonics, uplift, and evolution of topography of the Sierra Nevada, california</vt:lpstr>
      <vt:lpstr>Introduction </vt:lpstr>
      <vt:lpstr> 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and deformation regime of an advancing subduction system at Marlborough, New Zealand</dc:title>
  <dc:creator>Nolan Delelrman</dc:creator>
  <cp:lastModifiedBy>Nolan Delelrman</cp:lastModifiedBy>
  <cp:revision>29</cp:revision>
  <dcterms:created xsi:type="dcterms:W3CDTF">2019-10-14T19:02:01Z</dcterms:created>
  <dcterms:modified xsi:type="dcterms:W3CDTF">2020-02-05T18:00:35Z</dcterms:modified>
</cp:coreProperties>
</file>