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59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>
        <p:scale>
          <a:sx n="67" d="100"/>
          <a:sy n="67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6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5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7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2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9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1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8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3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7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4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A2A0-2FF3-49F5-8C1A-9E9E2E474885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D7603-20EC-4C69-813B-0BD1EEA83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1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Dating topography of the Sierra Nevada, California, using apatite (U-Th)/He 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House, M.A., Wernicke, B.P., Farley, K.A., 1998. Dating topography of the Sierra Nevada, California, using apatite (U-Th)/He ages. Nature 396, 66-69. </a:t>
            </a:r>
          </a:p>
          <a:p>
            <a:r>
              <a:rPr lang="en-US" dirty="0"/>
              <a:t>Presentation by: Kurt Kraal</a:t>
            </a:r>
          </a:p>
        </p:txBody>
      </p:sp>
    </p:spTree>
    <p:extLst>
      <p:ext uri="{BB962C8B-B14F-4D97-AF65-F5344CB8AC3E}">
        <p14:creationId xmlns:p14="http://schemas.microsoft.com/office/powerpoint/2010/main" val="76437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apatite U-Th/He ages to date topography of the Sierra Nevada:</a:t>
            </a:r>
          </a:p>
          <a:p>
            <a:r>
              <a:rPr lang="en-US" dirty="0"/>
              <a:t>U-Th/He  is a </a:t>
            </a:r>
            <a:r>
              <a:rPr lang="en-US" dirty="0" err="1"/>
              <a:t>thermochronometer</a:t>
            </a:r>
            <a:r>
              <a:rPr lang="en-US" dirty="0"/>
              <a:t>, which gives an age for when the apatite goes below 75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endParaRPr lang="en-US" dirty="0"/>
          </a:p>
          <a:p>
            <a:r>
              <a:rPr lang="en-US" dirty="0"/>
              <a:t>Thermal histories derived from this technique can be used to estimate timing of incision, as well as total relief of the mountain range</a:t>
            </a:r>
          </a:p>
          <a:p>
            <a:r>
              <a:rPr lang="en-US" dirty="0"/>
              <a:t>They do this by looking at samples from ridges and valleys, which should have different cooling histories, which can be described using the following equation based on thermodynamic principles:</a:t>
            </a:r>
          </a:p>
        </p:txBody>
      </p:sp>
    </p:spTree>
    <p:extLst>
      <p:ext uri="{BB962C8B-B14F-4D97-AF65-F5344CB8AC3E}">
        <p14:creationId xmlns:p14="http://schemas.microsoft.com/office/powerpoint/2010/main" val="219109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0937"/>
            <a:ext cx="6817822" cy="38660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 = Temperature in shallow crust below a topography</a:t>
            </a:r>
          </a:p>
          <a:p>
            <a:r>
              <a:rPr lang="en-US" dirty="0"/>
              <a:t>x and z are horizontal and vertical distance</a:t>
            </a:r>
          </a:p>
          <a:p>
            <a:r>
              <a:rPr lang="en-US" dirty="0"/>
              <a:t>h</a:t>
            </a:r>
            <a:r>
              <a:rPr lang="en-US" baseline="-25000" dirty="0"/>
              <a:t>o</a:t>
            </a:r>
            <a:r>
              <a:rPr lang="en-US" dirty="0"/>
              <a:t> is amplitude, λ is wavelength of topography</a:t>
            </a:r>
          </a:p>
          <a:p>
            <a:r>
              <a:rPr lang="en-US" dirty="0" err="1"/>
              <a:t>pHs</a:t>
            </a:r>
            <a:r>
              <a:rPr lang="en-US" dirty="0"/>
              <a:t>=radioactive heat production, </a:t>
            </a:r>
            <a:r>
              <a:rPr lang="en-US" dirty="0" err="1"/>
              <a:t>qm</a:t>
            </a:r>
            <a:r>
              <a:rPr lang="en-US" dirty="0"/>
              <a:t> = reduced heat flow</a:t>
            </a:r>
          </a:p>
          <a:p>
            <a:r>
              <a:rPr lang="en-US" dirty="0" err="1"/>
              <a:t>Ht</a:t>
            </a:r>
            <a:r>
              <a:rPr lang="en-US" dirty="0"/>
              <a:t> = characteristic depth of heat production</a:t>
            </a:r>
          </a:p>
          <a:p>
            <a:r>
              <a:rPr lang="en-US" dirty="0"/>
              <a:t>To is 15</a:t>
            </a:r>
            <a:r>
              <a:rPr lang="en-US" baseline="30000" dirty="0"/>
              <a:t>o</a:t>
            </a:r>
            <a:r>
              <a:rPr lang="en-US" dirty="0"/>
              <a:t>C, z = o km, beta = lapse rate of mean surface temperatures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636" y="0"/>
            <a:ext cx="3536142" cy="67000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403" y="91700"/>
            <a:ext cx="6218603" cy="227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15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0937"/>
            <a:ext cx="6817822" cy="38660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 variations between ridges and valleys (R and V) should be detectable with U-</a:t>
            </a:r>
            <a:r>
              <a:rPr lang="en-US" dirty="0" err="1"/>
              <a:t>Th</a:t>
            </a:r>
            <a:r>
              <a:rPr lang="en-US" dirty="0"/>
              <a:t>/He dating</a:t>
            </a:r>
          </a:p>
          <a:p>
            <a:r>
              <a:rPr lang="en-US" dirty="0"/>
              <a:t>Age variation is strongly dependent on h</a:t>
            </a:r>
            <a:r>
              <a:rPr lang="en-US" baseline="-25000" dirty="0"/>
              <a:t>0</a:t>
            </a:r>
            <a:endParaRPr lang="en-US" dirty="0"/>
          </a:p>
          <a:p>
            <a:r>
              <a:rPr lang="en-US" dirty="0"/>
              <a:t>Less dependent on wavelength (lambda)</a:t>
            </a:r>
          </a:p>
          <a:p>
            <a:r>
              <a:rPr lang="en-US" dirty="0"/>
              <a:t>Horizontal age profiles should be able to constrain </a:t>
            </a:r>
            <a:r>
              <a:rPr lang="en-US" dirty="0" err="1"/>
              <a:t>paleotopography</a:t>
            </a:r>
            <a:r>
              <a:rPr lang="en-US" dirty="0"/>
              <a:t>, where the oldest ages will date minimum age for river incision, and delta t would be used to estimate h</a:t>
            </a:r>
            <a:r>
              <a:rPr lang="en-US" baseline="-25000" dirty="0"/>
              <a:t>0,</a:t>
            </a:r>
            <a:r>
              <a:rPr lang="en-US" dirty="0"/>
              <a:t> if cooling history and geotherm are estimated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636" y="0"/>
            <a:ext cx="3536142" cy="67000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403" y="91700"/>
            <a:ext cx="6218603" cy="227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Locations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2407" y="1825624"/>
            <a:ext cx="5601393" cy="4351338"/>
          </a:xfrm>
        </p:spPr>
        <p:txBody>
          <a:bodyPr/>
          <a:lstStyle/>
          <a:p>
            <a:r>
              <a:rPr lang="en-US" dirty="0"/>
              <a:t>36 samples along a 200 km range parallel transect crossing points of maximum valley incision at 2km in elevation</a:t>
            </a:r>
          </a:p>
          <a:p>
            <a:r>
              <a:rPr lang="en-US" dirty="0"/>
              <a:t>Total erosion and erosion was estimated from previous studies</a:t>
            </a:r>
          </a:p>
          <a:p>
            <a:r>
              <a:rPr lang="en-US" dirty="0"/>
              <a:t>Geothermal gradients were estimated based on previous papers</a:t>
            </a:r>
          </a:p>
          <a:p>
            <a:r>
              <a:rPr lang="en-US" dirty="0"/>
              <a:t>K is Kings Canyon, S is San Joaquin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251" y="1872456"/>
            <a:ext cx="3209925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93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554" y="1501427"/>
            <a:ext cx="5191780" cy="50094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A: Helium ages along the range profile. </a:t>
            </a:r>
          </a:p>
          <a:p>
            <a:r>
              <a:rPr lang="en-US" dirty="0"/>
              <a:t>B: current elevation and sample locations</a:t>
            </a:r>
          </a:p>
          <a:p>
            <a:r>
              <a:rPr lang="en-US" dirty="0"/>
              <a:t>Oldest ages occur in San Joaquin and Kings drainages suggesting that these were likely the oldest drainages</a:t>
            </a:r>
          </a:p>
          <a:p>
            <a:r>
              <a:rPr lang="en-US" dirty="0"/>
              <a:t>Minimum age of incision estimated as 70-80 ma based on oldest ages in Kings and San Joaquin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6075" y="524933"/>
            <a:ext cx="4676775" cy="5191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1588" y="429857"/>
            <a:ext cx="1991504" cy="264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8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554" y="1501428"/>
            <a:ext cx="5191780" cy="4351338"/>
          </a:xfrm>
        </p:spPr>
        <p:txBody>
          <a:bodyPr>
            <a:normAutofit/>
          </a:bodyPr>
          <a:lstStyle/>
          <a:p>
            <a:r>
              <a:rPr lang="en-US" dirty="0"/>
              <a:t>Based on the equation discussed earlier, multiple assumptions, and the drainage amplitude (long wavelength of 4 km, delta t of 25 </a:t>
            </a:r>
            <a:r>
              <a:rPr lang="en-US" dirty="0" err="1"/>
              <a:t>myr</a:t>
            </a:r>
            <a:r>
              <a:rPr lang="en-US" dirty="0"/>
              <a:t>, derived from Ho), as well as how the range crest is likely higher than the drainages, the Cretaceous elevation of the </a:t>
            </a:r>
            <a:r>
              <a:rPr lang="en-US" dirty="0" err="1"/>
              <a:t>Sierran</a:t>
            </a:r>
            <a:r>
              <a:rPr lang="en-US" dirty="0"/>
              <a:t> crest was estimated to be ~ 4.5 km, similar to modern central Andes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6075" y="524933"/>
            <a:ext cx="4676775" cy="5191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1588" y="429857"/>
            <a:ext cx="1991504" cy="264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5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overall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Sierra had Andean-scale topography sometime before 70-80 ma (based on minimum age of incision). </a:t>
            </a:r>
          </a:p>
          <a:p>
            <a:r>
              <a:rPr lang="en-US" dirty="0"/>
              <a:t>By 70-80 ma the San Joaquin and Kings drainages had deeply incised the western flank of the range, after which the mean </a:t>
            </a:r>
            <a:r>
              <a:rPr lang="en-US" dirty="0" err="1"/>
              <a:t>crestal</a:t>
            </a:r>
            <a:r>
              <a:rPr lang="en-US" dirty="0"/>
              <a:t> elevation decreased from 4.5 km to 2.8 km, and long wavelength relief decreased from 3 km to 1 km. </a:t>
            </a:r>
          </a:p>
        </p:txBody>
      </p:sp>
    </p:spTree>
    <p:extLst>
      <p:ext uri="{BB962C8B-B14F-4D97-AF65-F5344CB8AC3E}">
        <p14:creationId xmlns:p14="http://schemas.microsoft.com/office/powerpoint/2010/main" val="201312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511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Dating topography of the Sierra Nevada, California, using apatite (U-Th)/He ages</vt:lpstr>
      <vt:lpstr>Goal: </vt:lpstr>
      <vt:lpstr>PowerPoint Presentation</vt:lpstr>
      <vt:lpstr>PowerPoint Presentation</vt:lpstr>
      <vt:lpstr>Sample Locations </vt:lpstr>
      <vt:lpstr>Results</vt:lpstr>
      <vt:lpstr>Results</vt:lpstr>
      <vt:lpstr>Summary of overall conclusions</vt:lpstr>
    </vt:vector>
  </TitlesOfParts>
  <Company>University Of Nevada, Reno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Dating topography of the Sierra Nevada, California, using apatite (U-Th)/He ages</dc:title>
  <dc:creator>Kurt O Kraal</dc:creator>
  <cp:lastModifiedBy>Kurt Kraal</cp:lastModifiedBy>
  <cp:revision>9</cp:revision>
  <dcterms:created xsi:type="dcterms:W3CDTF">2020-02-05T01:15:28Z</dcterms:created>
  <dcterms:modified xsi:type="dcterms:W3CDTF">2020-02-05T17:51:40Z</dcterms:modified>
</cp:coreProperties>
</file>