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8" r:id="rId3"/>
    <p:sldId id="257" r:id="rId4"/>
    <p:sldId id="259" r:id="rId5"/>
    <p:sldId id="262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A6DA0-50C5-4A18-AFC0-83366029B404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6CD2E-84AC-4353-B5DD-701FA7660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01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32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1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8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59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83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7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54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16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8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5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2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B0A06-2739-4FC1-BA22-36D25F360F9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7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5012" y="0"/>
            <a:ext cx="11069828" cy="9919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Interpretation and tectonic implications of cooling histories: An example from the Black Mountains, Death Valley extended terrane, California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1559" y="963358"/>
            <a:ext cx="4178300" cy="150336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Daniel Holm and Roy </a:t>
            </a:r>
            <a:r>
              <a:rPr lang="en-US" sz="1600" dirty="0" err="1" smtClean="0"/>
              <a:t>Dokka</a:t>
            </a:r>
            <a:r>
              <a:rPr lang="en-US" sz="1600" dirty="0" smtClean="0"/>
              <a:t>, </a:t>
            </a:r>
            <a:r>
              <a:rPr lang="en-US" sz="1600" dirty="0" smtClean="0"/>
              <a:t>1993</a:t>
            </a:r>
          </a:p>
          <a:p>
            <a:r>
              <a:rPr lang="en-US" sz="1600" dirty="0" smtClean="0"/>
              <a:t>By: Michael Say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83" y="1574800"/>
            <a:ext cx="7137857" cy="5164287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633683" y="1574800"/>
            <a:ext cx="4178300" cy="1503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Sizemore et al., 2019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74" y="1175798"/>
            <a:ext cx="3854285" cy="5436648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0" y="6555296"/>
            <a:ext cx="4178300" cy="1503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Holm and Wernicke, 1990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6965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3825" y="98425"/>
            <a:ext cx="4543425" cy="5683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Two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9944" y="666750"/>
            <a:ext cx="6191250" cy="22034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Low Angle Detachment and Footwall Flexure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5787" y="666750"/>
            <a:ext cx="6191250" cy="220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High Angle Normal Faulting and Erosion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779" y="1099822"/>
            <a:ext cx="1642171" cy="5567678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-1198117" y="6371116"/>
            <a:ext cx="4178300" cy="1503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Wright et al., 1974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158" y="1158013"/>
            <a:ext cx="6527192" cy="4881833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8013700" y="6039846"/>
            <a:ext cx="4178300" cy="1503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Holm et al., 1992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3411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50" y="221949"/>
            <a:ext cx="2286000" cy="1082675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4100" y="1181761"/>
            <a:ext cx="5657850" cy="4260850"/>
          </a:xfrm>
        </p:spPr>
        <p:txBody>
          <a:bodyPr/>
          <a:lstStyle/>
          <a:p>
            <a:r>
              <a:rPr lang="en-US" dirty="0" smtClean="0"/>
              <a:t>Determine the </a:t>
            </a:r>
            <a:r>
              <a:rPr lang="en-US" dirty="0" smtClean="0"/>
              <a:t>thermal </a:t>
            </a:r>
            <a:r>
              <a:rPr lang="en-US" dirty="0" smtClean="0"/>
              <a:t>history of the Miocene </a:t>
            </a:r>
            <a:r>
              <a:rPr lang="en-US" dirty="0" smtClean="0"/>
              <a:t>Intrusions </a:t>
            </a:r>
            <a:r>
              <a:rPr lang="en-US" dirty="0" smtClean="0"/>
              <a:t>by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err="1" smtClean="0"/>
              <a:t>Thermochronology</a:t>
            </a:r>
            <a:r>
              <a:rPr lang="en-US" dirty="0" smtClean="0"/>
              <a:t>: fission-track age determinations</a:t>
            </a:r>
          </a:p>
          <a:p>
            <a:pPr lvl="1"/>
            <a:r>
              <a:rPr lang="en-US" baseline="30000" dirty="0" smtClean="0"/>
              <a:t>40</a:t>
            </a:r>
            <a:r>
              <a:rPr lang="en-US" dirty="0" smtClean="0"/>
              <a:t>Ar/</a:t>
            </a:r>
            <a:r>
              <a:rPr lang="en-US" baseline="30000" dirty="0" smtClean="0"/>
              <a:t>39</a:t>
            </a:r>
            <a:r>
              <a:rPr lang="en-US" dirty="0" smtClean="0"/>
              <a:t>Ar radiometric dating (Holm, Snow, and Lux, 1992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Geobarametric</a:t>
            </a:r>
            <a:r>
              <a:rPr lang="en-US" dirty="0" smtClean="0"/>
              <a:t> methods to determine depth of intrusion emplacement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09760" y="221949"/>
            <a:ext cx="2600325" cy="1173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2447" y="1304623"/>
            <a:ext cx="5314950" cy="51293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 determine the timing, amount, and </a:t>
            </a:r>
            <a:r>
              <a:rPr lang="en-US" dirty="0" err="1" smtClean="0"/>
              <a:t>unroofing</a:t>
            </a:r>
            <a:r>
              <a:rPr lang="en-US" dirty="0"/>
              <a:t> </a:t>
            </a:r>
            <a:r>
              <a:rPr lang="en-US" dirty="0" smtClean="0"/>
              <a:t>mechanics/process of the Black Mountains </a:t>
            </a:r>
            <a:r>
              <a:rPr lang="en-US" dirty="0" smtClean="0"/>
              <a:t>from thermal </a:t>
            </a:r>
            <a:r>
              <a:rPr lang="en-US" dirty="0" smtClean="0"/>
              <a:t>histories of </a:t>
            </a:r>
            <a:r>
              <a:rPr lang="en-US" dirty="0" smtClean="0"/>
              <a:t>Miocene intrusions and Precambrian crystalline basement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Rapid cooling history represents rapid tectonically driven exhumation</a:t>
            </a:r>
          </a:p>
          <a:p>
            <a:r>
              <a:rPr lang="en-US" dirty="0" smtClean="0"/>
              <a:t>Slow cooling history represents erosion driven exhumation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691" y="4833193"/>
            <a:ext cx="2405259" cy="1692171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192587" y="6641702"/>
            <a:ext cx="9026526" cy="432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/>
              <a:t>https://www.researchgate.net/figure/Etched-fission-tracks-in-an-apatite-grain-from-the-Grassy-Granodiorite-of-King-Island_fig3_238448391</a:t>
            </a:r>
            <a:endParaRPr lang="en-US" sz="9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869" y="4924535"/>
            <a:ext cx="3421962" cy="150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0482" y="135038"/>
            <a:ext cx="1528482" cy="710640"/>
          </a:xfrm>
        </p:spPr>
        <p:txBody>
          <a:bodyPr/>
          <a:lstStyle/>
          <a:p>
            <a:r>
              <a:rPr lang="en-US" dirty="0" smtClean="0"/>
              <a:t>DATA!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10" y="135038"/>
            <a:ext cx="4980790" cy="663178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61489" y="1546225"/>
            <a:ext cx="5314950" cy="4260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Northern Black Mountains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Central Black Mountains Core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Southeastern Black Mountains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8197850" y="3676650"/>
            <a:ext cx="2813050" cy="2457450"/>
          </a:xfrm>
          <a:custGeom>
            <a:avLst/>
            <a:gdLst>
              <a:gd name="connsiteX0" fmla="*/ 196850 w 2813050"/>
              <a:gd name="connsiteY0" fmla="*/ 273050 h 2457450"/>
              <a:gd name="connsiteX1" fmla="*/ 958850 w 2813050"/>
              <a:gd name="connsiteY1" fmla="*/ 0 h 2457450"/>
              <a:gd name="connsiteX2" fmla="*/ 2501900 w 2813050"/>
              <a:gd name="connsiteY2" fmla="*/ 158750 h 2457450"/>
              <a:gd name="connsiteX3" fmla="*/ 2813050 w 2813050"/>
              <a:gd name="connsiteY3" fmla="*/ 984250 h 2457450"/>
              <a:gd name="connsiteX4" fmla="*/ 2152650 w 2813050"/>
              <a:gd name="connsiteY4" fmla="*/ 2457450 h 2457450"/>
              <a:gd name="connsiteX5" fmla="*/ 1066800 w 2813050"/>
              <a:gd name="connsiteY5" fmla="*/ 1682750 h 2457450"/>
              <a:gd name="connsiteX6" fmla="*/ 1009650 w 2813050"/>
              <a:gd name="connsiteY6" fmla="*/ 1644650 h 2457450"/>
              <a:gd name="connsiteX7" fmla="*/ 730250 w 2813050"/>
              <a:gd name="connsiteY7" fmla="*/ 819150 h 2457450"/>
              <a:gd name="connsiteX8" fmla="*/ 139700 w 2813050"/>
              <a:gd name="connsiteY8" fmla="*/ 704850 h 2457450"/>
              <a:gd name="connsiteX9" fmla="*/ 0 w 2813050"/>
              <a:gd name="connsiteY9" fmla="*/ 419100 h 2457450"/>
              <a:gd name="connsiteX10" fmla="*/ 196850 w 2813050"/>
              <a:gd name="connsiteY10" fmla="*/ 2730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3050" h="2457450">
                <a:moveTo>
                  <a:pt x="196850" y="273050"/>
                </a:moveTo>
                <a:lnTo>
                  <a:pt x="958850" y="0"/>
                </a:lnTo>
                <a:lnTo>
                  <a:pt x="2501900" y="158750"/>
                </a:lnTo>
                <a:lnTo>
                  <a:pt x="2813050" y="984250"/>
                </a:lnTo>
                <a:lnTo>
                  <a:pt x="2152650" y="2457450"/>
                </a:lnTo>
                <a:lnTo>
                  <a:pt x="1066800" y="1682750"/>
                </a:lnTo>
                <a:lnTo>
                  <a:pt x="1009650" y="1644650"/>
                </a:lnTo>
                <a:lnTo>
                  <a:pt x="730250" y="819150"/>
                </a:lnTo>
                <a:lnTo>
                  <a:pt x="139700" y="704850"/>
                </a:lnTo>
                <a:lnTo>
                  <a:pt x="0" y="419100"/>
                </a:lnTo>
                <a:lnTo>
                  <a:pt x="196850" y="273050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870700" y="1111250"/>
            <a:ext cx="2279650" cy="3067050"/>
          </a:xfrm>
          <a:custGeom>
            <a:avLst/>
            <a:gdLst>
              <a:gd name="connsiteX0" fmla="*/ 1301750 w 2279650"/>
              <a:gd name="connsiteY0" fmla="*/ 2965450 h 3067050"/>
              <a:gd name="connsiteX1" fmla="*/ 1485900 w 2279650"/>
              <a:gd name="connsiteY1" fmla="*/ 2825750 h 3067050"/>
              <a:gd name="connsiteX2" fmla="*/ 2279650 w 2279650"/>
              <a:gd name="connsiteY2" fmla="*/ 2540000 h 3067050"/>
              <a:gd name="connsiteX3" fmla="*/ 1765300 w 2279650"/>
              <a:gd name="connsiteY3" fmla="*/ 1155700 h 3067050"/>
              <a:gd name="connsiteX4" fmla="*/ 2032000 w 2279650"/>
              <a:gd name="connsiteY4" fmla="*/ 641350 h 3067050"/>
              <a:gd name="connsiteX5" fmla="*/ 1708150 w 2279650"/>
              <a:gd name="connsiteY5" fmla="*/ 0 h 3067050"/>
              <a:gd name="connsiteX6" fmla="*/ 241300 w 2279650"/>
              <a:gd name="connsiteY6" fmla="*/ 603250 h 3067050"/>
              <a:gd name="connsiteX7" fmla="*/ 0 w 2279650"/>
              <a:gd name="connsiteY7" fmla="*/ 1644650 h 3067050"/>
              <a:gd name="connsiteX8" fmla="*/ 1098550 w 2279650"/>
              <a:gd name="connsiteY8" fmla="*/ 3067050 h 3067050"/>
              <a:gd name="connsiteX9" fmla="*/ 1301750 w 2279650"/>
              <a:gd name="connsiteY9" fmla="*/ 296545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9650" h="3067050">
                <a:moveTo>
                  <a:pt x="1301750" y="2965450"/>
                </a:moveTo>
                <a:lnTo>
                  <a:pt x="1485900" y="2825750"/>
                </a:lnTo>
                <a:lnTo>
                  <a:pt x="2279650" y="2540000"/>
                </a:lnTo>
                <a:lnTo>
                  <a:pt x="1765300" y="1155700"/>
                </a:lnTo>
                <a:lnTo>
                  <a:pt x="2032000" y="641350"/>
                </a:lnTo>
                <a:lnTo>
                  <a:pt x="1708150" y="0"/>
                </a:lnTo>
                <a:lnTo>
                  <a:pt x="241300" y="603250"/>
                </a:lnTo>
                <a:lnTo>
                  <a:pt x="0" y="1644650"/>
                </a:lnTo>
                <a:lnTo>
                  <a:pt x="1098550" y="3067050"/>
                </a:lnTo>
                <a:lnTo>
                  <a:pt x="1301750" y="296545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965950" y="184150"/>
            <a:ext cx="1606550" cy="1492250"/>
          </a:xfrm>
          <a:custGeom>
            <a:avLst/>
            <a:gdLst>
              <a:gd name="connsiteX0" fmla="*/ 146050 w 1606550"/>
              <a:gd name="connsiteY0" fmla="*/ 1492250 h 1492250"/>
              <a:gd name="connsiteX1" fmla="*/ 0 w 1606550"/>
              <a:gd name="connsiteY1" fmla="*/ 19050 h 1492250"/>
              <a:gd name="connsiteX2" fmla="*/ 1187450 w 1606550"/>
              <a:gd name="connsiteY2" fmla="*/ 0 h 1492250"/>
              <a:gd name="connsiteX3" fmla="*/ 1606550 w 1606550"/>
              <a:gd name="connsiteY3" fmla="*/ 901700 h 1492250"/>
              <a:gd name="connsiteX4" fmla="*/ 146050 w 1606550"/>
              <a:gd name="connsiteY4" fmla="*/ 149225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6550" h="1492250">
                <a:moveTo>
                  <a:pt x="146050" y="1492250"/>
                </a:moveTo>
                <a:lnTo>
                  <a:pt x="0" y="19050"/>
                </a:lnTo>
                <a:lnTo>
                  <a:pt x="1187450" y="0"/>
                </a:lnTo>
                <a:lnTo>
                  <a:pt x="1606550" y="901700"/>
                </a:lnTo>
                <a:lnTo>
                  <a:pt x="146050" y="1492250"/>
                </a:lnTo>
                <a:close/>
              </a:path>
            </a:pathLst>
          </a:cu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948651">
            <a:off x="5443346" y="1232051"/>
            <a:ext cx="1384300" cy="3192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0788235">
            <a:off x="5819447" y="2999232"/>
            <a:ext cx="1131607" cy="329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21263046">
            <a:off x="5905170" y="4557841"/>
            <a:ext cx="2295273" cy="3282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50228" y="3043932"/>
            <a:ext cx="1313178" cy="113436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9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944" y="135038"/>
            <a:ext cx="4654296" cy="761074"/>
          </a:xfrm>
        </p:spPr>
        <p:txBody>
          <a:bodyPr>
            <a:normAutofit/>
          </a:bodyPr>
          <a:lstStyle/>
          <a:p>
            <a:r>
              <a:rPr lang="en-US" dirty="0" smtClean="0"/>
              <a:t>Thermal Modeling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10" y="135038"/>
            <a:ext cx="4980790" cy="6631780"/>
          </a:xfrm>
        </p:spPr>
      </p:pic>
      <p:sp>
        <p:nvSpPr>
          <p:cNvPr id="6" name="Freeform 5"/>
          <p:cNvSpPr/>
          <p:nvPr/>
        </p:nvSpPr>
        <p:spPr>
          <a:xfrm>
            <a:off x="8197850" y="3676650"/>
            <a:ext cx="2813050" cy="2457450"/>
          </a:xfrm>
          <a:custGeom>
            <a:avLst/>
            <a:gdLst>
              <a:gd name="connsiteX0" fmla="*/ 196850 w 2813050"/>
              <a:gd name="connsiteY0" fmla="*/ 273050 h 2457450"/>
              <a:gd name="connsiteX1" fmla="*/ 958850 w 2813050"/>
              <a:gd name="connsiteY1" fmla="*/ 0 h 2457450"/>
              <a:gd name="connsiteX2" fmla="*/ 2501900 w 2813050"/>
              <a:gd name="connsiteY2" fmla="*/ 158750 h 2457450"/>
              <a:gd name="connsiteX3" fmla="*/ 2813050 w 2813050"/>
              <a:gd name="connsiteY3" fmla="*/ 984250 h 2457450"/>
              <a:gd name="connsiteX4" fmla="*/ 2152650 w 2813050"/>
              <a:gd name="connsiteY4" fmla="*/ 2457450 h 2457450"/>
              <a:gd name="connsiteX5" fmla="*/ 1066800 w 2813050"/>
              <a:gd name="connsiteY5" fmla="*/ 1682750 h 2457450"/>
              <a:gd name="connsiteX6" fmla="*/ 1009650 w 2813050"/>
              <a:gd name="connsiteY6" fmla="*/ 1644650 h 2457450"/>
              <a:gd name="connsiteX7" fmla="*/ 730250 w 2813050"/>
              <a:gd name="connsiteY7" fmla="*/ 819150 h 2457450"/>
              <a:gd name="connsiteX8" fmla="*/ 139700 w 2813050"/>
              <a:gd name="connsiteY8" fmla="*/ 704850 h 2457450"/>
              <a:gd name="connsiteX9" fmla="*/ 0 w 2813050"/>
              <a:gd name="connsiteY9" fmla="*/ 419100 h 2457450"/>
              <a:gd name="connsiteX10" fmla="*/ 196850 w 2813050"/>
              <a:gd name="connsiteY10" fmla="*/ 2730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3050" h="2457450">
                <a:moveTo>
                  <a:pt x="196850" y="273050"/>
                </a:moveTo>
                <a:lnTo>
                  <a:pt x="958850" y="0"/>
                </a:lnTo>
                <a:lnTo>
                  <a:pt x="2501900" y="158750"/>
                </a:lnTo>
                <a:lnTo>
                  <a:pt x="2813050" y="984250"/>
                </a:lnTo>
                <a:lnTo>
                  <a:pt x="2152650" y="2457450"/>
                </a:lnTo>
                <a:lnTo>
                  <a:pt x="1066800" y="1682750"/>
                </a:lnTo>
                <a:lnTo>
                  <a:pt x="1009650" y="1644650"/>
                </a:lnTo>
                <a:lnTo>
                  <a:pt x="730250" y="819150"/>
                </a:lnTo>
                <a:lnTo>
                  <a:pt x="139700" y="704850"/>
                </a:lnTo>
                <a:lnTo>
                  <a:pt x="0" y="419100"/>
                </a:lnTo>
                <a:lnTo>
                  <a:pt x="196850" y="273050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870700" y="1111250"/>
            <a:ext cx="2279650" cy="3067050"/>
          </a:xfrm>
          <a:custGeom>
            <a:avLst/>
            <a:gdLst>
              <a:gd name="connsiteX0" fmla="*/ 1301750 w 2279650"/>
              <a:gd name="connsiteY0" fmla="*/ 2965450 h 3067050"/>
              <a:gd name="connsiteX1" fmla="*/ 1485900 w 2279650"/>
              <a:gd name="connsiteY1" fmla="*/ 2825750 h 3067050"/>
              <a:gd name="connsiteX2" fmla="*/ 2279650 w 2279650"/>
              <a:gd name="connsiteY2" fmla="*/ 2540000 h 3067050"/>
              <a:gd name="connsiteX3" fmla="*/ 1765300 w 2279650"/>
              <a:gd name="connsiteY3" fmla="*/ 1155700 h 3067050"/>
              <a:gd name="connsiteX4" fmla="*/ 2032000 w 2279650"/>
              <a:gd name="connsiteY4" fmla="*/ 641350 h 3067050"/>
              <a:gd name="connsiteX5" fmla="*/ 1708150 w 2279650"/>
              <a:gd name="connsiteY5" fmla="*/ 0 h 3067050"/>
              <a:gd name="connsiteX6" fmla="*/ 241300 w 2279650"/>
              <a:gd name="connsiteY6" fmla="*/ 603250 h 3067050"/>
              <a:gd name="connsiteX7" fmla="*/ 0 w 2279650"/>
              <a:gd name="connsiteY7" fmla="*/ 1644650 h 3067050"/>
              <a:gd name="connsiteX8" fmla="*/ 1098550 w 2279650"/>
              <a:gd name="connsiteY8" fmla="*/ 3067050 h 3067050"/>
              <a:gd name="connsiteX9" fmla="*/ 1301750 w 2279650"/>
              <a:gd name="connsiteY9" fmla="*/ 296545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9650" h="3067050">
                <a:moveTo>
                  <a:pt x="1301750" y="2965450"/>
                </a:moveTo>
                <a:lnTo>
                  <a:pt x="1485900" y="2825750"/>
                </a:lnTo>
                <a:lnTo>
                  <a:pt x="2279650" y="2540000"/>
                </a:lnTo>
                <a:lnTo>
                  <a:pt x="1765300" y="1155700"/>
                </a:lnTo>
                <a:lnTo>
                  <a:pt x="2032000" y="641350"/>
                </a:lnTo>
                <a:lnTo>
                  <a:pt x="1708150" y="0"/>
                </a:lnTo>
                <a:lnTo>
                  <a:pt x="241300" y="603250"/>
                </a:lnTo>
                <a:lnTo>
                  <a:pt x="0" y="1644650"/>
                </a:lnTo>
                <a:lnTo>
                  <a:pt x="1098550" y="3067050"/>
                </a:lnTo>
                <a:lnTo>
                  <a:pt x="1301750" y="296545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965950" y="184150"/>
            <a:ext cx="1606550" cy="1492250"/>
          </a:xfrm>
          <a:custGeom>
            <a:avLst/>
            <a:gdLst>
              <a:gd name="connsiteX0" fmla="*/ 146050 w 1606550"/>
              <a:gd name="connsiteY0" fmla="*/ 1492250 h 1492250"/>
              <a:gd name="connsiteX1" fmla="*/ 0 w 1606550"/>
              <a:gd name="connsiteY1" fmla="*/ 19050 h 1492250"/>
              <a:gd name="connsiteX2" fmla="*/ 1187450 w 1606550"/>
              <a:gd name="connsiteY2" fmla="*/ 0 h 1492250"/>
              <a:gd name="connsiteX3" fmla="*/ 1606550 w 1606550"/>
              <a:gd name="connsiteY3" fmla="*/ 901700 h 1492250"/>
              <a:gd name="connsiteX4" fmla="*/ 146050 w 1606550"/>
              <a:gd name="connsiteY4" fmla="*/ 149225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6550" h="1492250">
                <a:moveTo>
                  <a:pt x="146050" y="1492250"/>
                </a:moveTo>
                <a:lnTo>
                  <a:pt x="0" y="19050"/>
                </a:lnTo>
                <a:lnTo>
                  <a:pt x="1187450" y="0"/>
                </a:lnTo>
                <a:lnTo>
                  <a:pt x="1606550" y="901700"/>
                </a:lnTo>
                <a:lnTo>
                  <a:pt x="146050" y="1492250"/>
                </a:lnTo>
                <a:close/>
              </a:path>
            </a:pathLst>
          </a:cu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26" y="1358261"/>
            <a:ext cx="5092010" cy="3371342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549526" y="4999728"/>
            <a:ext cx="5314950" cy="4260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Path A </a:t>
            </a:r>
            <a:r>
              <a:rPr lang="en-US" sz="2000" dirty="0" smtClean="0"/>
              <a:t>= Erosion dominant exhumation accompanied by high angle normal faulting</a:t>
            </a:r>
          </a:p>
          <a:p>
            <a:pPr marL="0" indent="0">
              <a:buNone/>
            </a:pPr>
            <a:r>
              <a:rPr lang="en-US" sz="2000" b="1" dirty="0" smtClean="0"/>
              <a:t>Path B </a:t>
            </a:r>
            <a:r>
              <a:rPr lang="en-US" sz="2000" dirty="0" smtClean="0"/>
              <a:t>= Westerly directed detachment faulting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004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339" y="91285"/>
            <a:ext cx="3982302" cy="4514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Thermal Models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10" y="135038"/>
            <a:ext cx="4980790" cy="663178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61489" y="1546225"/>
            <a:ext cx="5314950" cy="4260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8197850" y="3676650"/>
            <a:ext cx="2813050" cy="2457450"/>
          </a:xfrm>
          <a:custGeom>
            <a:avLst/>
            <a:gdLst>
              <a:gd name="connsiteX0" fmla="*/ 196850 w 2813050"/>
              <a:gd name="connsiteY0" fmla="*/ 273050 h 2457450"/>
              <a:gd name="connsiteX1" fmla="*/ 958850 w 2813050"/>
              <a:gd name="connsiteY1" fmla="*/ 0 h 2457450"/>
              <a:gd name="connsiteX2" fmla="*/ 2501900 w 2813050"/>
              <a:gd name="connsiteY2" fmla="*/ 158750 h 2457450"/>
              <a:gd name="connsiteX3" fmla="*/ 2813050 w 2813050"/>
              <a:gd name="connsiteY3" fmla="*/ 984250 h 2457450"/>
              <a:gd name="connsiteX4" fmla="*/ 2152650 w 2813050"/>
              <a:gd name="connsiteY4" fmla="*/ 2457450 h 2457450"/>
              <a:gd name="connsiteX5" fmla="*/ 1066800 w 2813050"/>
              <a:gd name="connsiteY5" fmla="*/ 1682750 h 2457450"/>
              <a:gd name="connsiteX6" fmla="*/ 1009650 w 2813050"/>
              <a:gd name="connsiteY6" fmla="*/ 1644650 h 2457450"/>
              <a:gd name="connsiteX7" fmla="*/ 730250 w 2813050"/>
              <a:gd name="connsiteY7" fmla="*/ 819150 h 2457450"/>
              <a:gd name="connsiteX8" fmla="*/ 139700 w 2813050"/>
              <a:gd name="connsiteY8" fmla="*/ 704850 h 2457450"/>
              <a:gd name="connsiteX9" fmla="*/ 0 w 2813050"/>
              <a:gd name="connsiteY9" fmla="*/ 419100 h 2457450"/>
              <a:gd name="connsiteX10" fmla="*/ 196850 w 2813050"/>
              <a:gd name="connsiteY10" fmla="*/ 2730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3050" h="2457450">
                <a:moveTo>
                  <a:pt x="196850" y="273050"/>
                </a:moveTo>
                <a:lnTo>
                  <a:pt x="958850" y="0"/>
                </a:lnTo>
                <a:lnTo>
                  <a:pt x="2501900" y="158750"/>
                </a:lnTo>
                <a:lnTo>
                  <a:pt x="2813050" y="984250"/>
                </a:lnTo>
                <a:lnTo>
                  <a:pt x="2152650" y="2457450"/>
                </a:lnTo>
                <a:lnTo>
                  <a:pt x="1066800" y="1682750"/>
                </a:lnTo>
                <a:lnTo>
                  <a:pt x="1009650" y="1644650"/>
                </a:lnTo>
                <a:lnTo>
                  <a:pt x="730250" y="819150"/>
                </a:lnTo>
                <a:lnTo>
                  <a:pt x="139700" y="704850"/>
                </a:lnTo>
                <a:lnTo>
                  <a:pt x="0" y="419100"/>
                </a:lnTo>
                <a:lnTo>
                  <a:pt x="196850" y="273050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870700" y="1111250"/>
            <a:ext cx="2279650" cy="3067050"/>
          </a:xfrm>
          <a:custGeom>
            <a:avLst/>
            <a:gdLst>
              <a:gd name="connsiteX0" fmla="*/ 1301750 w 2279650"/>
              <a:gd name="connsiteY0" fmla="*/ 2965450 h 3067050"/>
              <a:gd name="connsiteX1" fmla="*/ 1485900 w 2279650"/>
              <a:gd name="connsiteY1" fmla="*/ 2825750 h 3067050"/>
              <a:gd name="connsiteX2" fmla="*/ 2279650 w 2279650"/>
              <a:gd name="connsiteY2" fmla="*/ 2540000 h 3067050"/>
              <a:gd name="connsiteX3" fmla="*/ 1765300 w 2279650"/>
              <a:gd name="connsiteY3" fmla="*/ 1155700 h 3067050"/>
              <a:gd name="connsiteX4" fmla="*/ 2032000 w 2279650"/>
              <a:gd name="connsiteY4" fmla="*/ 641350 h 3067050"/>
              <a:gd name="connsiteX5" fmla="*/ 1708150 w 2279650"/>
              <a:gd name="connsiteY5" fmla="*/ 0 h 3067050"/>
              <a:gd name="connsiteX6" fmla="*/ 241300 w 2279650"/>
              <a:gd name="connsiteY6" fmla="*/ 603250 h 3067050"/>
              <a:gd name="connsiteX7" fmla="*/ 0 w 2279650"/>
              <a:gd name="connsiteY7" fmla="*/ 1644650 h 3067050"/>
              <a:gd name="connsiteX8" fmla="*/ 1098550 w 2279650"/>
              <a:gd name="connsiteY8" fmla="*/ 3067050 h 3067050"/>
              <a:gd name="connsiteX9" fmla="*/ 1301750 w 2279650"/>
              <a:gd name="connsiteY9" fmla="*/ 296545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9650" h="3067050">
                <a:moveTo>
                  <a:pt x="1301750" y="2965450"/>
                </a:moveTo>
                <a:lnTo>
                  <a:pt x="1485900" y="2825750"/>
                </a:lnTo>
                <a:lnTo>
                  <a:pt x="2279650" y="2540000"/>
                </a:lnTo>
                <a:lnTo>
                  <a:pt x="1765300" y="1155700"/>
                </a:lnTo>
                <a:lnTo>
                  <a:pt x="2032000" y="641350"/>
                </a:lnTo>
                <a:lnTo>
                  <a:pt x="1708150" y="0"/>
                </a:lnTo>
                <a:lnTo>
                  <a:pt x="241300" y="603250"/>
                </a:lnTo>
                <a:lnTo>
                  <a:pt x="0" y="1644650"/>
                </a:lnTo>
                <a:lnTo>
                  <a:pt x="1098550" y="3067050"/>
                </a:lnTo>
                <a:lnTo>
                  <a:pt x="1301750" y="296545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965950" y="184150"/>
            <a:ext cx="1606550" cy="1492250"/>
          </a:xfrm>
          <a:custGeom>
            <a:avLst/>
            <a:gdLst>
              <a:gd name="connsiteX0" fmla="*/ 146050 w 1606550"/>
              <a:gd name="connsiteY0" fmla="*/ 1492250 h 1492250"/>
              <a:gd name="connsiteX1" fmla="*/ 0 w 1606550"/>
              <a:gd name="connsiteY1" fmla="*/ 19050 h 1492250"/>
              <a:gd name="connsiteX2" fmla="*/ 1187450 w 1606550"/>
              <a:gd name="connsiteY2" fmla="*/ 0 h 1492250"/>
              <a:gd name="connsiteX3" fmla="*/ 1606550 w 1606550"/>
              <a:gd name="connsiteY3" fmla="*/ 901700 h 1492250"/>
              <a:gd name="connsiteX4" fmla="*/ 146050 w 1606550"/>
              <a:gd name="connsiteY4" fmla="*/ 149225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6550" h="1492250">
                <a:moveTo>
                  <a:pt x="146050" y="1492250"/>
                </a:moveTo>
                <a:lnTo>
                  <a:pt x="0" y="19050"/>
                </a:lnTo>
                <a:lnTo>
                  <a:pt x="1187450" y="0"/>
                </a:lnTo>
                <a:lnTo>
                  <a:pt x="1606550" y="901700"/>
                </a:lnTo>
                <a:lnTo>
                  <a:pt x="146050" y="1492250"/>
                </a:lnTo>
                <a:close/>
              </a:path>
            </a:pathLst>
          </a:cu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948651">
            <a:off x="5955890" y="1106526"/>
            <a:ext cx="827350" cy="263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0788235">
            <a:off x="5819447" y="2999232"/>
            <a:ext cx="1131607" cy="329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21263046">
            <a:off x="6074130" y="4563683"/>
            <a:ext cx="2295273" cy="3282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68" y="4201295"/>
            <a:ext cx="5713048" cy="1654990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2559014" y="3707439"/>
            <a:ext cx="1074732" cy="3616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9-6 Ma</a:t>
            </a:r>
          </a:p>
          <a:p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496199" y="5827718"/>
            <a:ext cx="2237188" cy="3108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13-9 Ma</a:t>
            </a:r>
          </a:p>
          <a:p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205826" y="14333"/>
            <a:ext cx="1688790" cy="600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11-12  Ma</a:t>
            </a:r>
          </a:p>
          <a:p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56" y="2090695"/>
            <a:ext cx="5713048" cy="15324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56" y="686592"/>
            <a:ext cx="2550094" cy="14670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27" y="352027"/>
            <a:ext cx="2576929" cy="163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4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779" y="220661"/>
            <a:ext cx="6485897" cy="6937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Timing of Cooling/</a:t>
            </a:r>
            <a:r>
              <a:rPr lang="en-US" dirty="0" err="1" smtClean="0"/>
              <a:t>Unroofing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624" y="914400"/>
            <a:ext cx="6543076" cy="5289995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801" y="1537080"/>
            <a:ext cx="4919271" cy="4511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Southeastern Black Mountains</a:t>
            </a:r>
          </a:p>
          <a:p>
            <a:r>
              <a:rPr lang="en-US" sz="2400" dirty="0" smtClean="0"/>
              <a:t>Major </a:t>
            </a:r>
            <a:r>
              <a:rPr lang="en-US" sz="2400" dirty="0" err="1" smtClean="0"/>
              <a:t>unroofing</a:t>
            </a:r>
            <a:r>
              <a:rPr lang="en-US" sz="2400" dirty="0" smtClean="0"/>
              <a:t> and tilting occurred @ 13-9 Ma</a:t>
            </a:r>
          </a:p>
          <a:p>
            <a:pPr marL="0" indent="0">
              <a:buNone/>
            </a:pPr>
            <a:r>
              <a:rPr lang="en-US" b="1" dirty="0"/>
              <a:t>Central Black Mountains </a:t>
            </a:r>
            <a:r>
              <a:rPr lang="en-US" b="1" dirty="0" smtClean="0"/>
              <a:t>Core</a:t>
            </a:r>
          </a:p>
          <a:p>
            <a:r>
              <a:rPr lang="en-US" sz="2400" dirty="0" smtClean="0"/>
              <a:t>Rapid </a:t>
            </a:r>
            <a:r>
              <a:rPr lang="en-US" sz="2400" dirty="0" err="1"/>
              <a:t>unroofing</a:t>
            </a:r>
            <a:r>
              <a:rPr lang="en-US" sz="2400" dirty="0"/>
              <a:t> </a:t>
            </a:r>
            <a:r>
              <a:rPr lang="en-US" sz="2400" dirty="0" smtClean="0"/>
              <a:t>occurred @ 9-6 Ma</a:t>
            </a:r>
          </a:p>
          <a:p>
            <a:pPr marL="0" indent="0">
              <a:buNone/>
            </a:pPr>
            <a:r>
              <a:rPr lang="en-US" b="1" dirty="0" smtClean="0"/>
              <a:t>Northern Black Mountains</a:t>
            </a:r>
          </a:p>
          <a:p>
            <a:r>
              <a:rPr lang="en-US" sz="2200" dirty="0" smtClean="0"/>
              <a:t>Suggest little cooling prior to the onset of intrusion and </a:t>
            </a:r>
            <a:r>
              <a:rPr lang="en-US" sz="2200" dirty="0" err="1" smtClean="0"/>
              <a:t>unroofing</a:t>
            </a:r>
            <a:r>
              <a:rPr lang="en-US" sz="2200" dirty="0" smtClean="0"/>
              <a:t> beginning at 11-12 Ma</a:t>
            </a:r>
          </a:p>
          <a:p>
            <a:r>
              <a:rPr lang="en-US" sz="2200" dirty="0" smtClean="0"/>
              <a:t>6.3 Ma dikes intrude </a:t>
            </a:r>
            <a:r>
              <a:rPr lang="en-US" sz="2200" dirty="0" err="1" smtClean="0"/>
              <a:t>Badwater</a:t>
            </a:r>
            <a:r>
              <a:rPr lang="en-US" sz="2200" dirty="0" smtClean="0"/>
              <a:t> turtleback indicative of brittle faulting</a:t>
            </a:r>
          </a:p>
          <a:p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55" y="2037697"/>
            <a:ext cx="3847490" cy="254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7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4368" y="593725"/>
            <a:ext cx="6303264" cy="860171"/>
          </a:xfrm>
        </p:spPr>
        <p:txBody>
          <a:bodyPr/>
          <a:lstStyle/>
          <a:p>
            <a:r>
              <a:rPr lang="en-US" dirty="0" smtClean="0"/>
              <a:t>Depth of </a:t>
            </a:r>
            <a:r>
              <a:rPr lang="en-US" dirty="0" err="1" smtClean="0"/>
              <a:t>Unroofing</a:t>
            </a:r>
            <a:r>
              <a:rPr lang="en-US" dirty="0" smtClean="0"/>
              <a:t>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many assumptions and the thermal cooling histories, one can estimate the depth of the Willow Springs Pluton (11.6 Ma) emplacement</a:t>
            </a:r>
          </a:p>
          <a:p>
            <a:r>
              <a:rPr lang="en-US" dirty="0"/>
              <a:t>Estimates show emplacement depth at 10-15 </a:t>
            </a:r>
            <a:r>
              <a:rPr lang="en-US" dirty="0" smtClean="0"/>
              <a:t>km</a:t>
            </a:r>
          </a:p>
          <a:p>
            <a:r>
              <a:rPr lang="en-US" dirty="0" smtClean="0"/>
              <a:t>Smith Mountain Granite Complex emplaced at 8.7 Ma @ ~11 km</a:t>
            </a:r>
          </a:p>
          <a:p>
            <a:endParaRPr lang="en-US" dirty="0"/>
          </a:p>
          <a:p>
            <a:r>
              <a:rPr lang="en-US" dirty="0" smtClean="0"/>
              <a:t>Geothermal Gradient (assumed here as 30°C/km) is critical to estimate emplacement depth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67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01803"/>
            <a:ext cx="10515600" cy="1325563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01" y="868345"/>
            <a:ext cx="10515600" cy="48009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Thermal history of the Black Mountains show rapid northwest orientated </a:t>
            </a:r>
            <a:r>
              <a:rPr lang="en-US" dirty="0" err="1" smtClean="0"/>
              <a:t>unroofing</a:t>
            </a:r>
            <a:r>
              <a:rPr lang="en-US" dirty="0" smtClean="0"/>
              <a:t> (cooling) during ~13-6 Ma from 10-15 </a:t>
            </a:r>
            <a:r>
              <a:rPr lang="en-US" dirty="0"/>
              <a:t>km </a:t>
            </a:r>
            <a:r>
              <a:rPr lang="en-US" dirty="0" smtClean="0"/>
              <a:t>depth, indicative of tectonic denudation and not erosion-dominated processes</a:t>
            </a:r>
          </a:p>
          <a:p>
            <a:pPr lvl="1"/>
            <a:r>
              <a:rPr lang="en-US" dirty="0" smtClean="0"/>
              <a:t>~13-8.5 Ma in the southeastern range and 8.5-6.0 Ma northern range</a:t>
            </a:r>
          </a:p>
          <a:p>
            <a:pPr lvl="1"/>
            <a:r>
              <a:rPr lang="en-US" dirty="0" smtClean="0"/>
              <a:t>11.6 Ma Willow Springs Pluton emplaced at 10-15 km depth</a:t>
            </a:r>
          </a:p>
          <a:p>
            <a:r>
              <a:rPr lang="en-US" dirty="0" smtClean="0"/>
              <a:t>Footwall flexure of a low-angle, westerly-dipping detachment system rapidly exhumed crystalline basement (turtlebacks) just below the surface and there has been little cooling since 6-5 Ma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Armagosa</a:t>
            </a:r>
            <a:r>
              <a:rPr lang="en-US" dirty="0" smtClean="0"/>
              <a:t> Chaos is remnant sliver of the</a:t>
            </a:r>
          </a:p>
          <a:p>
            <a:pPr marL="0" indent="0">
              <a:buNone/>
            </a:pPr>
            <a:r>
              <a:rPr lang="en-US" dirty="0" smtClean="0"/>
              <a:t>   hanging wall</a:t>
            </a:r>
          </a:p>
          <a:p>
            <a:r>
              <a:rPr lang="en-US" dirty="0" smtClean="0"/>
              <a:t>Possibly, the </a:t>
            </a:r>
            <a:r>
              <a:rPr lang="en-US" dirty="0" err="1" smtClean="0"/>
              <a:t>Badwater</a:t>
            </a:r>
            <a:r>
              <a:rPr lang="en-US" dirty="0" smtClean="0"/>
              <a:t> turtleback was transported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along a splay of the detachment system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67" y="3419856"/>
            <a:ext cx="4416488" cy="3303189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89150" y="6469504"/>
            <a:ext cx="4178300" cy="1503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Holm et al., 1992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817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415</Words>
  <Application>Microsoft Office PowerPoint</Application>
  <PresentationFormat>Widescreen</PresentationFormat>
  <Paragraphs>76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Interpretation and tectonic implications of cooling histories: An example from the Black Mountains, Death Valley extended terrane, California</vt:lpstr>
      <vt:lpstr>The Two Scenarios</vt:lpstr>
      <vt:lpstr>Methods</vt:lpstr>
      <vt:lpstr>DATA!</vt:lpstr>
      <vt:lpstr>Thermal Modeling</vt:lpstr>
      <vt:lpstr>Thermal Models</vt:lpstr>
      <vt:lpstr>Timing of Cooling/Unroofing</vt:lpstr>
      <vt:lpstr>Depth of Unroofing Results</vt:lpstr>
      <vt:lpstr>Conclusions</vt:lpstr>
    </vt:vector>
  </TitlesOfParts>
  <Company>University Of Nevada, Reno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Interpretation and tectonic implications of cooling histories: An example from the Black Mountains, Death Valley extended terrane, California</dc:title>
  <dc:creator>Michael C Say</dc:creator>
  <cp:lastModifiedBy>Michael C Say</cp:lastModifiedBy>
  <cp:revision>29</cp:revision>
  <dcterms:created xsi:type="dcterms:W3CDTF">2020-02-11T19:33:18Z</dcterms:created>
  <dcterms:modified xsi:type="dcterms:W3CDTF">2020-02-11T23:53:22Z</dcterms:modified>
</cp:coreProperties>
</file>