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7.xml" ContentType="application/vnd.openxmlformats-officedocument.presentationml.notesSlide+xml"/>
  <Override PartName="/ppt/ink/ink5.xml" ContentType="application/inkml+xml"/>
  <Override PartName="/ppt/ink/ink6.xml" ContentType="application/inkml+xml"/>
  <Override PartName="/ppt/theme/themeOverride7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8" r:id="rId2"/>
    <p:sldId id="261" r:id="rId3"/>
    <p:sldId id="260" r:id="rId4"/>
    <p:sldId id="264" r:id="rId5"/>
    <p:sldId id="263" r:id="rId6"/>
    <p:sldId id="262" r:id="rId7"/>
    <p:sldId id="265" r:id="rId8"/>
    <p:sldId id="267" r:id="rId9"/>
    <p:sldId id="266" r:id="rId10"/>
    <p:sldId id="26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olan Delelrman" initials="ND" lastIdx="1" clrIdx="0">
    <p:extLst>
      <p:ext uri="{19B8F6BF-5375-455C-9EA6-DF929625EA0E}">
        <p15:presenceInfo xmlns:p15="http://schemas.microsoft.com/office/powerpoint/2012/main" userId="294f9f2b179aa9a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1" autoAdjust="0"/>
    <p:restoredTop sz="85696" autoAdjust="0"/>
  </p:normalViewPr>
  <p:slideViewPr>
    <p:cSldViewPr snapToGrid="0">
      <p:cViewPr varScale="1">
        <p:scale>
          <a:sx n="95" d="100"/>
          <a:sy n="95" d="100"/>
        </p:scale>
        <p:origin x="1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1-28T12:40:59.539" idx="1">
    <p:pos x="5636" y="73"/>
    <p:text/>
    <p:extLst>
      <p:ext uri="{C676402C-5697-4E1C-873F-D02D1690AC5C}">
        <p15:threadingInfo xmlns:p15="http://schemas.microsoft.com/office/powerpoint/2012/main" timeZoneBias="480"/>
      </p:ext>
    </p:extLst>
  </p:cm>
</p:cmLst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2-18T22:15:42.807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228 0,'2'6,"1"1,-1-1,1 0,0 0,0 0,1-1,0 1,0-1,0 0,0 0,1 0,1 1,7 8,1 1,1 0,0-1,2-1,7 5,-4-3,0 1,13 15,-22-20,-1 0,0 1,-1 0,7 11,-13-17,0 1,0-1,-1 1,0 0,0 0,-1 0,1-1,-2 2,1-1,-1 0,0 3,0-6,0 6,0 0,0-1,-2 1,1 0,-1-1,0 1,0-7,1 1,0-1,-1 0,0 0,0 0,0-1,0 1,0 0,0-1,-1 0,1 1,-1-1,0 0,0 0,1 0,-1-1,-1 1,-1 0,-36 16,14-7,1 1,1 1,-16 11,36-20,1 0,0 0,0 0,1 0,-1 1,1-1,0 1,0 0,0 0,1 0,-1 3,-21 64,14-36,1-16,0-1,-1 0,-1 0,-1-1,0-1,-2 1,-33 51,40-58,-27 40,32-48,1-1,-1 0,0-1,0 1,0 0,0 0,0-1,0 1,0-1,-1 0,1 0,0 0,-1 0,1 0,-1 0,1-1,-1 1,1-1,-1 1,-1-1,3 0,0-1,0 1,0-1,-1 1,1-1,0 0,0 1,0-1,1 0,-1 0,0 0,0 1,0-1,1 0,-1 0,0 0,1 0,-1 0,1-1,-1 1,1 0,-1 0,1 0,0 0,0 0,0-1,-1 1,1 0,0 0,1-2,-1-44,1 35,0-45,-2 34,1-1,2 0,0 1,2 0,5-20,57-152,-20 78,-26 70,-2-1,10-43,-2 10,-17 58,-1 0,4-24,-10 37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2-18T22:15:48.844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2-18T22:52:23.128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182 1316,'1'-58,"-1"0,-4-43,2 82,-1 0,-1 0,-1 0,0 1,-1-1,-1 1,-3-4,-113-227,120 237,0 0,0 0,1 0,1 0,0 0,0-1,2 1,-1 0,1-1,1 1,1-3,14-34,-13 42,-1-1,0 0,-1 0,1-1,0-7,-2 10,-1 0,1 0,1 0,-1 0,1 0,0 1,0-1,2-3,-3 8,0 0,0 0,-1 0,1 0,0 0,0 1,0-1,0 0,0 0,0 1,0-1,0 0,1 1,-1-1,0 1,0-1,0 1,1 0,-1 0,0-1,0 1,1 0,-1 0,0 0,0 0,1 1,-1-1,0 0,0 0,1 1,-1-1,0 1,0-1,0 1,0-1,0 1,1 0,-1 0,-1-1,1 1,0 0,1 1,139 105,-115-83,-22-20,-1-1,1 1,0-1,0 1,0-1,0 0,1-1,-1 1,1-1,-1 0,1 0,0 0,0 0,0-1,0 0,0 0,0-1,2 1,3-1,0-1,0 0,-1 0,1-1,0 0,-1 0,0-1,1-1,-1 1,7-6,11-6,-1-2,19-16,9-5,-36 25,-7 5,0 1,0 0,1 1,0 0,0 0,13-3,-12 4,1 0,-1-1,0-1,0 0,10-8,-13 8,0 0,1 1,0 0,0 1,0 0,0 1,1 0,7-1,12-2,-1-1,-1-2,0 0,4-4,47-17,114-22,-175 46,42-15,-1-3,17-12,-62 30,0 0,1 0,-1 2,2 0,-1 1,0 0,1 1,-1 1,1 1,0 0,12 2,-14-2,0 1,0 0,0 1,0 1,-1 1,1 0,-1 0,1 2,-1 0,0 0,1 2,3 2,1 0,0-1,0-1,1-1,0-1,0-1,0 0,20 0,-27-1,0 1,0 0,-1 1,1 1,-1 0,0 1,0 0,8 7,-17-12,0 1,0 0,0 0,0 0,-1 0,1 1,-1-1,0 1,0 0,0-1,-1 1,1 0,-1 0,0 0,0 0,0 0,0 0,-1 0,2 15,-1 1,-1-1,-1 9,1 1,-18 138,18-137,-1-20,0 0,1 0,1 0,-1 0,2-1,-1 1,1 0,1 0,0-1,0 0,1 1,4 6,34 46,20 22,-26-37,-30-37,0 0,-1 0,0 0,0 1,-1 0,-1 0,0 0,0 0,-1 0,0 5,1 10,-2 0,0 0,-2 0,-1 1,2-24,0 0,-1-1,1 1,-1-1,1 1,-1-1,0 1,0-1,0 0,-1 1,1-1,-1 0,1 0,-1 0,1 0,-1 0,0 0,0 0,0-1,0 1,-1-1,1 1,-3 0,0 1,0-1,-1 0,1-1,-1 1,0-1,1 0,-1-1,0 1,-1-1,-13-1,0 0,1-2,-1 0,1-1,-13-4,-1-4,1 0,-18-12,32 14,0 2,0 0,0 1,-1 0,0 2,-1 0,1 1,-1 1,-12 0,-215 21,222-17,-1 1,1 0,0 2,0 1,-11 5,3 1,0-2,0-1,-1-1,0-2,0-1,-26-1,48-3,0-1,0 0,0 0,0-2,0 1,0-1,1-1,-1 0,1-1,0 0,0 0,1-1,-1-1,1 0,1 0,-5-5,10 9,-1-1,1 1,-1 0,1 0,-1 1,0-1,0 1,0 0,-1 0,1 1,0-1,-1 1,1 1,-3-1,-7 1,1 1,0 0,0 2,-13 3,19-5,-28 4,-1-2,1-1,-1-2,-21-3,-28 1,26 0,-65 4,123-2,-1 1,1 0,-1-1,1 1,0 0,-1 0,1 1,0-1,0 0,0 1,0-1,0 1,0 0,0-1,1 1,-1 0,0 0,1 0,0 1,-1-1,-25 55,5-10,16-39,1-1,-1 0,-1 0,1-1,-1 0,0 0,0-1,-1 0,0 0,0 0,0-1,0 0,-1-1,1 0,-1 0,0-1,-3 0,-4 4,10-3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2-18T22:52:31.980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535 4,'-5'2,"0"1,1 0,-1 0,1 0,0 0,0 1,0 0,0-1,1 1,-1 1,1-1,-1 2,-3 3,-2 3,0-1,1 1,1 1,0 0,1 0,0 0,1 1,1-1,0 1,1 1,0-1,1 0,1 3,-28 128,21-103,-3 0,-1 0,-6 10,14-41,0 0,-1 0,0 0,0 0,-1-1,-4 5,7-11,0-1,-1 1,0-1,0 0,0 0,0 0,0 0,0 0,-1-1,1 0,-1 0,0 0,0-1,-3 1,-6 2,-24 5,0 2,1 1,-30 15,65-25,0-1,0 0,1 0,-1 1,1-1,-1 1,1 0,0-1,-1 1,1 0,0 0,0 0,0 0,0 0,1 0,-1 0,1 0,-1 0,1 0,-1 0,1 0,0 0,0 0,0 1,0-1,1 0,-1 0,1 0,-1 0,1 0,0 0,0 5,1-1,0 0,1 0,0 0,0 0,0 0,0 0,1-1,2 3,21 23,-2 1,-1 1,-1 1,-2 1,-1 1,-2 1,-2 0,7 25,-20-50,-1 1,0-1,0 1,-1 0,-1-1,0 1,-1 0,-2 11,2-4,-1-1,2 0,1 10,0-25,0 1,1-1,-1 0,1 1,0-1,0 0,0 0,1 0,0 0,-1 0,1-1,0 1,1-1,-1 0,1 0,-1 0,1 0,0-1,1 1,7 4,0 0,1-1,-1 0,2-1,10 3,-12-6,1 0,0 0,0-1,0-1,0 0,7-1,-9 0,0 0,0 1,0 0,-1 1,1 0,0 1,0 0,-1 1,9 3,6 6,-18-8,-1-1,1 1,-1-2,1 1,0-1,0 0,4 0,-9-1,0-1,-1-1,1 1,0 0,-1 0,1-1,0 1,-1-1,1 1,0-1,-1 0,1 1,-1-1,1 0,-1 0,1 0,-1 0,0 0,0-1,1 1,-1 0,0-1,0 1,0-1,0 1,-1-1,1 1,0-1,-1 1,1-1,-1 0,1 0,-1 0,11-36,-1-2,-2 1,-2-1,-2 0,-2-1,-1-30,0 39,2-1,6-27,-7 44,0-9,-1 1,-1-1,-1 0,-2 0,0 1,-1 0,-2-2,-1-9,1-1,0-32,3 39,-1-1,-1 1,-2 0,0 1,-6-11,1 1,2-1,-2-18,5 6,2-1,2-28,1 64,-1 0,0 0,0 0,-2 0,0 1,-1-1,0 1,-2 1,-5-10,-48-75,57 94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2-05T17:53:01.58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1,'931'28,"-198"-1,-38-26,-337-3,-325 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2-05T17:53:07.252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0,'2625'0,"-2601"0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C20BB3-3CCB-4FE5-991B-82F6BCB48AF3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746DE6-3336-457D-A091-FA20AC1C5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74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5220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459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6697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Sed sequence is similar in both parts </a:t>
            </a:r>
          </a:p>
          <a:p>
            <a:r>
              <a:rPr lang="en-US" dirty="0"/>
              <a:t>	Generally fining upward</a:t>
            </a:r>
          </a:p>
          <a:p>
            <a:r>
              <a:rPr lang="en-US" dirty="0"/>
              <a:t>		conglomerate – through sandstone – to lacustrine diatomite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0559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232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3562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6945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3521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2677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691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 title="Page Number Shape"/>
          <p:cNvSpPr/>
          <p:nvPr/>
        </p:nvSpPr>
        <p:spPr bwMode="auto">
          <a:xfrm>
            <a:off x="11784011" y="118920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8913" y="1143293"/>
            <a:ext cx="7034362" cy="4268965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77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8914" y="5537925"/>
            <a:ext cx="7034362" cy="706355"/>
          </a:xfrm>
        </p:spPr>
        <p:txBody>
          <a:bodyPr>
            <a:norm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buNone/>
              <a:defRPr sz="20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88913" y="6314440"/>
            <a:ext cx="1596622" cy="365125"/>
          </a:xfrm>
        </p:spPr>
        <p:txBody>
          <a:bodyPr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C633830-2244-49AE-BC4A-47F415C177C6}" type="datetimeFigureOut">
              <a:rPr lang="en-US" dirty="0"/>
              <a:pPr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00591" y="6314440"/>
            <a:ext cx="5122683" cy="365125"/>
          </a:xfrm>
        </p:spPr>
        <p:txBody>
          <a:bodyPr/>
          <a:lstStyle>
            <a:lvl1pPr algn="l">
              <a:defRPr b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1416216"/>
            <a:ext cx="407988" cy="365125"/>
          </a:xfrm>
        </p:spPr>
        <p:txBody>
          <a:bodyPr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fld id="{2AC27A5A-7290-4DE1-BA94-4BE8A8E57DCF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 title="Verticle Rule Line"/>
          <p:cNvCxnSpPr/>
          <p:nvPr/>
        </p:nvCxnSpPr>
        <p:spPr>
          <a:xfrm>
            <a:off x="773855" y="1257300"/>
            <a:ext cx="0" cy="560070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29834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79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81600" y="640080"/>
            <a:ext cx="6248398" cy="558414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953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 title="Page Number Shape"/>
          <p:cNvSpPr/>
          <p:nvPr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rgbClr val="262626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0765" y="642931"/>
            <a:ext cx="2446670" cy="467810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642932"/>
            <a:ext cx="7070678" cy="46781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36187" y="5927131"/>
            <a:ext cx="3814856" cy="365125"/>
          </a:xfrm>
        </p:spPr>
        <p:txBody>
          <a:bodyPr/>
          <a:lstStyle/>
          <a:p>
            <a:fld id="{3C633830-2244-49AE-BC4A-47F415C177C6}" type="datetimeFigureOut">
              <a:rPr lang="en-US" dirty="0"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36187" y="6315949"/>
            <a:ext cx="38148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5607592"/>
            <a:ext cx="407988" cy="365125"/>
          </a:xfrm>
        </p:spPr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3" name="Straight Connector 12" title="Horizontal Rule Line"/>
          <p:cNvCxnSpPr/>
          <p:nvPr/>
        </p:nvCxnSpPr>
        <p:spPr>
          <a:xfrm>
            <a:off x="0" y="6199730"/>
            <a:ext cx="10260011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4981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5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881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 title="Page Number Shape"/>
          <p:cNvSpPr/>
          <p:nvPr/>
        </p:nvSpPr>
        <p:spPr bwMode="auto">
          <a:xfrm>
            <a:off x="11784011" y="1393748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7673" y="2571722"/>
            <a:ext cx="8296654" cy="3286153"/>
          </a:xfrm>
        </p:spPr>
        <p:txBody>
          <a:bodyPr anchor="t">
            <a:normAutofit/>
          </a:bodyPr>
          <a:lstStyle>
            <a:lvl1pPr>
              <a:lnSpc>
                <a:spcPct val="85000"/>
              </a:lnSpc>
              <a:defRPr sz="7700" cap="all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7673" y="1393748"/>
            <a:ext cx="8401429" cy="819150"/>
          </a:xfrm>
        </p:spPr>
        <p:txBody>
          <a:bodyPr anchor="ctr">
            <a:normAutofit/>
          </a:bodyPr>
          <a:lstStyle>
            <a:lvl1pPr marL="0" indent="0" algn="r">
              <a:lnSpc>
                <a:spcPct val="113000"/>
              </a:lnSpc>
              <a:spcBef>
                <a:spcPts val="0"/>
              </a:spcBef>
              <a:buNone/>
              <a:defRPr sz="20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42955" y="6314439"/>
            <a:ext cx="1596622" cy="365125"/>
          </a:xfrm>
        </p:spPr>
        <p:txBody>
          <a:bodyPr/>
          <a:lstStyle>
            <a:lvl1pPr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C633830-2244-49AE-BC4A-47F415C177C6}" type="datetimeFigureOut">
              <a:rPr lang="en-US" dirty="0"/>
              <a:pPr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47673" y="6314440"/>
            <a:ext cx="6480226" cy="365125"/>
          </a:xfrm>
        </p:spPr>
        <p:txBody>
          <a:bodyPr/>
          <a:lstStyle>
            <a:lvl1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1620760"/>
            <a:ext cx="407988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AC27A5A-7290-4DE1-BA94-4BE8A8E57DCF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 title="Horizontal Rule Line"/>
          <p:cNvCxnSpPr/>
          <p:nvPr/>
        </p:nvCxnSpPr>
        <p:spPr>
          <a:xfrm flipH="1">
            <a:off x="1" y="6178167"/>
            <a:ext cx="10244326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32858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5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81600" y="540628"/>
            <a:ext cx="6248400" cy="24889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3712467"/>
            <a:ext cx="6248400" cy="24822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t>2/19/2020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889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7784"/>
            <a:ext cx="3831336" cy="49560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0" y="558065"/>
            <a:ext cx="6245352" cy="914400"/>
          </a:xfrm>
        </p:spPr>
        <p:txBody>
          <a:bodyPr anchor="b"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1526671"/>
            <a:ext cx="6245352" cy="17556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1600" y="3700826"/>
            <a:ext cx="6248400" cy="914400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81600" y="4669432"/>
            <a:ext cx="6245352" cy="17556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t>2/19/2020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649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t>2/19/2020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491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t>2/19/2020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882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5479"/>
            <a:ext cx="3838776" cy="1921022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564147"/>
            <a:ext cx="6248400" cy="5622644"/>
          </a:xfrm>
        </p:spPr>
        <p:txBody>
          <a:bodyPr/>
          <a:lstStyle>
            <a:lvl1pPr>
              <a:lnSpc>
                <a:spcPct val="112000"/>
              </a:lnSpc>
              <a:defRPr sz="2000"/>
            </a:lvl1pPr>
            <a:lvl2pPr>
              <a:lnSpc>
                <a:spcPct val="112000"/>
              </a:lnSpc>
              <a:defRPr sz="1800"/>
            </a:lvl2pPr>
            <a:lvl3pPr>
              <a:lnSpc>
                <a:spcPct val="112000"/>
              </a:lnSpc>
              <a:defRPr sz="1600"/>
            </a:lvl3pPr>
            <a:lvl4pPr>
              <a:lnSpc>
                <a:spcPct val="112000"/>
              </a:lnSpc>
              <a:defRPr sz="1400"/>
            </a:lvl4pPr>
            <a:lvl5pPr>
              <a:lnSpc>
                <a:spcPct val="112000"/>
              </a:lnSpc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2621512"/>
            <a:ext cx="3838776" cy="3239537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t>2/19/2020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239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557261"/>
            <a:ext cx="3840480" cy="1919239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57800" y="0"/>
            <a:ext cx="6172200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8952" y="2621512"/>
            <a:ext cx="3840480" cy="3236976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t>2/19/2020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85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6" title="Page Number Shape"/>
          <p:cNvSpPr/>
          <p:nvPr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49524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0" y="569066"/>
            <a:ext cx="6248398" cy="5655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1" y="593006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3C633830-2244-49AE-BC4A-47F415C177C6}" type="datetimeFigureOut">
              <a:rPr lang="en-US" dirty="0"/>
              <a:pPr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1" y="631444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 b="1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84011" y="5607592"/>
            <a:ext cx="407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1" baseline="0">
                <a:solidFill>
                  <a:schemeClr val="bg2"/>
                </a:solidFill>
                <a:latin typeface="+mj-lt"/>
              </a:defRPr>
            </a:lvl1pPr>
          </a:lstStyle>
          <a:p>
            <a:fld id="{2AC27A5A-7290-4DE1-BA94-4BE8A8E57DCF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 title="Horizontal Rule Line"/>
          <p:cNvCxnSpPr/>
          <p:nvPr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9090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5000" b="0" i="1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83464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20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8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4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9718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34290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8862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32">
          <p15:clr>
            <a:srgbClr val="F26B43"/>
          </p15:clr>
        </p15:guide>
        <p15:guide id="2" pos="480">
          <p15:clr>
            <a:srgbClr val="F26B43"/>
          </p15:clr>
        </p15:guide>
        <p15:guide id="3" orient="horz" pos="432">
          <p15:clr>
            <a:srgbClr val="F26B43"/>
          </p15:clr>
        </p15:guide>
        <p15:guide id="4" pos="7200">
          <p15:clr>
            <a:srgbClr val="F26B43"/>
          </p15:clr>
        </p15:guide>
        <p15:guide id="5" pos="32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6" Type="http://schemas.openxmlformats.org/officeDocument/2006/relationships/comments" Target="../comments/comment1.xml"/><Relationship Id="rId5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3" Type="http://schemas.openxmlformats.org/officeDocument/2006/relationships/image" Target="../media/image3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openxmlformats.org/officeDocument/2006/relationships/customXml" Target="../ink/ink4.xml"/><Relationship Id="rId4" Type="http://schemas.openxmlformats.org/officeDocument/2006/relationships/customXml" Target="../ink/ink1.xml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10.jp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notesSlide" Target="../notesSlides/notesSlide7.xml"/><Relationship Id="rId7" Type="http://schemas.openxmlformats.org/officeDocument/2006/relationships/customXml" Target="../ink/ink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6" Type="http://schemas.openxmlformats.org/officeDocument/2006/relationships/image" Target="../media/image12.png"/><Relationship Id="rId4" Type="http://schemas.openxmlformats.org/officeDocument/2006/relationships/customXml" Target="../ink/ink5.xml"/><Relationship Id="rId9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C44829F-EB7F-402C-8993-CABE3A0E9BC8}"/>
              </a:ext>
            </a:extLst>
          </p:cNvPr>
          <p:cNvSpPr txBox="1"/>
          <p:nvPr/>
        </p:nvSpPr>
        <p:spPr>
          <a:xfrm>
            <a:off x="115288" y="116143"/>
            <a:ext cx="3249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Photo courtesy of UNAVCO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E27E3C2-3F4C-41AB-A621-83EB8EEA61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05958" y="116143"/>
            <a:ext cx="6489981" cy="4081252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Sierra Nevada-basin and range transition near reno, Nevada: two stage development at 12 and 3 ma</a:t>
            </a:r>
            <a:br>
              <a:rPr lang="en-US" sz="5400" dirty="0"/>
            </a:br>
            <a:endParaRPr lang="en-US" sz="5400" dirty="0"/>
          </a:p>
        </p:txBody>
      </p:sp>
      <p:pic>
        <p:nvPicPr>
          <p:cNvPr id="9" name="Picture 8" descr="A city at night&#10;&#10;Description automatically generated">
            <a:extLst>
              <a:ext uri="{FF2B5EF4-FFF2-40B4-BE49-F238E27FC236}">
                <a16:creationId xmlns:a16="http://schemas.microsoft.com/office/drawing/2014/main" id="{40CC8544-42D8-4B9F-BD01-237C5691923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8038" b="17710"/>
          <a:stretch/>
        </p:blipFill>
        <p:spPr>
          <a:xfrm>
            <a:off x="5082766" y="3429000"/>
            <a:ext cx="7109234" cy="2577670"/>
          </a:xfrm>
          <a:prstGeom prst="rect">
            <a:avLst/>
          </a:prstGeom>
        </p:spPr>
      </p:pic>
      <p:pic>
        <p:nvPicPr>
          <p:cNvPr id="4" name="Picture 3" descr="A close up of a map&#10;&#10;Description automatically generated">
            <a:extLst>
              <a:ext uri="{FF2B5EF4-FFF2-40B4-BE49-F238E27FC236}">
                <a16:creationId xmlns:a16="http://schemas.microsoft.com/office/drawing/2014/main" id="{D567A46C-AE9E-4942-AEF9-CB1DADFB5D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5190670" cy="600667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78F6C8C-8969-42DA-82AD-EB66346AD553}"/>
              </a:ext>
            </a:extLst>
          </p:cNvPr>
          <p:cNvSpPr/>
          <p:nvPr/>
        </p:nvSpPr>
        <p:spPr>
          <a:xfrm>
            <a:off x="986333" y="6194820"/>
            <a:ext cx="36513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</a:rPr>
              <a:t>Henry, C. D. and M. E. Perkins, 2001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9683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A3C4B341-8E24-4C1F-ABAE-B10F833E5CC6}"/>
              </a:ext>
            </a:extLst>
          </p:cNvPr>
          <p:cNvSpPr txBox="1"/>
          <p:nvPr/>
        </p:nvSpPr>
        <p:spPr>
          <a:xfrm>
            <a:off x="8575053" y="5718034"/>
            <a:ext cx="27079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Questions?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45892FC-69AB-44AD-977F-174A3C720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 descr="A close up of a map&#10;&#10;Description automatically generated">
            <a:extLst>
              <a:ext uri="{FF2B5EF4-FFF2-40B4-BE49-F238E27FC236}">
                <a16:creationId xmlns:a16="http://schemas.microsoft.com/office/drawing/2014/main" id="{35683164-FDC3-4A40-9D92-5096A274E6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7153018" cy="690905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DE2F7B7-4AC7-4446-8C22-11AFF829B70C}"/>
              </a:ext>
            </a:extLst>
          </p:cNvPr>
          <p:cNvSpPr txBox="1"/>
          <p:nvPr/>
        </p:nvSpPr>
        <p:spPr>
          <a:xfrm>
            <a:off x="7915018" y="763675"/>
            <a:ext cx="370281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** This study claims that since the 3Ma deformation seen in Verdi-Boca sediments was all extensional; NW motion of the Sierra NV relative to B&amp;R must have began post 3Ma. </a:t>
            </a:r>
          </a:p>
        </p:txBody>
      </p:sp>
    </p:spTree>
    <p:extLst>
      <p:ext uri="{BB962C8B-B14F-4D97-AF65-F5344CB8AC3E}">
        <p14:creationId xmlns:p14="http://schemas.microsoft.com/office/powerpoint/2010/main" val="24831625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B55ABE-209A-4B9E-B15E-B8730B7AD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4734" y="1483466"/>
            <a:ext cx="10245213" cy="4258571"/>
          </a:xfrm>
        </p:spPr>
        <p:txBody>
          <a:bodyPr>
            <a:normAutofit/>
          </a:bodyPr>
          <a:lstStyle/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9E0A7BA-0796-4448-8A3E-46590A29B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3678" y="192175"/>
            <a:ext cx="3406878" cy="923788"/>
          </a:xfrm>
        </p:spPr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5C1E17D-74C2-4BDA-B2F7-80621E378553}"/>
              </a:ext>
            </a:extLst>
          </p:cNvPr>
          <p:cNvSpPr txBox="1"/>
          <p:nvPr/>
        </p:nvSpPr>
        <p:spPr>
          <a:xfrm>
            <a:off x="1873045" y="2274838"/>
            <a:ext cx="897685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Discern the timing of Cenozoic Sierra Nevada uplift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Figure out when the transition between SN and B&amp;R (which geodetic data demonstrate accounts for ~20% relative motion between plates) initially formed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225069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18B0F80-1C8E-49FA-9B66-C9285753E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CEF2B853-4083-4B70-AC2A-F79D808093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0" y="643466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434EAAF-BF44-4CCC-84D4-105F3370AF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A close up of a map&#10;&#10;Description automatically generated">
            <a:extLst>
              <a:ext uri="{FF2B5EF4-FFF2-40B4-BE49-F238E27FC236}">
                <a16:creationId xmlns:a16="http://schemas.microsoft.com/office/drawing/2014/main" id="{2D8F31A7-BF05-4284-9B68-BC13883738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8982" y="0"/>
            <a:ext cx="7153018" cy="690905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3BD85B4-D5BB-496F-950F-B3AA742D4859}"/>
              </a:ext>
            </a:extLst>
          </p:cNvPr>
          <p:cNvSpPr txBox="1"/>
          <p:nvPr/>
        </p:nvSpPr>
        <p:spPr>
          <a:xfrm>
            <a:off x="407988" y="1563582"/>
            <a:ext cx="421317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At least 700km</a:t>
            </a:r>
            <a:r>
              <a:rPr lang="en-US" sz="2000" baseline="30000" dirty="0"/>
              <a:t>2 </a:t>
            </a:r>
            <a:r>
              <a:rPr lang="en-US" sz="2000" dirty="0"/>
              <a:t>sedimentary basin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aseline="30000" dirty="0"/>
              <a:t>40</a:t>
            </a:r>
            <a:r>
              <a:rPr lang="en-US" sz="2000" dirty="0"/>
              <a:t>Ar/</a:t>
            </a:r>
            <a:r>
              <a:rPr lang="en-US" sz="2000" baseline="30000" dirty="0"/>
              <a:t>39</a:t>
            </a:r>
            <a:r>
              <a:rPr lang="en-US" sz="2000" dirty="0"/>
              <a:t>Ar and </a:t>
            </a:r>
            <a:r>
              <a:rPr lang="en-US" sz="2000" dirty="0" err="1"/>
              <a:t>tephrochronologic</a:t>
            </a:r>
            <a:r>
              <a:rPr lang="en-US" sz="2000" dirty="0"/>
              <a:t> ages  constrain deposition from 12 to 3 Ma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Extensional origin at 12Ma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Attributed to the Donner Pass fault zone which underwent an episode of faulting from 13 to 8 Ma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2" name="Ink 51">
                <a:extLst>
                  <a:ext uri="{FF2B5EF4-FFF2-40B4-BE49-F238E27FC236}">
                    <a16:creationId xmlns:a16="http://schemas.microsoft.com/office/drawing/2014/main" id="{7DFFF162-D07F-4EB7-BEAA-D034E172AF79}"/>
                  </a:ext>
                </a:extLst>
              </p14:cNvPr>
              <p14:cNvContentPartPr/>
              <p14:nvPr/>
            </p14:nvContentPartPr>
            <p14:xfrm>
              <a:off x="7818833" y="3281280"/>
              <a:ext cx="187920" cy="370440"/>
            </p14:xfrm>
          </p:contentPart>
        </mc:Choice>
        <mc:Fallback xmlns="">
          <p:pic>
            <p:nvPicPr>
              <p:cNvPr id="52" name="Ink 51">
                <a:extLst>
                  <a:ext uri="{FF2B5EF4-FFF2-40B4-BE49-F238E27FC236}">
                    <a16:creationId xmlns:a16="http://schemas.microsoft.com/office/drawing/2014/main" id="{7DFFF162-D07F-4EB7-BEAA-D034E172AF7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809833" y="3272280"/>
                <a:ext cx="205560" cy="388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3" name="Ink 52">
                <a:extLst>
                  <a:ext uri="{FF2B5EF4-FFF2-40B4-BE49-F238E27FC236}">
                    <a16:creationId xmlns:a16="http://schemas.microsoft.com/office/drawing/2014/main" id="{BB7390D3-E612-41C4-8D46-4417AF6AE79E}"/>
                  </a:ext>
                </a:extLst>
              </p14:cNvPr>
              <p14:cNvContentPartPr/>
              <p14:nvPr/>
            </p14:nvContentPartPr>
            <p14:xfrm>
              <a:off x="2811948" y="4207978"/>
              <a:ext cx="360" cy="360"/>
            </p14:xfrm>
          </p:contentPart>
        </mc:Choice>
        <mc:Fallback xmlns="">
          <p:pic>
            <p:nvPicPr>
              <p:cNvPr id="53" name="Ink 52">
                <a:extLst>
                  <a:ext uri="{FF2B5EF4-FFF2-40B4-BE49-F238E27FC236}">
                    <a16:creationId xmlns:a16="http://schemas.microsoft.com/office/drawing/2014/main" id="{BB7390D3-E612-41C4-8D46-4417AF6AE79E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803308" y="4199338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58" name="Title 57">
            <a:extLst>
              <a:ext uri="{FF2B5EF4-FFF2-40B4-BE49-F238E27FC236}">
                <a16:creationId xmlns:a16="http://schemas.microsoft.com/office/drawing/2014/main" id="{810C619E-50E5-4FF3-B4C8-83A89C293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99129" y="109776"/>
            <a:ext cx="5164420" cy="666336"/>
          </a:xfrm>
        </p:spPr>
        <p:txBody>
          <a:bodyPr>
            <a:normAutofit/>
          </a:bodyPr>
          <a:lstStyle/>
          <a:p>
            <a:r>
              <a:rPr lang="en-US" sz="4000" dirty="0"/>
              <a:t>“Verdi – Boca Basin”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59" name="Ink 58">
                <a:extLst>
                  <a:ext uri="{FF2B5EF4-FFF2-40B4-BE49-F238E27FC236}">
                    <a16:creationId xmlns:a16="http://schemas.microsoft.com/office/drawing/2014/main" id="{42AB7C64-7BD1-4C49-BD03-F9BD88885982}"/>
                  </a:ext>
                </a:extLst>
              </p14:cNvPr>
              <p14:cNvContentPartPr/>
              <p14:nvPr/>
            </p14:nvContentPartPr>
            <p14:xfrm>
              <a:off x="6859085" y="2780525"/>
              <a:ext cx="901800" cy="473760"/>
            </p14:xfrm>
          </p:contentPart>
        </mc:Choice>
        <mc:Fallback xmlns="">
          <p:pic>
            <p:nvPicPr>
              <p:cNvPr id="59" name="Ink 58">
                <a:extLst>
                  <a:ext uri="{FF2B5EF4-FFF2-40B4-BE49-F238E27FC236}">
                    <a16:creationId xmlns:a16="http://schemas.microsoft.com/office/drawing/2014/main" id="{42AB7C64-7BD1-4C49-BD03-F9BD88885982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850085" y="2771885"/>
                <a:ext cx="919440" cy="49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60" name="Ink 59">
                <a:extLst>
                  <a:ext uri="{FF2B5EF4-FFF2-40B4-BE49-F238E27FC236}">
                    <a16:creationId xmlns:a16="http://schemas.microsoft.com/office/drawing/2014/main" id="{958D7E15-01C9-4819-8D4B-97B0F7F69B1B}"/>
                  </a:ext>
                </a:extLst>
              </p14:cNvPr>
              <p14:cNvContentPartPr/>
              <p14:nvPr/>
            </p14:nvContentPartPr>
            <p14:xfrm>
              <a:off x="6417725" y="3230525"/>
              <a:ext cx="279000" cy="572760"/>
            </p14:xfrm>
          </p:contentPart>
        </mc:Choice>
        <mc:Fallback xmlns="">
          <p:pic>
            <p:nvPicPr>
              <p:cNvPr id="60" name="Ink 59">
                <a:extLst>
                  <a:ext uri="{FF2B5EF4-FFF2-40B4-BE49-F238E27FC236}">
                    <a16:creationId xmlns:a16="http://schemas.microsoft.com/office/drawing/2014/main" id="{958D7E15-01C9-4819-8D4B-97B0F7F69B1B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408725" y="3221525"/>
                <a:ext cx="296640" cy="590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854264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1E17B26-14FF-4D10-A3AE-340D0B9AE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961" y="98323"/>
            <a:ext cx="5235834" cy="1433103"/>
          </a:xfrm>
        </p:spPr>
        <p:txBody>
          <a:bodyPr>
            <a:normAutofit/>
          </a:bodyPr>
          <a:lstStyle/>
          <a:p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CE6AEFD-540E-42AC-BF54-C01C66CDFFDF}"/>
              </a:ext>
            </a:extLst>
          </p:cNvPr>
          <p:cNvSpPr txBox="1">
            <a:spLocks/>
          </p:cNvSpPr>
          <p:nvPr/>
        </p:nvSpPr>
        <p:spPr>
          <a:xfrm>
            <a:off x="6096000" y="191730"/>
            <a:ext cx="5235834" cy="143310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dirty="0">
              <a:solidFill>
                <a:schemeClr val="tx1"/>
              </a:solidFill>
            </a:endParaRPr>
          </a:p>
        </p:txBody>
      </p:sp>
      <p:pic>
        <p:nvPicPr>
          <p:cNvPr id="6" name="Content Placeholder 5" descr="A picture containing text, map&#10;&#10;Description automatically generated">
            <a:extLst>
              <a:ext uri="{FF2B5EF4-FFF2-40B4-BE49-F238E27FC236}">
                <a16:creationId xmlns:a16="http://schemas.microsoft.com/office/drawing/2014/main" id="{47F9A67D-3E00-47C9-9376-D1015F8D49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-975" y="0"/>
            <a:ext cx="7698150" cy="4940709"/>
          </a:xfrm>
        </p:spPr>
      </p:pic>
      <p:pic>
        <p:nvPicPr>
          <p:cNvPr id="9" name="Picture 8" descr="A picture containing object, clock&#10;&#10;Description automatically generated">
            <a:extLst>
              <a:ext uri="{FF2B5EF4-FFF2-40B4-BE49-F238E27FC236}">
                <a16:creationId xmlns:a16="http://schemas.microsoft.com/office/drawing/2014/main" id="{95997DEE-DAF4-42F1-97C5-6CE252C02DA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95349" y="3712447"/>
            <a:ext cx="1697662" cy="1228262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BF03703-9D2F-4AE5-992E-008A266547C1}"/>
              </a:ext>
            </a:extLst>
          </p:cNvPr>
          <p:cNvCxnSpPr>
            <a:cxnSpLocks/>
          </p:cNvCxnSpPr>
          <p:nvPr/>
        </p:nvCxnSpPr>
        <p:spPr>
          <a:xfrm flipH="1">
            <a:off x="550069" y="2152650"/>
            <a:ext cx="1602582" cy="19311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777D278-0B1A-4E76-B4D7-623B914249D7}"/>
              </a:ext>
            </a:extLst>
          </p:cNvPr>
          <p:cNvCxnSpPr>
            <a:cxnSpLocks/>
          </p:cNvCxnSpPr>
          <p:nvPr/>
        </p:nvCxnSpPr>
        <p:spPr>
          <a:xfrm flipH="1">
            <a:off x="2076450" y="1349119"/>
            <a:ext cx="1157288" cy="17822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184DFA9-64D7-4285-8C35-A148F29845D2}"/>
              </a:ext>
            </a:extLst>
          </p:cNvPr>
          <p:cNvCxnSpPr>
            <a:cxnSpLocks/>
          </p:cNvCxnSpPr>
          <p:nvPr/>
        </p:nvCxnSpPr>
        <p:spPr>
          <a:xfrm>
            <a:off x="4569619" y="133350"/>
            <a:ext cx="52387" cy="224075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 descr="A screenshot of a cell phone&#10;&#10;Description automatically generated">
            <a:extLst>
              <a:ext uri="{FF2B5EF4-FFF2-40B4-BE49-F238E27FC236}">
                <a16:creationId xmlns:a16="http://schemas.microsoft.com/office/drawing/2014/main" id="{E4B3C6F0-0153-4B99-91D6-142C9E17473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4940709"/>
            <a:ext cx="10545097" cy="1917291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E2F7A8C6-34A3-4BD7-85C3-7EC2185C50C0}"/>
              </a:ext>
            </a:extLst>
          </p:cNvPr>
          <p:cNvSpPr/>
          <p:nvPr/>
        </p:nvSpPr>
        <p:spPr>
          <a:xfrm>
            <a:off x="5232400" y="1624833"/>
            <a:ext cx="609600" cy="64846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71EDD86-CE7C-4A58-9FF7-3E899601D0C8}"/>
              </a:ext>
            </a:extLst>
          </p:cNvPr>
          <p:cNvSpPr/>
          <p:nvPr/>
        </p:nvSpPr>
        <p:spPr>
          <a:xfrm>
            <a:off x="1209675" y="2038350"/>
            <a:ext cx="1095375" cy="7397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B76B851-B70B-4705-A761-46187B7DC496}"/>
              </a:ext>
            </a:extLst>
          </p:cNvPr>
          <p:cNvSpPr/>
          <p:nvPr/>
        </p:nvSpPr>
        <p:spPr>
          <a:xfrm>
            <a:off x="4929188" y="1349119"/>
            <a:ext cx="569119" cy="3939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E0C4AB2-793F-4CA4-9891-56E96F27943D}"/>
              </a:ext>
            </a:extLst>
          </p:cNvPr>
          <p:cNvSpPr txBox="1"/>
          <p:nvPr/>
        </p:nvSpPr>
        <p:spPr>
          <a:xfrm>
            <a:off x="8426834" y="1580783"/>
            <a:ext cx="306981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Red boxes outline areas of important age dates that constrain onset of deposition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Red lines are cross sections</a:t>
            </a:r>
          </a:p>
        </p:txBody>
      </p:sp>
    </p:spTree>
    <p:extLst>
      <p:ext uri="{BB962C8B-B14F-4D97-AF65-F5344CB8AC3E}">
        <p14:creationId xmlns:p14="http://schemas.microsoft.com/office/powerpoint/2010/main" val="32388463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57">
            <a:extLst>
              <a:ext uri="{FF2B5EF4-FFF2-40B4-BE49-F238E27FC236}">
                <a16:creationId xmlns:a16="http://schemas.microsoft.com/office/drawing/2014/main" id="{66637B1F-7945-4B91-A685-720BC0BB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3538" y="151108"/>
            <a:ext cx="9333297" cy="666336"/>
          </a:xfrm>
        </p:spPr>
        <p:txBody>
          <a:bodyPr>
            <a:normAutofit/>
          </a:bodyPr>
          <a:lstStyle/>
          <a:p>
            <a:r>
              <a:rPr lang="en-US" sz="4000" dirty="0"/>
              <a:t>Evidence for 12Ma depositional onset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9D2C2E-B031-4E4D-8818-0FFA4FFDE651}"/>
              </a:ext>
            </a:extLst>
          </p:cNvPr>
          <p:cNvSpPr txBox="1"/>
          <p:nvPr/>
        </p:nvSpPr>
        <p:spPr>
          <a:xfrm>
            <a:off x="1602658" y="1356852"/>
            <a:ext cx="864255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Oldest sed deposits conformably lie on top of andesite dated at 12.10 Ma.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Lava capping Verdi range give ages of 11.91 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Andesite breccia dated at 11.72 Ma is interbedded with conglomerate SW of Reno.</a:t>
            </a:r>
          </a:p>
        </p:txBody>
      </p:sp>
      <p:pic>
        <p:nvPicPr>
          <p:cNvPr id="10" name="Picture 9" descr="A close up of a map&#10;&#10;Description automatically generated">
            <a:extLst>
              <a:ext uri="{FF2B5EF4-FFF2-40B4-BE49-F238E27FC236}">
                <a16:creationId xmlns:a16="http://schemas.microsoft.com/office/drawing/2014/main" id="{9C11AA4A-789D-4613-810C-CF86060BF4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4469" y="3246660"/>
            <a:ext cx="2478139" cy="2478139"/>
          </a:xfrm>
          <a:prstGeom prst="rect">
            <a:avLst/>
          </a:prstGeom>
        </p:spPr>
      </p:pic>
      <p:pic>
        <p:nvPicPr>
          <p:cNvPr id="12" name="Picture 11" descr="A close up of a map&#10;&#10;Description automatically generated">
            <a:extLst>
              <a:ext uri="{FF2B5EF4-FFF2-40B4-BE49-F238E27FC236}">
                <a16:creationId xmlns:a16="http://schemas.microsoft.com/office/drawing/2014/main" id="{D79BB40D-A323-4D6B-9375-BEDA59131D7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54424" y="3246660"/>
            <a:ext cx="3799813" cy="2478139"/>
          </a:xfrm>
          <a:prstGeom prst="rect">
            <a:avLst/>
          </a:prstGeom>
        </p:spPr>
      </p:pic>
      <p:pic>
        <p:nvPicPr>
          <p:cNvPr id="14" name="Picture 13" descr="A close up of a logo&#10;&#10;Description automatically generated">
            <a:extLst>
              <a:ext uri="{FF2B5EF4-FFF2-40B4-BE49-F238E27FC236}">
                <a16:creationId xmlns:a16="http://schemas.microsoft.com/office/drawing/2014/main" id="{E2E5DC65-6E3B-47A3-9FD4-619A9ADC73E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95609" y="3246660"/>
            <a:ext cx="3584085" cy="2478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6053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6">
            <a:extLst>
              <a:ext uri="{FF2B5EF4-FFF2-40B4-BE49-F238E27FC236}">
                <a16:creationId xmlns:a16="http://schemas.microsoft.com/office/drawing/2014/main" id="{B33DBEF2-0A54-4CCF-952F-ABFA981C64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0" name="Title 57">
            <a:extLst>
              <a:ext uri="{FF2B5EF4-FFF2-40B4-BE49-F238E27FC236}">
                <a16:creationId xmlns:a16="http://schemas.microsoft.com/office/drawing/2014/main" id="{5F2558BA-95C0-4782-99CF-00BBF5909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4576" y="0"/>
            <a:ext cx="9333297" cy="666336"/>
          </a:xfrm>
        </p:spPr>
        <p:txBody>
          <a:bodyPr>
            <a:normAutofit/>
          </a:bodyPr>
          <a:lstStyle/>
          <a:p>
            <a:r>
              <a:rPr lang="en-US" sz="4000" dirty="0"/>
              <a:t>Evidence for 12Ma extensional episode</a:t>
            </a:r>
          </a:p>
        </p:txBody>
      </p:sp>
      <p:pic>
        <p:nvPicPr>
          <p:cNvPr id="6" name="Picture 5" descr="A close up of a map&#10;&#10;Description automatically generated">
            <a:extLst>
              <a:ext uri="{FF2B5EF4-FFF2-40B4-BE49-F238E27FC236}">
                <a16:creationId xmlns:a16="http://schemas.microsoft.com/office/drawing/2014/main" id="{E1EC037B-801E-4658-B7B8-ED852B55E3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6147" y="666336"/>
            <a:ext cx="4232276" cy="57990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C0C7F76-E27B-4490-94E3-900BCA3E146B}"/>
              </a:ext>
            </a:extLst>
          </p:cNvPr>
          <p:cNvSpPr txBox="1"/>
          <p:nvPr/>
        </p:nvSpPr>
        <p:spPr>
          <a:xfrm>
            <a:off x="1409700" y="1028700"/>
            <a:ext cx="493395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Donner Pass fault zone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Down to the east faulting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~800m displacement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Probably formed basins western boundary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West dipping basin rocks are covered by younger </a:t>
            </a:r>
            <a:r>
              <a:rPr lang="en-US" dirty="0" err="1"/>
              <a:t>volcanics</a:t>
            </a:r>
            <a:r>
              <a:rPr lang="en-US" dirty="0"/>
              <a:t> west of Boca reservoir, so their </a:t>
            </a:r>
            <a:r>
              <a:rPr lang="en-US" b="1" i="1" dirty="0"/>
              <a:t>western extent is unknown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b="1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13Ma andesite lavas show greatest displacement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8Ma lavas are displaced less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DPFZ underwent episode of faulting from 13-8Ma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Combine this with 12Ma deposition of basin </a:t>
            </a:r>
            <a:r>
              <a:rPr lang="en-US" dirty="0" err="1"/>
              <a:t>seds</a:t>
            </a:r>
            <a:r>
              <a:rPr lang="en-US" dirty="0"/>
              <a:t>, and you can assume the basin was formed by extension starting at 12Ma.</a:t>
            </a:r>
          </a:p>
        </p:txBody>
      </p:sp>
    </p:spTree>
    <p:extLst>
      <p:ext uri="{BB962C8B-B14F-4D97-AF65-F5344CB8AC3E}">
        <p14:creationId xmlns:p14="http://schemas.microsoft.com/office/powerpoint/2010/main" val="26324547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8F59762-032E-41A8-9EE1-74C0CB1F1A78}"/>
                  </a:ext>
                </a:extLst>
              </p14:cNvPr>
              <p14:cNvContentPartPr/>
              <p14:nvPr/>
            </p14:nvContentPartPr>
            <p14:xfrm>
              <a:off x="9645468" y="1769404"/>
              <a:ext cx="990360" cy="205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8F59762-032E-41A8-9EE1-74C0CB1F1A78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591468" y="1661764"/>
                <a:ext cx="1098000" cy="23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BB988C35-72FD-474B-AB76-F28B4E9D37D4}"/>
                  </a:ext>
                </a:extLst>
              </p14:cNvPr>
              <p14:cNvContentPartPr/>
              <p14:nvPr/>
            </p14:nvContentPartPr>
            <p14:xfrm>
              <a:off x="9625308" y="2919604"/>
              <a:ext cx="954000" cy="3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BB988C35-72FD-474B-AB76-F28B4E9D37D4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571668" y="2811604"/>
                <a:ext cx="1061640" cy="216000"/>
              </a:xfrm>
              <a:prstGeom prst="rect">
                <a:avLst/>
              </a:prstGeom>
            </p:spPr>
          </p:pic>
        </mc:Fallback>
      </mc:AlternateContent>
      <p:sp>
        <p:nvSpPr>
          <p:cNvPr id="7" name="Title 57">
            <a:extLst>
              <a:ext uri="{FF2B5EF4-FFF2-40B4-BE49-F238E27FC236}">
                <a16:creationId xmlns:a16="http://schemas.microsoft.com/office/drawing/2014/main" id="{B6C60016-F9F1-4CD7-916B-E2FE5D21E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613" y="100285"/>
            <a:ext cx="4520587" cy="666336"/>
          </a:xfrm>
        </p:spPr>
        <p:txBody>
          <a:bodyPr>
            <a:normAutofit/>
          </a:bodyPr>
          <a:lstStyle/>
          <a:p>
            <a:r>
              <a:rPr lang="en-US" sz="4000" dirty="0"/>
              <a:t>3Ma deformation</a:t>
            </a:r>
          </a:p>
        </p:txBody>
      </p:sp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BA0338D1-38FA-4B2C-A0DB-E7B86DEF798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54294" y="3429000"/>
            <a:ext cx="11883412" cy="216062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E91F448-F038-4B91-8E8E-A98FD5799F51}"/>
              </a:ext>
            </a:extLst>
          </p:cNvPr>
          <p:cNvSpPr txBox="1"/>
          <p:nvPr/>
        </p:nvSpPr>
        <p:spPr>
          <a:xfrm>
            <a:off x="1524000" y="766621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Simplest structure is the Verdi range in the western portion of the preserved basin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Tilted westward ~20°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Two E dipping normal faults down drop Verdi-Boca strata at least 2km against Mesozoic basement</a:t>
            </a:r>
          </a:p>
          <a:p>
            <a:pPr lvl="1"/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Structures in the eastern portion of the preserved basin indicate that deformation was complex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Resulted in a double plunging syncline with Mesozoic basement exposed in the middle</a:t>
            </a:r>
          </a:p>
        </p:txBody>
      </p:sp>
    </p:spTree>
    <p:extLst>
      <p:ext uri="{BB962C8B-B14F-4D97-AF65-F5344CB8AC3E}">
        <p14:creationId xmlns:p14="http://schemas.microsoft.com/office/powerpoint/2010/main" val="40283674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851AAC8-3245-4FCD-AF1C-0449997ED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26" y="117227"/>
            <a:ext cx="11149780" cy="728348"/>
          </a:xfrm>
        </p:spPr>
        <p:txBody>
          <a:bodyPr>
            <a:normAutofit fontScale="90000"/>
          </a:bodyPr>
          <a:lstStyle/>
          <a:p>
            <a:r>
              <a:rPr lang="en-US" dirty="0"/>
              <a:t>Evidence for 3Ma deformation timing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E4CA2E7-FE48-4D96-9FD1-186953F44061}"/>
              </a:ext>
            </a:extLst>
          </p:cNvPr>
          <p:cNvSpPr txBox="1"/>
          <p:nvPr/>
        </p:nvSpPr>
        <p:spPr>
          <a:xfrm>
            <a:off x="377928" y="670436"/>
            <a:ext cx="111497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7" name="Content Placeholder 5" descr="A picture containing text, map&#10;&#10;Description automatically generated">
            <a:extLst>
              <a:ext uri="{FF2B5EF4-FFF2-40B4-BE49-F238E27FC236}">
                <a16:creationId xmlns:a16="http://schemas.microsoft.com/office/drawing/2014/main" id="{7BF612C2-577C-4299-B53A-1740F3D6EB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0" y="958645"/>
            <a:ext cx="7698150" cy="4940709"/>
          </a:xfrm>
        </p:spPr>
      </p:pic>
      <p:pic>
        <p:nvPicPr>
          <p:cNvPr id="8" name="Picture 7" descr="A picture containing object, clock&#10;&#10;Description automatically generated">
            <a:extLst>
              <a:ext uri="{FF2B5EF4-FFF2-40B4-BE49-F238E27FC236}">
                <a16:creationId xmlns:a16="http://schemas.microsoft.com/office/drawing/2014/main" id="{B0937F04-BA73-4FAB-9FDF-708B0F9283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96324" y="4671092"/>
            <a:ext cx="1697662" cy="1228262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33200A7-6052-4FB1-81BA-9DDC31E5CFFD}"/>
              </a:ext>
            </a:extLst>
          </p:cNvPr>
          <p:cNvSpPr/>
          <p:nvPr/>
        </p:nvSpPr>
        <p:spPr>
          <a:xfrm>
            <a:off x="377928" y="4671092"/>
            <a:ext cx="1203222" cy="97723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01CF7E3-FD6C-4CE7-BDF6-0E8BCD0A7BEB}"/>
              </a:ext>
            </a:extLst>
          </p:cNvPr>
          <p:cNvSpPr txBox="1"/>
          <p:nvPr/>
        </p:nvSpPr>
        <p:spPr>
          <a:xfrm>
            <a:off x="8077200" y="1047750"/>
            <a:ext cx="382843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Youngest dated ash beds in Verdi-Boca basin sequence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i="1" dirty="0"/>
              <a:t>3.1MA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Shallow dipping lava (~4°), overlies 15-20° west dipping Verdi-Boca sed rocks.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i="1" dirty="0"/>
              <a:t>2.6Ma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Uplift of Carson range also likely occurred at 3Ma as the youngest sediments in that part of the basin are dated at 3.1Ma as well</a:t>
            </a:r>
          </a:p>
        </p:txBody>
      </p:sp>
    </p:spTree>
    <p:extLst>
      <p:ext uri="{BB962C8B-B14F-4D97-AF65-F5344CB8AC3E}">
        <p14:creationId xmlns:p14="http://schemas.microsoft.com/office/powerpoint/2010/main" val="31505072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57">
            <a:extLst>
              <a:ext uri="{FF2B5EF4-FFF2-40B4-BE49-F238E27FC236}">
                <a16:creationId xmlns:a16="http://schemas.microsoft.com/office/drawing/2014/main" id="{AF471041-7ECA-4866-8E32-933158CE5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8051" y="90760"/>
            <a:ext cx="5543550" cy="666336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Discussion/Implications</a:t>
            </a:r>
          </a:p>
        </p:txBody>
      </p:sp>
      <p:pic>
        <p:nvPicPr>
          <p:cNvPr id="6" name="Picture 5" descr="A close up of a map&#10;&#10;Description automatically generated">
            <a:extLst>
              <a:ext uri="{FF2B5EF4-FFF2-40B4-BE49-F238E27FC236}">
                <a16:creationId xmlns:a16="http://schemas.microsoft.com/office/drawing/2014/main" id="{306A09E5-660D-4E64-8EFE-163C8A07FB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37791" y="757096"/>
            <a:ext cx="4629903" cy="535774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08EFA81-A969-4041-805E-0D77D88DDED9}"/>
              </a:ext>
            </a:extLst>
          </p:cNvPr>
          <p:cNvSpPr txBox="1"/>
          <p:nvPr/>
        </p:nvSpPr>
        <p:spPr>
          <a:xfrm>
            <a:off x="495300" y="590549"/>
            <a:ext cx="6457950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Moderate extension formed the Coal Valley, and Esmeralda basin beginning 12-13Ma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White mountains where uplifted and tilted beginning at 12 Ma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This study constrained early extension of Verdi-Boca basin at 12Ma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sz="2000" b="1" i="1" dirty="0"/>
              <a:t>This 12Ma episode of extension is recognized along 300km of the eastern boundary of the Sierra NV</a:t>
            </a:r>
          </a:p>
          <a:p>
            <a:endParaRPr lang="en-US" sz="2000" b="1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Much greater deformation occurred in the Verdi-Boca basin area at 3Ma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Created most of the present day topography in the area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Consistent with 3Ma uplift of Carson range found by </a:t>
            </a:r>
            <a:r>
              <a:rPr lang="en-US" dirty="0" err="1"/>
              <a:t>Surpless</a:t>
            </a:r>
            <a:r>
              <a:rPr lang="en-US" dirty="0"/>
              <a:t> et al., 2000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sz="2000" b="1" i="1" dirty="0"/>
              <a:t>Leads to interpretation of SN – B&amp;R boundary in Reno area being a left stepping transition zone b/w Genoa fault and Donner Pass fault zone</a:t>
            </a:r>
          </a:p>
          <a:p>
            <a:endParaRPr lang="en-US" sz="2000" b="1" i="1" dirty="0"/>
          </a:p>
          <a:p>
            <a:endParaRPr lang="en-US" sz="2000" b="1" i="1" dirty="0"/>
          </a:p>
        </p:txBody>
      </p:sp>
    </p:spTree>
    <p:extLst>
      <p:ext uri="{BB962C8B-B14F-4D97-AF65-F5344CB8AC3E}">
        <p14:creationId xmlns:p14="http://schemas.microsoft.com/office/powerpoint/2010/main" val="24410019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Headlines">
  <a:themeElements>
    <a:clrScheme name="Headlines">
      <a:dk1>
        <a:sysClr val="windowText" lastClr="000000"/>
      </a:dk1>
      <a:lt1>
        <a:sysClr val="window" lastClr="FFFFFF"/>
      </a:lt1>
      <a:dk2>
        <a:srgbClr val="1D1A1D"/>
      </a:dk2>
      <a:lt2>
        <a:srgbClr val="F5F5F5"/>
      </a:lt2>
      <a:accent1>
        <a:srgbClr val="439EB7"/>
      </a:accent1>
      <a:accent2>
        <a:srgbClr val="E28B55"/>
      </a:accent2>
      <a:accent3>
        <a:srgbClr val="DCB64D"/>
      </a:accent3>
      <a:accent4>
        <a:srgbClr val="4CA198"/>
      </a:accent4>
      <a:accent5>
        <a:srgbClr val="835B82"/>
      </a:accent5>
      <a:accent6>
        <a:srgbClr val="645135"/>
      </a:accent6>
      <a:hlink>
        <a:srgbClr val="439EB7"/>
      </a:hlink>
      <a:folHlink>
        <a:srgbClr val="835B82"/>
      </a:folHlink>
    </a:clrScheme>
    <a:fontScheme name="Headlines">
      <a:majorFont>
        <a:latin typeface="Century Schoolbook" panose="020406040505050203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eadlines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100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88900" dist="25400" dir="10800000">
              <a:srgbClr val="000000">
                <a:alpha val="25000"/>
              </a:srgbClr>
            </a:innerShdw>
            <a:outerShdw blurRad="25400" dist="25400" dir="5400000" rotWithShape="0">
              <a:srgbClr val="FFFFFF">
                <a:alpha val="1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adlines" id="{3841520A-25F2-4EB8-BE4C-611DB5ABEED9}" vid="{ECD25A4C-D97E-4C12-84B1-63580BFFAEE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Headlines">
    <a:dk1>
      <a:sysClr val="windowText" lastClr="000000"/>
    </a:dk1>
    <a:lt1>
      <a:sysClr val="window" lastClr="FFFFFF"/>
    </a:lt1>
    <a:dk2>
      <a:srgbClr val="1D1A1D"/>
    </a:dk2>
    <a:lt2>
      <a:srgbClr val="F5F5F5"/>
    </a:lt2>
    <a:accent1>
      <a:srgbClr val="439EB7"/>
    </a:accent1>
    <a:accent2>
      <a:srgbClr val="E28B55"/>
    </a:accent2>
    <a:accent3>
      <a:srgbClr val="DCB64D"/>
    </a:accent3>
    <a:accent4>
      <a:srgbClr val="4CA198"/>
    </a:accent4>
    <a:accent5>
      <a:srgbClr val="835B82"/>
    </a:accent5>
    <a:accent6>
      <a:srgbClr val="645135"/>
    </a:accent6>
    <a:hlink>
      <a:srgbClr val="439EB7"/>
    </a:hlink>
    <a:folHlink>
      <a:srgbClr val="835B82"/>
    </a:folHlink>
  </a:clrScheme>
</a:themeOverride>
</file>

<file path=ppt/theme/themeOverride2.xml><?xml version="1.0" encoding="utf-8"?>
<a:themeOverride xmlns:a="http://schemas.openxmlformats.org/drawingml/2006/main">
  <a:clrScheme name="Headlines">
    <a:dk1>
      <a:sysClr val="windowText" lastClr="000000"/>
    </a:dk1>
    <a:lt1>
      <a:sysClr val="window" lastClr="FFFFFF"/>
    </a:lt1>
    <a:dk2>
      <a:srgbClr val="1D1A1D"/>
    </a:dk2>
    <a:lt2>
      <a:srgbClr val="F5F5F5"/>
    </a:lt2>
    <a:accent1>
      <a:srgbClr val="439EB7"/>
    </a:accent1>
    <a:accent2>
      <a:srgbClr val="E28B55"/>
    </a:accent2>
    <a:accent3>
      <a:srgbClr val="DCB64D"/>
    </a:accent3>
    <a:accent4>
      <a:srgbClr val="4CA198"/>
    </a:accent4>
    <a:accent5>
      <a:srgbClr val="835B82"/>
    </a:accent5>
    <a:accent6>
      <a:srgbClr val="645135"/>
    </a:accent6>
    <a:hlink>
      <a:srgbClr val="439EB7"/>
    </a:hlink>
    <a:folHlink>
      <a:srgbClr val="835B82"/>
    </a:folHlink>
  </a:clrScheme>
</a:themeOverride>
</file>

<file path=ppt/theme/themeOverride3.xml><?xml version="1.0" encoding="utf-8"?>
<a:themeOverride xmlns:a="http://schemas.openxmlformats.org/drawingml/2006/main">
  <a:clrScheme name="Headlines">
    <a:dk1>
      <a:sysClr val="windowText" lastClr="000000"/>
    </a:dk1>
    <a:lt1>
      <a:sysClr val="window" lastClr="FFFFFF"/>
    </a:lt1>
    <a:dk2>
      <a:srgbClr val="1D1A1D"/>
    </a:dk2>
    <a:lt2>
      <a:srgbClr val="F5F5F5"/>
    </a:lt2>
    <a:accent1>
      <a:srgbClr val="439EB7"/>
    </a:accent1>
    <a:accent2>
      <a:srgbClr val="E28B55"/>
    </a:accent2>
    <a:accent3>
      <a:srgbClr val="DCB64D"/>
    </a:accent3>
    <a:accent4>
      <a:srgbClr val="4CA198"/>
    </a:accent4>
    <a:accent5>
      <a:srgbClr val="835B82"/>
    </a:accent5>
    <a:accent6>
      <a:srgbClr val="645135"/>
    </a:accent6>
    <a:hlink>
      <a:srgbClr val="439EB7"/>
    </a:hlink>
    <a:folHlink>
      <a:srgbClr val="835B82"/>
    </a:folHlink>
  </a:clrScheme>
</a:themeOverride>
</file>

<file path=ppt/theme/themeOverride4.xml><?xml version="1.0" encoding="utf-8"?>
<a:themeOverride xmlns:a="http://schemas.openxmlformats.org/drawingml/2006/main">
  <a:clrScheme name="Headlines">
    <a:dk1>
      <a:sysClr val="windowText" lastClr="000000"/>
    </a:dk1>
    <a:lt1>
      <a:sysClr val="window" lastClr="FFFFFF"/>
    </a:lt1>
    <a:dk2>
      <a:srgbClr val="1D1A1D"/>
    </a:dk2>
    <a:lt2>
      <a:srgbClr val="F5F5F5"/>
    </a:lt2>
    <a:accent1>
      <a:srgbClr val="439EB7"/>
    </a:accent1>
    <a:accent2>
      <a:srgbClr val="E28B55"/>
    </a:accent2>
    <a:accent3>
      <a:srgbClr val="DCB64D"/>
    </a:accent3>
    <a:accent4>
      <a:srgbClr val="4CA198"/>
    </a:accent4>
    <a:accent5>
      <a:srgbClr val="835B82"/>
    </a:accent5>
    <a:accent6>
      <a:srgbClr val="645135"/>
    </a:accent6>
    <a:hlink>
      <a:srgbClr val="439EB7"/>
    </a:hlink>
    <a:folHlink>
      <a:srgbClr val="835B82"/>
    </a:folHlink>
  </a:clrScheme>
</a:themeOverride>
</file>

<file path=ppt/theme/themeOverride5.xml><?xml version="1.0" encoding="utf-8"?>
<a:themeOverride xmlns:a="http://schemas.openxmlformats.org/drawingml/2006/main">
  <a:clrScheme name="Headlines">
    <a:dk1>
      <a:sysClr val="windowText" lastClr="000000"/>
    </a:dk1>
    <a:lt1>
      <a:sysClr val="window" lastClr="FFFFFF"/>
    </a:lt1>
    <a:dk2>
      <a:srgbClr val="1D1A1D"/>
    </a:dk2>
    <a:lt2>
      <a:srgbClr val="F5F5F5"/>
    </a:lt2>
    <a:accent1>
      <a:srgbClr val="439EB7"/>
    </a:accent1>
    <a:accent2>
      <a:srgbClr val="E28B55"/>
    </a:accent2>
    <a:accent3>
      <a:srgbClr val="DCB64D"/>
    </a:accent3>
    <a:accent4>
      <a:srgbClr val="4CA198"/>
    </a:accent4>
    <a:accent5>
      <a:srgbClr val="835B82"/>
    </a:accent5>
    <a:accent6>
      <a:srgbClr val="645135"/>
    </a:accent6>
    <a:hlink>
      <a:srgbClr val="439EB7"/>
    </a:hlink>
    <a:folHlink>
      <a:srgbClr val="835B82"/>
    </a:folHlink>
  </a:clrScheme>
</a:themeOverride>
</file>

<file path=ppt/theme/themeOverride6.xml><?xml version="1.0" encoding="utf-8"?>
<a:themeOverride xmlns:a="http://schemas.openxmlformats.org/drawingml/2006/main">
  <a:clrScheme name="Headlines">
    <a:dk1>
      <a:sysClr val="windowText" lastClr="000000"/>
    </a:dk1>
    <a:lt1>
      <a:sysClr val="window" lastClr="FFFFFF"/>
    </a:lt1>
    <a:dk2>
      <a:srgbClr val="1D1A1D"/>
    </a:dk2>
    <a:lt2>
      <a:srgbClr val="F5F5F5"/>
    </a:lt2>
    <a:accent1>
      <a:srgbClr val="439EB7"/>
    </a:accent1>
    <a:accent2>
      <a:srgbClr val="E28B55"/>
    </a:accent2>
    <a:accent3>
      <a:srgbClr val="DCB64D"/>
    </a:accent3>
    <a:accent4>
      <a:srgbClr val="4CA198"/>
    </a:accent4>
    <a:accent5>
      <a:srgbClr val="835B82"/>
    </a:accent5>
    <a:accent6>
      <a:srgbClr val="645135"/>
    </a:accent6>
    <a:hlink>
      <a:srgbClr val="439EB7"/>
    </a:hlink>
    <a:folHlink>
      <a:srgbClr val="835B82"/>
    </a:folHlink>
  </a:clrScheme>
</a:themeOverride>
</file>

<file path=ppt/theme/themeOverride7.xml><?xml version="1.0" encoding="utf-8"?>
<a:themeOverride xmlns:a="http://schemas.openxmlformats.org/drawingml/2006/main">
  <a:clrScheme name="Headlines">
    <a:dk1>
      <a:sysClr val="windowText" lastClr="000000"/>
    </a:dk1>
    <a:lt1>
      <a:sysClr val="window" lastClr="FFFFFF"/>
    </a:lt1>
    <a:dk2>
      <a:srgbClr val="1D1A1D"/>
    </a:dk2>
    <a:lt2>
      <a:srgbClr val="F5F5F5"/>
    </a:lt2>
    <a:accent1>
      <a:srgbClr val="439EB7"/>
    </a:accent1>
    <a:accent2>
      <a:srgbClr val="E28B55"/>
    </a:accent2>
    <a:accent3>
      <a:srgbClr val="DCB64D"/>
    </a:accent3>
    <a:accent4>
      <a:srgbClr val="4CA198"/>
    </a:accent4>
    <a:accent5>
      <a:srgbClr val="835B82"/>
    </a:accent5>
    <a:accent6>
      <a:srgbClr val="645135"/>
    </a:accent6>
    <a:hlink>
      <a:srgbClr val="439EB7"/>
    </a:hlink>
    <a:folHlink>
      <a:srgbClr val="835B82"/>
    </a:folHlink>
  </a:clrScheme>
</a:themeOverride>
</file>

<file path=ppt/theme/themeOverride8.xml><?xml version="1.0" encoding="utf-8"?>
<a:themeOverride xmlns:a="http://schemas.openxmlformats.org/drawingml/2006/main">
  <a:clrScheme name="Headlines">
    <a:dk1>
      <a:sysClr val="windowText" lastClr="000000"/>
    </a:dk1>
    <a:lt1>
      <a:sysClr val="window" lastClr="FFFFFF"/>
    </a:lt1>
    <a:dk2>
      <a:srgbClr val="1D1A1D"/>
    </a:dk2>
    <a:lt2>
      <a:srgbClr val="F5F5F5"/>
    </a:lt2>
    <a:accent1>
      <a:srgbClr val="439EB7"/>
    </a:accent1>
    <a:accent2>
      <a:srgbClr val="E28B55"/>
    </a:accent2>
    <a:accent3>
      <a:srgbClr val="DCB64D"/>
    </a:accent3>
    <a:accent4>
      <a:srgbClr val="4CA198"/>
    </a:accent4>
    <a:accent5>
      <a:srgbClr val="835B82"/>
    </a:accent5>
    <a:accent6>
      <a:srgbClr val="645135"/>
    </a:accent6>
    <a:hlink>
      <a:srgbClr val="439EB7"/>
    </a:hlink>
    <a:folHlink>
      <a:srgbClr val="835B82"/>
    </a:folHlink>
  </a:clrScheme>
</a:themeOverride>
</file>

<file path=ppt/theme/themeOverride9.xml><?xml version="1.0" encoding="utf-8"?>
<a:themeOverride xmlns:a="http://schemas.openxmlformats.org/drawingml/2006/main">
  <a:clrScheme name="Headlines">
    <a:dk1>
      <a:sysClr val="windowText" lastClr="000000"/>
    </a:dk1>
    <a:lt1>
      <a:sysClr val="window" lastClr="FFFFFF"/>
    </a:lt1>
    <a:dk2>
      <a:srgbClr val="1D1A1D"/>
    </a:dk2>
    <a:lt2>
      <a:srgbClr val="F5F5F5"/>
    </a:lt2>
    <a:accent1>
      <a:srgbClr val="439EB7"/>
    </a:accent1>
    <a:accent2>
      <a:srgbClr val="E28B55"/>
    </a:accent2>
    <a:accent3>
      <a:srgbClr val="DCB64D"/>
    </a:accent3>
    <a:accent4>
      <a:srgbClr val="4CA198"/>
    </a:accent4>
    <a:accent5>
      <a:srgbClr val="835B82"/>
    </a:accent5>
    <a:accent6>
      <a:srgbClr val="645135"/>
    </a:accent6>
    <a:hlink>
      <a:srgbClr val="439EB7"/>
    </a:hlink>
    <a:folHlink>
      <a:srgbClr val="835B8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927</TotalTime>
  <Words>564</Words>
  <Application>Microsoft Office PowerPoint</Application>
  <PresentationFormat>Widescreen</PresentationFormat>
  <Paragraphs>81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Schoolbook</vt:lpstr>
      <vt:lpstr>Corbel</vt:lpstr>
      <vt:lpstr>Times New Roman</vt:lpstr>
      <vt:lpstr>Headlines</vt:lpstr>
      <vt:lpstr>Sierra Nevada-basin and range transition near reno, Nevada: two stage development at 12 and 3 ma </vt:lpstr>
      <vt:lpstr>Motivation</vt:lpstr>
      <vt:lpstr>“Verdi – Boca Basin”</vt:lpstr>
      <vt:lpstr>PowerPoint Presentation</vt:lpstr>
      <vt:lpstr>Evidence for 12Ma depositional onset</vt:lpstr>
      <vt:lpstr>Evidence for 12Ma extensional episode</vt:lpstr>
      <vt:lpstr>3Ma deformation</vt:lpstr>
      <vt:lpstr>Evidence for 3Ma deformation timing</vt:lpstr>
      <vt:lpstr>Discussion/Implications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Fluid and deformation regime of an advancing subduction system at Marlborough, New Zealand</dc:title>
  <dc:creator>Nolan Delelrman</dc:creator>
  <cp:lastModifiedBy>Nolan P Dellerman</cp:lastModifiedBy>
  <cp:revision>55</cp:revision>
  <dcterms:created xsi:type="dcterms:W3CDTF">2019-10-14T19:02:01Z</dcterms:created>
  <dcterms:modified xsi:type="dcterms:W3CDTF">2020-02-19T17:21:28Z</dcterms:modified>
</cp:coreProperties>
</file>