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7" r:id="rId6"/>
    <p:sldId id="261" r:id="rId7"/>
    <p:sldId id="264" r:id="rId8"/>
    <p:sldId id="268" r:id="rId9"/>
    <p:sldId id="269" r:id="rId10"/>
    <p:sldId id="270" r:id="rId11"/>
    <p:sldId id="26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E3C735-43C9-401E-AB46-C7DBB0B7CDC3}" v="6" dt="2020-02-26T03:22:29.3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78" d="100"/>
          <a:sy n="78" d="100"/>
        </p:scale>
        <p:origin x="216" y="-4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CEA51-8FB1-4355-975B-9877107113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D4915D-23B1-429B-A1FF-2CE52D8409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6A4EC6-3976-4A20-978E-41562C975762}"/>
              </a:ext>
            </a:extLst>
          </p:cNvPr>
          <p:cNvSpPr>
            <a:spLocks noGrp="1"/>
          </p:cNvSpPr>
          <p:nvPr>
            <p:ph type="dt" sz="half" idx="10"/>
          </p:nvPr>
        </p:nvSpPr>
        <p:spPr/>
        <p:txBody>
          <a:bodyPr/>
          <a:lstStyle/>
          <a:p>
            <a:fld id="{DCC59988-458B-4C2A-9ADA-7DE5DFEC7A8C}" type="datetimeFigureOut">
              <a:rPr lang="en-US" smtClean="0"/>
              <a:t>2/25/2020</a:t>
            </a:fld>
            <a:endParaRPr lang="en-US"/>
          </a:p>
        </p:txBody>
      </p:sp>
      <p:sp>
        <p:nvSpPr>
          <p:cNvPr id="5" name="Footer Placeholder 4">
            <a:extLst>
              <a:ext uri="{FF2B5EF4-FFF2-40B4-BE49-F238E27FC236}">
                <a16:creationId xmlns:a16="http://schemas.microsoft.com/office/drawing/2014/main" id="{64C9DD8B-0FA0-44C4-BF17-4462929BF4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28AC4E-BF64-43DA-9F17-4A477F9D920C}"/>
              </a:ext>
            </a:extLst>
          </p:cNvPr>
          <p:cNvSpPr>
            <a:spLocks noGrp="1"/>
          </p:cNvSpPr>
          <p:nvPr>
            <p:ph type="sldNum" sz="quarter" idx="12"/>
          </p:nvPr>
        </p:nvSpPr>
        <p:spPr/>
        <p:txBody>
          <a:bodyPr/>
          <a:lstStyle/>
          <a:p>
            <a:fld id="{7145E312-F8B6-48FB-A148-77A826D9F730}" type="slidenum">
              <a:rPr lang="en-US" smtClean="0"/>
              <a:t>‹#›</a:t>
            </a:fld>
            <a:endParaRPr lang="en-US"/>
          </a:p>
        </p:txBody>
      </p:sp>
    </p:spTree>
    <p:extLst>
      <p:ext uri="{BB962C8B-B14F-4D97-AF65-F5344CB8AC3E}">
        <p14:creationId xmlns:p14="http://schemas.microsoft.com/office/powerpoint/2010/main" val="676868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1924D-59A1-457D-A0FA-3150AFD663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82A717-BB8D-4C8F-80B8-4F9F548C7E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D7A2C7-6C0F-4C39-A7B1-1AE5AB1D72AE}"/>
              </a:ext>
            </a:extLst>
          </p:cNvPr>
          <p:cNvSpPr>
            <a:spLocks noGrp="1"/>
          </p:cNvSpPr>
          <p:nvPr>
            <p:ph type="dt" sz="half" idx="10"/>
          </p:nvPr>
        </p:nvSpPr>
        <p:spPr/>
        <p:txBody>
          <a:bodyPr/>
          <a:lstStyle/>
          <a:p>
            <a:fld id="{DCC59988-458B-4C2A-9ADA-7DE5DFEC7A8C}" type="datetimeFigureOut">
              <a:rPr lang="en-US" smtClean="0"/>
              <a:t>2/25/2020</a:t>
            </a:fld>
            <a:endParaRPr lang="en-US"/>
          </a:p>
        </p:txBody>
      </p:sp>
      <p:sp>
        <p:nvSpPr>
          <p:cNvPr id="5" name="Footer Placeholder 4">
            <a:extLst>
              <a:ext uri="{FF2B5EF4-FFF2-40B4-BE49-F238E27FC236}">
                <a16:creationId xmlns:a16="http://schemas.microsoft.com/office/drawing/2014/main" id="{0837D60F-AAAC-42F2-95A1-E2F1BE3CF4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1465ED-080A-427F-8EFD-5DE649C46BB9}"/>
              </a:ext>
            </a:extLst>
          </p:cNvPr>
          <p:cNvSpPr>
            <a:spLocks noGrp="1"/>
          </p:cNvSpPr>
          <p:nvPr>
            <p:ph type="sldNum" sz="quarter" idx="12"/>
          </p:nvPr>
        </p:nvSpPr>
        <p:spPr/>
        <p:txBody>
          <a:bodyPr/>
          <a:lstStyle/>
          <a:p>
            <a:fld id="{7145E312-F8B6-48FB-A148-77A826D9F730}" type="slidenum">
              <a:rPr lang="en-US" smtClean="0"/>
              <a:t>‹#›</a:t>
            </a:fld>
            <a:endParaRPr lang="en-US"/>
          </a:p>
        </p:txBody>
      </p:sp>
    </p:spTree>
    <p:extLst>
      <p:ext uri="{BB962C8B-B14F-4D97-AF65-F5344CB8AC3E}">
        <p14:creationId xmlns:p14="http://schemas.microsoft.com/office/powerpoint/2010/main" val="2329412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B85C98-7C5B-411E-87A2-E4276A1EBB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9A96FA-9C1D-4813-B9DA-A697F8F2FB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DCAB90-0E51-4608-ACE3-0D33A9392310}"/>
              </a:ext>
            </a:extLst>
          </p:cNvPr>
          <p:cNvSpPr>
            <a:spLocks noGrp="1"/>
          </p:cNvSpPr>
          <p:nvPr>
            <p:ph type="dt" sz="half" idx="10"/>
          </p:nvPr>
        </p:nvSpPr>
        <p:spPr/>
        <p:txBody>
          <a:bodyPr/>
          <a:lstStyle/>
          <a:p>
            <a:fld id="{DCC59988-458B-4C2A-9ADA-7DE5DFEC7A8C}" type="datetimeFigureOut">
              <a:rPr lang="en-US" smtClean="0"/>
              <a:t>2/25/2020</a:t>
            </a:fld>
            <a:endParaRPr lang="en-US"/>
          </a:p>
        </p:txBody>
      </p:sp>
      <p:sp>
        <p:nvSpPr>
          <p:cNvPr id="5" name="Footer Placeholder 4">
            <a:extLst>
              <a:ext uri="{FF2B5EF4-FFF2-40B4-BE49-F238E27FC236}">
                <a16:creationId xmlns:a16="http://schemas.microsoft.com/office/drawing/2014/main" id="{A479CE78-C2CB-40F5-B0F5-DBDA9F43AC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F9795E-3792-41DB-9B56-AF9C82666EA6}"/>
              </a:ext>
            </a:extLst>
          </p:cNvPr>
          <p:cNvSpPr>
            <a:spLocks noGrp="1"/>
          </p:cNvSpPr>
          <p:nvPr>
            <p:ph type="sldNum" sz="quarter" idx="12"/>
          </p:nvPr>
        </p:nvSpPr>
        <p:spPr/>
        <p:txBody>
          <a:bodyPr/>
          <a:lstStyle/>
          <a:p>
            <a:fld id="{7145E312-F8B6-48FB-A148-77A826D9F730}" type="slidenum">
              <a:rPr lang="en-US" smtClean="0"/>
              <a:t>‹#›</a:t>
            </a:fld>
            <a:endParaRPr lang="en-US"/>
          </a:p>
        </p:txBody>
      </p:sp>
    </p:spTree>
    <p:extLst>
      <p:ext uri="{BB962C8B-B14F-4D97-AF65-F5344CB8AC3E}">
        <p14:creationId xmlns:p14="http://schemas.microsoft.com/office/powerpoint/2010/main" val="2503191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32FCD-61C2-470D-AF18-C2A51A7F14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7F3069-68A3-486A-A36C-3258B2893B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5BCA26-C37F-437A-8D4D-4AE11652611F}"/>
              </a:ext>
            </a:extLst>
          </p:cNvPr>
          <p:cNvSpPr>
            <a:spLocks noGrp="1"/>
          </p:cNvSpPr>
          <p:nvPr>
            <p:ph type="dt" sz="half" idx="10"/>
          </p:nvPr>
        </p:nvSpPr>
        <p:spPr/>
        <p:txBody>
          <a:bodyPr/>
          <a:lstStyle/>
          <a:p>
            <a:fld id="{DCC59988-458B-4C2A-9ADA-7DE5DFEC7A8C}" type="datetimeFigureOut">
              <a:rPr lang="en-US" smtClean="0"/>
              <a:t>2/25/2020</a:t>
            </a:fld>
            <a:endParaRPr lang="en-US"/>
          </a:p>
        </p:txBody>
      </p:sp>
      <p:sp>
        <p:nvSpPr>
          <p:cNvPr id="5" name="Footer Placeholder 4">
            <a:extLst>
              <a:ext uri="{FF2B5EF4-FFF2-40B4-BE49-F238E27FC236}">
                <a16:creationId xmlns:a16="http://schemas.microsoft.com/office/drawing/2014/main" id="{4D9A4CBE-D5F4-4116-9CDE-916DA396B8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EA273B-3C7F-4596-9ACC-F4D67DA7C1BD}"/>
              </a:ext>
            </a:extLst>
          </p:cNvPr>
          <p:cNvSpPr>
            <a:spLocks noGrp="1"/>
          </p:cNvSpPr>
          <p:nvPr>
            <p:ph type="sldNum" sz="quarter" idx="12"/>
          </p:nvPr>
        </p:nvSpPr>
        <p:spPr/>
        <p:txBody>
          <a:bodyPr/>
          <a:lstStyle/>
          <a:p>
            <a:fld id="{7145E312-F8B6-48FB-A148-77A826D9F730}" type="slidenum">
              <a:rPr lang="en-US" smtClean="0"/>
              <a:t>‹#›</a:t>
            </a:fld>
            <a:endParaRPr lang="en-US"/>
          </a:p>
        </p:txBody>
      </p:sp>
    </p:spTree>
    <p:extLst>
      <p:ext uri="{BB962C8B-B14F-4D97-AF65-F5344CB8AC3E}">
        <p14:creationId xmlns:p14="http://schemas.microsoft.com/office/powerpoint/2010/main" val="4164823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BED2A-7D84-4BBA-81CA-1B1F995CCD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794CD3-7E42-4A14-B097-095E567B33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34D83B-F5F9-403E-8A2E-D34E6D68B483}"/>
              </a:ext>
            </a:extLst>
          </p:cNvPr>
          <p:cNvSpPr>
            <a:spLocks noGrp="1"/>
          </p:cNvSpPr>
          <p:nvPr>
            <p:ph type="dt" sz="half" idx="10"/>
          </p:nvPr>
        </p:nvSpPr>
        <p:spPr/>
        <p:txBody>
          <a:bodyPr/>
          <a:lstStyle/>
          <a:p>
            <a:fld id="{DCC59988-458B-4C2A-9ADA-7DE5DFEC7A8C}" type="datetimeFigureOut">
              <a:rPr lang="en-US" smtClean="0"/>
              <a:t>2/25/2020</a:t>
            </a:fld>
            <a:endParaRPr lang="en-US"/>
          </a:p>
        </p:txBody>
      </p:sp>
      <p:sp>
        <p:nvSpPr>
          <p:cNvPr id="5" name="Footer Placeholder 4">
            <a:extLst>
              <a:ext uri="{FF2B5EF4-FFF2-40B4-BE49-F238E27FC236}">
                <a16:creationId xmlns:a16="http://schemas.microsoft.com/office/drawing/2014/main" id="{2D5A76ED-D4CE-4709-AE05-CFFCF86C87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AD0B5D-AE13-41DD-A741-D77F9097F3E1}"/>
              </a:ext>
            </a:extLst>
          </p:cNvPr>
          <p:cNvSpPr>
            <a:spLocks noGrp="1"/>
          </p:cNvSpPr>
          <p:nvPr>
            <p:ph type="sldNum" sz="quarter" idx="12"/>
          </p:nvPr>
        </p:nvSpPr>
        <p:spPr/>
        <p:txBody>
          <a:bodyPr/>
          <a:lstStyle/>
          <a:p>
            <a:fld id="{7145E312-F8B6-48FB-A148-77A826D9F730}" type="slidenum">
              <a:rPr lang="en-US" smtClean="0"/>
              <a:t>‹#›</a:t>
            </a:fld>
            <a:endParaRPr lang="en-US"/>
          </a:p>
        </p:txBody>
      </p:sp>
    </p:spTree>
    <p:extLst>
      <p:ext uri="{BB962C8B-B14F-4D97-AF65-F5344CB8AC3E}">
        <p14:creationId xmlns:p14="http://schemas.microsoft.com/office/powerpoint/2010/main" val="1881711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EBF79-0C59-4AFC-940E-8E0EBAB403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02D632-A2CF-4D6D-B549-FFC962EB80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AA93D9-E99C-4FE2-846F-63FE008412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81495D-7552-48BA-A93D-ABC6420E1895}"/>
              </a:ext>
            </a:extLst>
          </p:cNvPr>
          <p:cNvSpPr>
            <a:spLocks noGrp="1"/>
          </p:cNvSpPr>
          <p:nvPr>
            <p:ph type="dt" sz="half" idx="10"/>
          </p:nvPr>
        </p:nvSpPr>
        <p:spPr/>
        <p:txBody>
          <a:bodyPr/>
          <a:lstStyle/>
          <a:p>
            <a:fld id="{DCC59988-458B-4C2A-9ADA-7DE5DFEC7A8C}" type="datetimeFigureOut">
              <a:rPr lang="en-US" smtClean="0"/>
              <a:t>2/25/2020</a:t>
            </a:fld>
            <a:endParaRPr lang="en-US"/>
          </a:p>
        </p:txBody>
      </p:sp>
      <p:sp>
        <p:nvSpPr>
          <p:cNvPr id="6" name="Footer Placeholder 5">
            <a:extLst>
              <a:ext uri="{FF2B5EF4-FFF2-40B4-BE49-F238E27FC236}">
                <a16:creationId xmlns:a16="http://schemas.microsoft.com/office/drawing/2014/main" id="{EBD88063-8D48-4968-9AF5-5BB6982D08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195855-0C7F-4E40-9E1D-984039F5F97D}"/>
              </a:ext>
            </a:extLst>
          </p:cNvPr>
          <p:cNvSpPr>
            <a:spLocks noGrp="1"/>
          </p:cNvSpPr>
          <p:nvPr>
            <p:ph type="sldNum" sz="quarter" idx="12"/>
          </p:nvPr>
        </p:nvSpPr>
        <p:spPr/>
        <p:txBody>
          <a:bodyPr/>
          <a:lstStyle/>
          <a:p>
            <a:fld id="{7145E312-F8B6-48FB-A148-77A826D9F730}" type="slidenum">
              <a:rPr lang="en-US" smtClean="0"/>
              <a:t>‹#›</a:t>
            </a:fld>
            <a:endParaRPr lang="en-US"/>
          </a:p>
        </p:txBody>
      </p:sp>
    </p:spTree>
    <p:extLst>
      <p:ext uri="{BB962C8B-B14F-4D97-AF65-F5344CB8AC3E}">
        <p14:creationId xmlns:p14="http://schemas.microsoft.com/office/powerpoint/2010/main" val="2485077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965C2-A5CF-4322-9943-32E83FB35C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785EE4-89A5-43B8-A119-59AE4EFEBA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35A2B9-851B-4A4A-9DB6-735239F4A0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1837C5-C289-43D7-8D79-7CEC7EF3CB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A81A6C-B1E3-47C8-938C-92C87901BB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C581D2-1545-496E-84B7-BF8DFC7B724B}"/>
              </a:ext>
            </a:extLst>
          </p:cNvPr>
          <p:cNvSpPr>
            <a:spLocks noGrp="1"/>
          </p:cNvSpPr>
          <p:nvPr>
            <p:ph type="dt" sz="half" idx="10"/>
          </p:nvPr>
        </p:nvSpPr>
        <p:spPr/>
        <p:txBody>
          <a:bodyPr/>
          <a:lstStyle/>
          <a:p>
            <a:fld id="{DCC59988-458B-4C2A-9ADA-7DE5DFEC7A8C}" type="datetimeFigureOut">
              <a:rPr lang="en-US" smtClean="0"/>
              <a:t>2/25/2020</a:t>
            </a:fld>
            <a:endParaRPr lang="en-US"/>
          </a:p>
        </p:txBody>
      </p:sp>
      <p:sp>
        <p:nvSpPr>
          <p:cNvPr id="8" name="Footer Placeholder 7">
            <a:extLst>
              <a:ext uri="{FF2B5EF4-FFF2-40B4-BE49-F238E27FC236}">
                <a16:creationId xmlns:a16="http://schemas.microsoft.com/office/drawing/2014/main" id="{2CE3DDA2-40B8-4DDD-A03A-B5604B3FD0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F55059-2E87-45F7-B211-46270841844D}"/>
              </a:ext>
            </a:extLst>
          </p:cNvPr>
          <p:cNvSpPr>
            <a:spLocks noGrp="1"/>
          </p:cNvSpPr>
          <p:nvPr>
            <p:ph type="sldNum" sz="quarter" idx="12"/>
          </p:nvPr>
        </p:nvSpPr>
        <p:spPr/>
        <p:txBody>
          <a:bodyPr/>
          <a:lstStyle/>
          <a:p>
            <a:fld id="{7145E312-F8B6-48FB-A148-77A826D9F730}" type="slidenum">
              <a:rPr lang="en-US" smtClean="0"/>
              <a:t>‹#›</a:t>
            </a:fld>
            <a:endParaRPr lang="en-US"/>
          </a:p>
        </p:txBody>
      </p:sp>
    </p:spTree>
    <p:extLst>
      <p:ext uri="{BB962C8B-B14F-4D97-AF65-F5344CB8AC3E}">
        <p14:creationId xmlns:p14="http://schemas.microsoft.com/office/powerpoint/2010/main" val="3870749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2EC04-C7EC-405B-B398-AC54E35AC9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24A32B-452E-4203-AFB1-B44F855A8A4A}"/>
              </a:ext>
            </a:extLst>
          </p:cNvPr>
          <p:cNvSpPr>
            <a:spLocks noGrp="1"/>
          </p:cNvSpPr>
          <p:nvPr>
            <p:ph type="dt" sz="half" idx="10"/>
          </p:nvPr>
        </p:nvSpPr>
        <p:spPr/>
        <p:txBody>
          <a:bodyPr/>
          <a:lstStyle/>
          <a:p>
            <a:fld id="{DCC59988-458B-4C2A-9ADA-7DE5DFEC7A8C}" type="datetimeFigureOut">
              <a:rPr lang="en-US" smtClean="0"/>
              <a:t>2/25/2020</a:t>
            </a:fld>
            <a:endParaRPr lang="en-US"/>
          </a:p>
        </p:txBody>
      </p:sp>
      <p:sp>
        <p:nvSpPr>
          <p:cNvPr id="4" name="Footer Placeholder 3">
            <a:extLst>
              <a:ext uri="{FF2B5EF4-FFF2-40B4-BE49-F238E27FC236}">
                <a16:creationId xmlns:a16="http://schemas.microsoft.com/office/drawing/2014/main" id="{9EA51A9F-E089-4D13-80E4-4FFB7764A8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815B7A-E916-4EC4-95E2-FA51428CEA39}"/>
              </a:ext>
            </a:extLst>
          </p:cNvPr>
          <p:cNvSpPr>
            <a:spLocks noGrp="1"/>
          </p:cNvSpPr>
          <p:nvPr>
            <p:ph type="sldNum" sz="quarter" idx="12"/>
          </p:nvPr>
        </p:nvSpPr>
        <p:spPr/>
        <p:txBody>
          <a:bodyPr/>
          <a:lstStyle/>
          <a:p>
            <a:fld id="{7145E312-F8B6-48FB-A148-77A826D9F730}" type="slidenum">
              <a:rPr lang="en-US" smtClean="0"/>
              <a:t>‹#›</a:t>
            </a:fld>
            <a:endParaRPr lang="en-US"/>
          </a:p>
        </p:txBody>
      </p:sp>
    </p:spTree>
    <p:extLst>
      <p:ext uri="{BB962C8B-B14F-4D97-AF65-F5344CB8AC3E}">
        <p14:creationId xmlns:p14="http://schemas.microsoft.com/office/powerpoint/2010/main" val="240465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985EC2-CB4E-444D-857A-824A342A8B1C}"/>
              </a:ext>
            </a:extLst>
          </p:cNvPr>
          <p:cNvSpPr>
            <a:spLocks noGrp="1"/>
          </p:cNvSpPr>
          <p:nvPr>
            <p:ph type="dt" sz="half" idx="10"/>
          </p:nvPr>
        </p:nvSpPr>
        <p:spPr/>
        <p:txBody>
          <a:bodyPr/>
          <a:lstStyle/>
          <a:p>
            <a:fld id="{DCC59988-458B-4C2A-9ADA-7DE5DFEC7A8C}" type="datetimeFigureOut">
              <a:rPr lang="en-US" smtClean="0"/>
              <a:t>2/25/2020</a:t>
            </a:fld>
            <a:endParaRPr lang="en-US"/>
          </a:p>
        </p:txBody>
      </p:sp>
      <p:sp>
        <p:nvSpPr>
          <p:cNvPr id="3" name="Footer Placeholder 2">
            <a:extLst>
              <a:ext uri="{FF2B5EF4-FFF2-40B4-BE49-F238E27FC236}">
                <a16:creationId xmlns:a16="http://schemas.microsoft.com/office/drawing/2014/main" id="{DE929264-BBAA-42EF-806A-BC57442DA9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3592D3-84D4-4F29-9FFD-0E6911115258}"/>
              </a:ext>
            </a:extLst>
          </p:cNvPr>
          <p:cNvSpPr>
            <a:spLocks noGrp="1"/>
          </p:cNvSpPr>
          <p:nvPr>
            <p:ph type="sldNum" sz="quarter" idx="12"/>
          </p:nvPr>
        </p:nvSpPr>
        <p:spPr/>
        <p:txBody>
          <a:bodyPr/>
          <a:lstStyle/>
          <a:p>
            <a:fld id="{7145E312-F8B6-48FB-A148-77A826D9F730}" type="slidenum">
              <a:rPr lang="en-US" smtClean="0"/>
              <a:t>‹#›</a:t>
            </a:fld>
            <a:endParaRPr lang="en-US"/>
          </a:p>
        </p:txBody>
      </p:sp>
    </p:spTree>
    <p:extLst>
      <p:ext uri="{BB962C8B-B14F-4D97-AF65-F5344CB8AC3E}">
        <p14:creationId xmlns:p14="http://schemas.microsoft.com/office/powerpoint/2010/main" val="3656107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48FED-D63E-498C-9F5B-FA8463C8C7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0614D4-4C5E-4737-BA61-862BC1CBCD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DD3E2B-4AFB-4E68-91FE-5B7078396E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F36782-FA96-40F5-A975-4F5B36A91887}"/>
              </a:ext>
            </a:extLst>
          </p:cNvPr>
          <p:cNvSpPr>
            <a:spLocks noGrp="1"/>
          </p:cNvSpPr>
          <p:nvPr>
            <p:ph type="dt" sz="half" idx="10"/>
          </p:nvPr>
        </p:nvSpPr>
        <p:spPr/>
        <p:txBody>
          <a:bodyPr/>
          <a:lstStyle/>
          <a:p>
            <a:fld id="{DCC59988-458B-4C2A-9ADA-7DE5DFEC7A8C}" type="datetimeFigureOut">
              <a:rPr lang="en-US" smtClean="0"/>
              <a:t>2/25/2020</a:t>
            </a:fld>
            <a:endParaRPr lang="en-US"/>
          </a:p>
        </p:txBody>
      </p:sp>
      <p:sp>
        <p:nvSpPr>
          <p:cNvPr id="6" name="Footer Placeholder 5">
            <a:extLst>
              <a:ext uri="{FF2B5EF4-FFF2-40B4-BE49-F238E27FC236}">
                <a16:creationId xmlns:a16="http://schemas.microsoft.com/office/drawing/2014/main" id="{028559C5-887F-4FBD-BDE5-17D7F1D6BE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6EF2AD-A6EA-414C-B970-B319D6A1D159}"/>
              </a:ext>
            </a:extLst>
          </p:cNvPr>
          <p:cNvSpPr>
            <a:spLocks noGrp="1"/>
          </p:cNvSpPr>
          <p:nvPr>
            <p:ph type="sldNum" sz="quarter" idx="12"/>
          </p:nvPr>
        </p:nvSpPr>
        <p:spPr/>
        <p:txBody>
          <a:bodyPr/>
          <a:lstStyle/>
          <a:p>
            <a:fld id="{7145E312-F8B6-48FB-A148-77A826D9F730}" type="slidenum">
              <a:rPr lang="en-US" smtClean="0"/>
              <a:t>‹#›</a:t>
            </a:fld>
            <a:endParaRPr lang="en-US"/>
          </a:p>
        </p:txBody>
      </p:sp>
    </p:spTree>
    <p:extLst>
      <p:ext uri="{BB962C8B-B14F-4D97-AF65-F5344CB8AC3E}">
        <p14:creationId xmlns:p14="http://schemas.microsoft.com/office/powerpoint/2010/main" val="720489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34F3B-00C9-4D54-9F97-4E8104AE1F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FC5AD2-7584-4E58-9B16-FA7BB300A5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D1FEDB-E608-4C95-AF6C-CF541C08B0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B5172-2BA9-410C-A6A6-D1C8B69245D5}"/>
              </a:ext>
            </a:extLst>
          </p:cNvPr>
          <p:cNvSpPr>
            <a:spLocks noGrp="1"/>
          </p:cNvSpPr>
          <p:nvPr>
            <p:ph type="dt" sz="half" idx="10"/>
          </p:nvPr>
        </p:nvSpPr>
        <p:spPr/>
        <p:txBody>
          <a:bodyPr/>
          <a:lstStyle/>
          <a:p>
            <a:fld id="{DCC59988-458B-4C2A-9ADA-7DE5DFEC7A8C}" type="datetimeFigureOut">
              <a:rPr lang="en-US" smtClean="0"/>
              <a:t>2/25/2020</a:t>
            </a:fld>
            <a:endParaRPr lang="en-US"/>
          </a:p>
        </p:txBody>
      </p:sp>
      <p:sp>
        <p:nvSpPr>
          <p:cNvPr id="6" name="Footer Placeholder 5">
            <a:extLst>
              <a:ext uri="{FF2B5EF4-FFF2-40B4-BE49-F238E27FC236}">
                <a16:creationId xmlns:a16="http://schemas.microsoft.com/office/drawing/2014/main" id="{08EC559F-94BE-45CD-8690-64154232EC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795A44-BE0A-4EA5-88A6-2B8AC36BD835}"/>
              </a:ext>
            </a:extLst>
          </p:cNvPr>
          <p:cNvSpPr>
            <a:spLocks noGrp="1"/>
          </p:cNvSpPr>
          <p:nvPr>
            <p:ph type="sldNum" sz="quarter" idx="12"/>
          </p:nvPr>
        </p:nvSpPr>
        <p:spPr/>
        <p:txBody>
          <a:bodyPr/>
          <a:lstStyle/>
          <a:p>
            <a:fld id="{7145E312-F8B6-48FB-A148-77A826D9F730}" type="slidenum">
              <a:rPr lang="en-US" smtClean="0"/>
              <a:t>‹#›</a:t>
            </a:fld>
            <a:endParaRPr lang="en-US"/>
          </a:p>
        </p:txBody>
      </p:sp>
    </p:spTree>
    <p:extLst>
      <p:ext uri="{BB962C8B-B14F-4D97-AF65-F5344CB8AC3E}">
        <p14:creationId xmlns:p14="http://schemas.microsoft.com/office/powerpoint/2010/main" val="1015631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089CC5-C2E3-4997-992B-595466B3AE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4B31EA-F1E4-4E5D-A312-F97DE397F1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115AC1-E57B-4219-816C-59BDFD18F4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C59988-458B-4C2A-9ADA-7DE5DFEC7A8C}" type="datetimeFigureOut">
              <a:rPr lang="en-US" smtClean="0"/>
              <a:t>2/25/2020</a:t>
            </a:fld>
            <a:endParaRPr lang="en-US"/>
          </a:p>
        </p:txBody>
      </p:sp>
      <p:sp>
        <p:nvSpPr>
          <p:cNvPr id="5" name="Footer Placeholder 4">
            <a:extLst>
              <a:ext uri="{FF2B5EF4-FFF2-40B4-BE49-F238E27FC236}">
                <a16:creationId xmlns:a16="http://schemas.microsoft.com/office/drawing/2014/main" id="{C3405F90-CA25-4F19-87D9-908CC4DEA6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9C47B0-169A-4069-A007-8E9BC4B7F4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45E312-F8B6-48FB-A148-77A826D9F730}" type="slidenum">
              <a:rPr lang="en-US" smtClean="0"/>
              <a:t>‹#›</a:t>
            </a:fld>
            <a:endParaRPr lang="en-US"/>
          </a:p>
        </p:txBody>
      </p:sp>
    </p:spTree>
    <p:extLst>
      <p:ext uri="{BB962C8B-B14F-4D97-AF65-F5344CB8AC3E}">
        <p14:creationId xmlns:p14="http://schemas.microsoft.com/office/powerpoint/2010/main" val="1829383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B9B9EC6-F68F-49D1-A3A1-323BD027783B}"/>
              </a:ext>
            </a:extLst>
          </p:cNvPr>
          <p:cNvSpPr>
            <a:spLocks noGrp="1"/>
          </p:cNvSpPr>
          <p:nvPr>
            <p:ph type="subTitle" idx="1"/>
          </p:nvPr>
        </p:nvSpPr>
        <p:spPr>
          <a:xfrm>
            <a:off x="182880" y="239078"/>
            <a:ext cx="5760720" cy="4729162"/>
          </a:xfrm>
        </p:spPr>
        <p:txBody>
          <a:bodyPr>
            <a:normAutofit/>
          </a:bodyPr>
          <a:lstStyle/>
          <a:p>
            <a:r>
              <a:rPr lang="en-US" dirty="0"/>
              <a:t>Miocene extension in the East Range, Nevada: A two-stage history of normal faulting in the northern Basin and Range</a:t>
            </a:r>
          </a:p>
          <a:p>
            <a:r>
              <a:rPr lang="en-US" dirty="0"/>
              <a:t>Fosdick, J.C., and Colgan, J.P.</a:t>
            </a:r>
          </a:p>
          <a:p>
            <a:r>
              <a:rPr lang="en-US" dirty="0"/>
              <a:t>2008, GSA </a:t>
            </a:r>
            <a:r>
              <a:rPr lang="en-US" dirty="0" err="1"/>
              <a:t>Bulliten</a:t>
            </a:r>
            <a:r>
              <a:rPr lang="en-US" dirty="0"/>
              <a:t> v.120 no. 9/10, p. 1198-1213</a:t>
            </a:r>
          </a:p>
          <a:p>
            <a:r>
              <a:rPr lang="en-US" dirty="0"/>
              <a:t>Presentation by Kurt Kraal</a:t>
            </a:r>
          </a:p>
          <a:p>
            <a:endParaRPr lang="en-US" dirty="0"/>
          </a:p>
          <a:p>
            <a:r>
              <a:rPr lang="en-US" dirty="0"/>
              <a:t>Purpose: constrain timing of extension in the East Range, central Nevada</a:t>
            </a:r>
          </a:p>
          <a:p>
            <a:r>
              <a:rPr lang="en-US" dirty="0"/>
              <a:t>Methods: Geologic Mapping, </a:t>
            </a:r>
            <a:r>
              <a:rPr lang="en-US" dirty="0" err="1"/>
              <a:t>Thermochron</a:t>
            </a:r>
            <a:endParaRPr lang="en-US" dirty="0"/>
          </a:p>
        </p:txBody>
      </p:sp>
      <p:pic>
        <p:nvPicPr>
          <p:cNvPr id="5" name="Picture 4">
            <a:extLst>
              <a:ext uri="{FF2B5EF4-FFF2-40B4-BE49-F238E27FC236}">
                <a16:creationId xmlns:a16="http://schemas.microsoft.com/office/drawing/2014/main" id="{BEEACCD9-73BD-4275-80F6-84F88C9F65E0}"/>
              </a:ext>
            </a:extLst>
          </p:cNvPr>
          <p:cNvPicPr>
            <a:picLocks noChangeAspect="1"/>
          </p:cNvPicPr>
          <p:nvPr/>
        </p:nvPicPr>
        <p:blipFill rotWithShape="1">
          <a:blip r:embed="rId2"/>
          <a:srcRect t="29907"/>
          <a:stretch/>
        </p:blipFill>
        <p:spPr>
          <a:xfrm>
            <a:off x="6678594" y="3656212"/>
            <a:ext cx="5877376" cy="3145517"/>
          </a:xfrm>
          <a:prstGeom prst="rect">
            <a:avLst/>
          </a:prstGeom>
        </p:spPr>
      </p:pic>
      <p:pic>
        <p:nvPicPr>
          <p:cNvPr id="6" name="Picture 5">
            <a:extLst>
              <a:ext uri="{FF2B5EF4-FFF2-40B4-BE49-F238E27FC236}">
                <a16:creationId xmlns:a16="http://schemas.microsoft.com/office/drawing/2014/main" id="{8E68FA38-CE35-43AD-B1CD-BAE156775A27}"/>
              </a:ext>
            </a:extLst>
          </p:cNvPr>
          <p:cNvPicPr>
            <a:picLocks noChangeAspect="1"/>
          </p:cNvPicPr>
          <p:nvPr/>
        </p:nvPicPr>
        <p:blipFill rotWithShape="1">
          <a:blip r:embed="rId3"/>
          <a:srcRect r="5120"/>
          <a:stretch/>
        </p:blipFill>
        <p:spPr>
          <a:xfrm>
            <a:off x="6632294" y="34725"/>
            <a:ext cx="5864412" cy="3621487"/>
          </a:xfrm>
          <a:prstGeom prst="rect">
            <a:avLst/>
          </a:prstGeom>
        </p:spPr>
      </p:pic>
      <p:pic>
        <p:nvPicPr>
          <p:cNvPr id="7" name="Picture 6">
            <a:extLst>
              <a:ext uri="{FF2B5EF4-FFF2-40B4-BE49-F238E27FC236}">
                <a16:creationId xmlns:a16="http://schemas.microsoft.com/office/drawing/2014/main" id="{2D69F8B1-BB5D-442E-A2B0-6CE5C4355C8A}"/>
              </a:ext>
            </a:extLst>
          </p:cNvPr>
          <p:cNvPicPr>
            <a:picLocks noChangeAspect="1"/>
          </p:cNvPicPr>
          <p:nvPr/>
        </p:nvPicPr>
        <p:blipFill>
          <a:blip r:embed="rId4"/>
          <a:stretch>
            <a:fillRect/>
          </a:stretch>
        </p:blipFill>
        <p:spPr>
          <a:xfrm>
            <a:off x="6286937" y="34725"/>
            <a:ext cx="5999632" cy="6858000"/>
          </a:xfrm>
          <a:prstGeom prst="rect">
            <a:avLst/>
          </a:prstGeom>
        </p:spPr>
      </p:pic>
    </p:spTree>
    <p:extLst>
      <p:ext uri="{BB962C8B-B14F-4D97-AF65-F5344CB8AC3E}">
        <p14:creationId xmlns:p14="http://schemas.microsoft.com/office/powerpoint/2010/main" val="4166306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90A982-AEA4-4447-B884-CB62D4080C8F}"/>
              </a:ext>
            </a:extLst>
          </p:cNvPr>
          <p:cNvSpPr>
            <a:spLocks noGrp="1"/>
          </p:cNvSpPr>
          <p:nvPr>
            <p:ph idx="1"/>
          </p:nvPr>
        </p:nvSpPr>
        <p:spPr>
          <a:xfrm>
            <a:off x="0" y="123825"/>
            <a:ext cx="3600451" cy="6858000"/>
          </a:xfrm>
        </p:spPr>
        <p:txBody>
          <a:bodyPr>
            <a:normAutofit/>
          </a:bodyPr>
          <a:lstStyle/>
          <a:p>
            <a:r>
              <a:rPr lang="en-US" dirty="0"/>
              <a:t>Paleodepths of each sample (estimated based on geologic constraints, such as estimated tilt/rotation, and estimated geotherm), plotted with (U-Th)/He and Fission Track ages.</a:t>
            </a:r>
          </a:p>
          <a:p>
            <a:r>
              <a:rPr lang="en-US" dirty="0"/>
              <a:t>Suggest onset of footwall unroofing at about 17 Ma</a:t>
            </a:r>
          </a:p>
        </p:txBody>
      </p:sp>
      <p:pic>
        <p:nvPicPr>
          <p:cNvPr id="4" name="Picture 3">
            <a:extLst>
              <a:ext uri="{FF2B5EF4-FFF2-40B4-BE49-F238E27FC236}">
                <a16:creationId xmlns:a16="http://schemas.microsoft.com/office/drawing/2014/main" id="{622EF1AE-2B43-4482-AB50-6E20ADF2E7F8}"/>
              </a:ext>
            </a:extLst>
          </p:cNvPr>
          <p:cNvPicPr>
            <a:picLocks noChangeAspect="1"/>
          </p:cNvPicPr>
          <p:nvPr/>
        </p:nvPicPr>
        <p:blipFill>
          <a:blip r:embed="rId2"/>
          <a:stretch>
            <a:fillRect/>
          </a:stretch>
        </p:blipFill>
        <p:spPr>
          <a:xfrm>
            <a:off x="3533775" y="0"/>
            <a:ext cx="8658225" cy="6515100"/>
          </a:xfrm>
          <a:prstGeom prst="rect">
            <a:avLst/>
          </a:prstGeom>
        </p:spPr>
      </p:pic>
    </p:spTree>
    <p:extLst>
      <p:ext uri="{BB962C8B-B14F-4D97-AF65-F5344CB8AC3E}">
        <p14:creationId xmlns:p14="http://schemas.microsoft.com/office/powerpoint/2010/main" val="454715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AB4F54-CDF5-4AC2-8259-C7EC18A56485}"/>
              </a:ext>
            </a:extLst>
          </p:cNvPr>
          <p:cNvSpPr>
            <a:spLocks noGrp="1"/>
          </p:cNvSpPr>
          <p:nvPr>
            <p:ph idx="1"/>
          </p:nvPr>
        </p:nvSpPr>
        <p:spPr>
          <a:xfrm>
            <a:off x="8258174" y="285750"/>
            <a:ext cx="3714751" cy="5891213"/>
          </a:xfrm>
        </p:spPr>
        <p:txBody>
          <a:bodyPr>
            <a:normAutofit fontScale="92500" lnSpcReduction="10000"/>
          </a:bodyPr>
          <a:lstStyle/>
          <a:p>
            <a:pPr marL="0" indent="0">
              <a:buNone/>
            </a:pPr>
            <a:r>
              <a:rPr lang="en-US" dirty="0"/>
              <a:t>Model Results of </a:t>
            </a:r>
            <a:r>
              <a:rPr lang="en-US" dirty="0" err="1"/>
              <a:t>thermochon</a:t>
            </a:r>
            <a:r>
              <a:rPr lang="en-US" dirty="0"/>
              <a:t> data from shallowest to deepest: </a:t>
            </a:r>
          </a:p>
          <a:p>
            <a:r>
              <a:rPr lang="en-US" dirty="0"/>
              <a:t>ER-22, shows cooling of actual pluton </a:t>
            </a:r>
          </a:p>
          <a:p>
            <a:r>
              <a:rPr lang="en-US" dirty="0"/>
              <a:t>ER-15 shows rapid exhumation at about 17 Ma, then slow cooling</a:t>
            </a:r>
          </a:p>
          <a:p>
            <a:r>
              <a:rPr lang="en-US" dirty="0"/>
              <a:t>ER-25 shows 2 exhumation events, the first at 17-15 Ma and a second cooling event after 10 Ma (possibly?)</a:t>
            </a:r>
          </a:p>
          <a:p>
            <a:r>
              <a:rPr lang="en-US" dirty="0"/>
              <a:t>ER-5 shows a 10 Ma cooling event</a:t>
            </a:r>
          </a:p>
        </p:txBody>
      </p:sp>
      <p:pic>
        <p:nvPicPr>
          <p:cNvPr id="4" name="Picture 3">
            <a:extLst>
              <a:ext uri="{FF2B5EF4-FFF2-40B4-BE49-F238E27FC236}">
                <a16:creationId xmlns:a16="http://schemas.microsoft.com/office/drawing/2014/main" id="{B92DC3B6-4244-4526-9CF7-B22C78E92692}"/>
              </a:ext>
            </a:extLst>
          </p:cNvPr>
          <p:cNvPicPr>
            <a:picLocks noChangeAspect="1"/>
          </p:cNvPicPr>
          <p:nvPr/>
        </p:nvPicPr>
        <p:blipFill>
          <a:blip r:embed="rId2"/>
          <a:stretch>
            <a:fillRect/>
          </a:stretch>
        </p:blipFill>
        <p:spPr>
          <a:xfrm>
            <a:off x="219075" y="225425"/>
            <a:ext cx="8039100" cy="6210300"/>
          </a:xfrm>
          <a:prstGeom prst="rect">
            <a:avLst/>
          </a:prstGeom>
        </p:spPr>
      </p:pic>
    </p:spTree>
    <p:extLst>
      <p:ext uri="{BB962C8B-B14F-4D97-AF65-F5344CB8AC3E}">
        <p14:creationId xmlns:p14="http://schemas.microsoft.com/office/powerpoint/2010/main" val="442100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79FF7-6606-4128-B345-C62B48A7F7B9}"/>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E54863E2-EE23-4D16-8816-AF7482C85D3B}"/>
              </a:ext>
            </a:extLst>
          </p:cNvPr>
          <p:cNvSpPr>
            <a:spLocks noGrp="1"/>
          </p:cNvSpPr>
          <p:nvPr>
            <p:ph idx="1"/>
          </p:nvPr>
        </p:nvSpPr>
        <p:spPr>
          <a:xfrm>
            <a:off x="87086" y="1384754"/>
            <a:ext cx="6868885" cy="5473246"/>
          </a:xfrm>
        </p:spPr>
        <p:txBody>
          <a:bodyPr/>
          <a:lstStyle/>
          <a:p>
            <a:r>
              <a:rPr lang="en-US" dirty="0"/>
              <a:t>At least 7 km of exhumation since ~17 Ma</a:t>
            </a:r>
          </a:p>
          <a:p>
            <a:r>
              <a:rPr lang="en-US" dirty="0"/>
              <a:t>2 exhumation/cooling events, the first at 17-15 Ma, and then a second at ~10 Ma</a:t>
            </a:r>
          </a:p>
          <a:p>
            <a:r>
              <a:rPr lang="en-US" dirty="0"/>
              <a:t>Independent geologic estimates suggest as much as 60% extension during this period</a:t>
            </a:r>
          </a:p>
          <a:p>
            <a:r>
              <a:rPr lang="en-US" dirty="0"/>
              <a:t>The two faulting events are separated by a period of basalt eruption</a:t>
            </a:r>
          </a:p>
        </p:txBody>
      </p:sp>
      <p:pic>
        <p:nvPicPr>
          <p:cNvPr id="4" name="Picture 3">
            <a:extLst>
              <a:ext uri="{FF2B5EF4-FFF2-40B4-BE49-F238E27FC236}">
                <a16:creationId xmlns:a16="http://schemas.microsoft.com/office/drawing/2014/main" id="{4894C033-9C7F-45AC-AAB6-02E4744BB918}"/>
              </a:ext>
            </a:extLst>
          </p:cNvPr>
          <p:cNvPicPr>
            <a:picLocks noChangeAspect="1"/>
          </p:cNvPicPr>
          <p:nvPr/>
        </p:nvPicPr>
        <p:blipFill>
          <a:blip r:embed="rId2"/>
          <a:stretch>
            <a:fillRect/>
          </a:stretch>
        </p:blipFill>
        <p:spPr>
          <a:xfrm>
            <a:off x="6866164" y="0"/>
            <a:ext cx="5238750" cy="6743700"/>
          </a:xfrm>
          <a:prstGeom prst="rect">
            <a:avLst/>
          </a:prstGeom>
        </p:spPr>
      </p:pic>
    </p:spTree>
    <p:extLst>
      <p:ext uri="{BB962C8B-B14F-4D97-AF65-F5344CB8AC3E}">
        <p14:creationId xmlns:p14="http://schemas.microsoft.com/office/powerpoint/2010/main" val="1348036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4216E2-A7BC-4101-8DB5-FD607BC65A94}"/>
              </a:ext>
            </a:extLst>
          </p:cNvPr>
          <p:cNvSpPr>
            <a:spLocks noGrp="1"/>
          </p:cNvSpPr>
          <p:nvPr>
            <p:ph idx="1"/>
          </p:nvPr>
        </p:nvSpPr>
        <p:spPr>
          <a:xfrm>
            <a:off x="0" y="113665"/>
            <a:ext cx="2647950" cy="4351338"/>
          </a:xfrm>
        </p:spPr>
        <p:txBody>
          <a:bodyPr/>
          <a:lstStyle/>
          <a:p>
            <a:r>
              <a:rPr lang="en-US" dirty="0"/>
              <a:t>Part One: </a:t>
            </a:r>
          </a:p>
          <a:p>
            <a:r>
              <a:rPr lang="en-US" dirty="0"/>
              <a:t>Mapping, ages of units, and dip analysis to estimate timing and magnitudes of extension</a:t>
            </a:r>
          </a:p>
          <a:p>
            <a:r>
              <a:rPr lang="en-US" dirty="0"/>
              <a:t>Field Area</a:t>
            </a:r>
          </a:p>
        </p:txBody>
      </p:sp>
      <p:pic>
        <p:nvPicPr>
          <p:cNvPr id="4" name="Picture 3">
            <a:extLst>
              <a:ext uri="{FF2B5EF4-FFF2-40B4-BE49-F238E27FC236}">
                <a16:creationId xmlns:a16="http://schemas.microsoft.com/office/drawing/2014/main" id="{F835F9FC-24CF-4435-BF4E-FFCAAA662FA5}"/>
              </a:ext>
            </a:extLst>
          </p:cNvPr>
          <p:cNvPicPr>
            <a:picLocks noChangeAspect="1"/>
          </p:cNvPicPr>
          <p:nvPr/>
        </p:nvPicPr>
        <p:blipFill>
          <a:blip r:embed="rId2"/>
          <a:stretch>
            <a:fillRect/>
          </a:stretch>
        </p:blipFill>
        <p:spPr>
          <a:xfrm rot="5400000">
            <a:off x="2852521" y="-297282"/>
            <a:ext cx="6837477" cy="7432040"/>
          </a:xfrm>
          <a:prstGeom prst="rect">
            <a:avLst/>
          </a:prstGeom>
        </p:spPr>
      </p:pic>
      <p:pic>
        <p:nvPicPr>
          <p:cNvPr id="5" name="Picture 4">
            <a:extLst>
              <a:ext uri="{FF2B5EF4-FFF2-40B4-BE49-F238E27FC236}">
                <a16:creationId xmlns:a16="http://schemas.microsoft.com/office/drawing/2014/main" id="{F29230AE-406D-4C9A-9988-5B63F8E1C767}"/>
              </a:ext>
            </a:extLst>
          </p:cNvPr>
          <p:cNvPicPr>
            <a:picLocks noChangeAspect="1"/>
          </p:cNvPicPr>
          <p:nvPr/>
        </p:nvPicPr>
        <p:blipFill>
          <a:blip r:embed="rId3"/>
          <a:stretch>
            <a:fillRect/>
          </a:stretch>
        </p:blipFill>
        <p:spPr>
          <a:xfrm>
            <a:off x="10014867" y="34725"/>
            <a:ext cx="2271702" cy="2596715"/>
          </a:xfrm>
          <a:prstGeom prst="rect">
            <a:avLst/>
          </a:prstGeom>
        </p:spPr>
      </p:pic>
      <p:pic>
        <p:nvPicPr>
          <p:cNvPr id="6" name="Picture 5">
            <a:extLst>
              <a:ext uri="{FF2B5EF4-FFF2-40B4-BE49-F238E27FC236}">
                <a16:creationId xmlns:a16="http://schemas.microsoft.com/office/drawing/2014/main" id="{0CAEA481-7EF9-4B5D-91FF-F9E882BD16AE}"/>
              </a:ext>
            </a:extLst>
          </p:cNvPr>
          <p:cNvPicPr>
            <a:picLocks noChangeAspect="1"/>
          </p:cNvPicPr>
          <p:nvPr/>
        </p:nvPicPr>
        <p:blipFill>
          <a:blip r:embed="rId4"/>
          <a:stretch>
            <a:fillRect/>
          </a:stretch>
        </p:blipFill>
        <p:spPr>
          <a:xfrm rot="5400000">
            <a:off x="8993153" y="3653156"/>
            <a:ext cx="3997041" cy="1953610"/>
          </a:xfrm>
          <a:prstGeom prst="rect">
            <a:avLst/>
          </a:prstGeom>
        </p:spPr>
      </p:pic>
    </p:spTree>
    <p:extLst>
      <p:ext uri="{BB962C8B-B14F-4D97-AF65-F5344CB8AC3E}">
        <p14:creationId xmlns:p14="http://schemas.microsoft.com/office/powerpoint/2010/main" val="140579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436B13-43DA-49F0-8672-7C0D98BCE838}"/>
              </a:ext>
            </a:extLst>
          </p:cNvPr>
          <p:cNvSpPr>
            <a:spLocks noGrp="1"/>
          </p:cNvSpPr>
          <p:nvPr>
            <p:ph idx="1"/>
          </p:nvPr>
        </p:nvSpPr>
        <p:spPr>
          <a:xfrm>
            <a:off x="323850" y="168275"/>
            <a:ext cx="2581275" cy="4351338"/>
          </a:xfrm>
        </p:spPr>
        <p:txBody>
          <a:bodyPr/>
          <a:lstStyle/>
          <a:p>
            <a:r>
              <a:rPr lang="en-US" dirty="0"/>
              <a:t>Strat Columns</a:t>
            </a:r>
          </a:p>
        </p:txBody>
      </p:sp>
      <p:pic>
        <p:nvPicPr>
          <p:cNvPr id="4" name="Picture 3">
            <a:extLst>
              <a:ext uri="{FF2B5EF4-FFF2-40B4-BE49-F238E27FC236}">
                <a16:creationId xmlns:a16="http://schemas.microsoft.com/office/drawing/2014/main" id="{73FA4D1C-C137-4180-B975-E9EEC04A4617}"/>
              </a:ext>
            </a:extLst>
          </p:cNvPr>
          <p:cNvPicPr>
            <a:picLocks noChangeAspect="1"/>
          </p:cNvPicPr>
          <p:nvPr/>
        </p:nvPicPr>
        <p:blipFill>
          <a:blip r:embed="rId2"/>
          <a:stretch>
            <a:fillRect/>
          </a:stretch>
        </p:blipFill>
        <p:spPr>
          <a:xfrm>
            <a:off x="3381375" y="28575"/>
            <a:ext cx="8810625" cy="6829425"/>
          </a:xfrm>
          <a:prstGeom prst="rect">
            <a:avLst/>
          </a:prstGeom>
        </p:spPr>
      </p:pic>
    </p:spTree>
    <p:extLst>
      <p:ext uri="{BB962C8B-B14F-4D97-AF65-F5344CB8AC3E}">
        <p14:creationId xmlns:p14="http://schemas.microsoft.com/office/powerpoint/2010/main" val="491326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E8F76-57E2-4C20-A755-74942EAE83C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2EE0FE6-3CD4-4D24-86F3-DBA25108D49C}"/>
              </a:ext>
            </a:extLst>
          </p:cNvPr>
          <p:cNvSpPr>
            <a:spLocks noGrp="1"/>
          </p:cNvSpPr>
          <p:nvPr>
            <p:ph idx="1"/>
          </p:nvPr>
        </p:nvSpPr>
        <p:spPr>
          <a:xfrm>
            <a:off x="7781925" y="138112"/>
            <a:ext cx="4410075" cy="5910263"/>
          </a:xfrm>
        </p:spPr>
        <p:txBody>
          <a:bodyPr/>
          <a:lstStyle/>
          <a:p>
            <a:r>
              <a:rPr lang="en-US" dirty="0"/>
              <a:t>Geologic Data: </a:t>
            </a:r>
          </a:p>
          <a:p>
            <a:r>
              <a:rPr lang="en-US" dirty="0"/>
              <a:t>There’s a 13 Ma basalt on top of a sequence of 30-12 Ma tuffs and sediments separated by an </a:t>
            </a:r>
            <a:r>
              <a:rPr lang="en-US" dirty="0" err="1"/>
              <a:t>uncomformity</a:t>
            </a:r>
            <a:r>
              <a:rPr lang="en-US" dirty="0"/>
              <a:t>, both are tilted, and faulted  </a:t>
            </a:r>
          </a:p>
        </p:txBody>
      </p:sp>
      <p:pic>
        <p:nvPicPr>
          <p:cNvPr id="4" name="Picture 3">
            <a:extLst>
              <a:ext uri="{FF2B5EF4-FFF2-40B4-BE49-F238E27FC236}">
                <a16:creationId xmlns:a16="http://schemas.microsoft.com/office/drawing/2014/main" id="{923021A2-E0F6-453A-839B-CABE9DCEFCDA}"/>
              </a:ext>
            </a:extLst>
          </p:cNvPr>
          <p:cNvPicPr>
            <a:picLocks noChangeAspect="1"/>
          </p:cNvPicPr>
          <p:nvPr/>
        </p:nvPicPr>
        <p:blipFill>
          <a:blip r:embed="rId2"/>
          <a:stretch>
            <a:fillRect/>
          </a:stretch>
        </p:blipFill>
        <p:spPr>
          <a:xfrm>
            <a:off x="0" y="809625"/>
            <a:ext cx="7753350" cy="6048375"/>
          </a:xfrm>
          <a:prstGeom prst="rect">
            <a:avLst/>
          </a:prstGeom>
        </p:spPr>
      </p:pic>
      <p:pic>
        <p:nvPicPr>
          <p:cNvPr id="5" name="Picture 4">
            <a:extLst>
              <a:ext uri="{FF2B5EF4-FFF2-40B4-BE49-F238E27FC236}">
                <a16:creationId xmlns:a16="http://schemas.microsoft.com/office/drawing/2014/main" id="{97BDFFBB-F406-469B-A40A-5E122FC61B47}"/>
              </a:ext>
            </a:extLst>
          </p:cNvPr>
          <p:cNvPicPr>
            <a:picLocks noChangeAspect="1"/>
          </p:cNvPicPr>
          <p:nvPr/>
        </p:nvPicPr>
        <p:blipFill>
          <a:blip r:embed="rId3"/>
          <a:stretch>
            <a:fillRect/>
          </a:stretch>
        </p:blipFill>
        <p:spPr>
          <a:xfrm rot="5400000">
            <a:off x="6702695" y="2809772"/>
            <a:ext cx="3941874" cy="4284646"/>
          </a:xfrm>
          <a:prstGeom prst="rect">
            <a:avLst/>
          </a:prstGeom>
        </p:spPr>
      </p:pic>
    </p:spTree>
    <p:extLst>
      <p:ext uri="{BB962C8B-B14F-4D97-AF65-F5344CB8AC3E}">
        <p14:creationId xmlns:p14="http://schemas.microsoft.com/office/powerpoint/2010/main" val="502922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E8F76-57E2-4C20-A755-74942EAE83C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2EE0FE6-3CD4-4D24-86F3-DBA25108D49C}"/>
              </a:ext>
            </a:extLst>
          </p:cNvPr>
          <p:cNvSpPr>
            <a:spLocks noGrp="1"/>
          </p:cNvSpPr>
          <p:nvPr>
            <p:ph idx="1"/>
          </p:nvPr>
        </p:nvSpPr>
        <p:spPr>
          <a:xfrm>
            <a:off x="7781925" y="138112"/>
            <a:ext cx="4410075" cy="6354763"/>
          </a:xfrm>
        </p:spPr>
        <p:txBody>
          <a:bodyPr>
            <a:normAutofit fontScale="77500" lnSpcReduction="20000"/>
          </a:bodyPr>
          <a:lstStyle/>
          <a:p>
            <a:pPr marL="0" indent="0">
              <a:buNone/>
            </a:pPr>
            <a:r>
              <a:rPr lang="en-US" dirty="0"/>
              <a:t>Cenozoic Structures of the East Range: </a:t>
            </a:r>
          </a:p>
          <a:p>
            <a:r>
              <a:rPr lang="en-US" dirty="0"/>
              <a:t>There’s a 13 Ma basalt on top of a sequence of 30-12 Ma tuffs and sediments separated by an </a:t>
            </a:r>
            <a:r>
              <a:rPr lang="en-US" dirty="0" err="1"/>
              <a:t>uncomformity</a:t>
            </a:r>
            <a:r>
              <a:rPr lang="en-US" dirty="0"/>
              <a:t>, both are tilted, and faulted </a:t>
            </a:r>
          </a:p>
          <a:p>
            <a:r>
              <a:rPr lang="en-US" dirty="0"/>
              <a:t>~15 degrees of dip in the basalt, and ~30 degrees of dip in </a:t>
            </a:r>
            <a:r>
              <a:rPr lang="en-US" dirty="0" err="1"/>
              <a:t>seds</a:t>
            </a:r>
            <a:r>
              <a:rPr lang="en-US" dirty="0"/>
              <a:t>/tuff (therefore half of tilting occurred prior to 13-17 Ma)</a:t>
            </a:r>
          </a:p>
          <a:p>
            <a:r>
              <a:rPr lang="en-US" dirty="0"/>
              <a:t>Shallow dipping basin bounding fault (from gravity and </a:t>
            </a:r>
            <a:r>
              <a:rPr lang="en-US" dirty="0" err="1"/>
              <a:t>drillcore</a:t>
            </a:r>
            <a:r>
              <a:rPr lang="en-US" dirty="0"/>
              <a:t> data)</a:t>
            </a:r>
          </a:p>
          <a:p>
            <a:pPr marL="0" indent="0">
              <a:buNone/>
            </a:pPr>
            <a:r>
              <a:rPr lang="en-US" dirty="0"/>
              <a:t>Magnitude of Extension</a:t>
            </a:r>
          </a:p>
          <a:p>
            <a:r>
              <a:rPr lang="en-US" dirty="0"/>
              <a:t>Restoration (by aligning the basalts units) suggests 40% extension since 13 Ma </a:t>
            </a:r>
          </a:p>
          <a:p>
            <a:r>
              <a:rPr lang="en-US" dirty="0"/>
              <a:t>The fact that </a:t>
            </a:r>
            <a:r>
              <a:rPr lang="en-US" dirty="0" err="1"/>
              <a:t>seds</a:t>
            </a:r>
            <a:r>
              <a:rPr lang="en-US" dirty="0"/>
              <a:t>/tuff and basalt are dipping at different amounts suggests some geologic activity between those two geologic events</a:t>
            </a:r>
          </a:p>
        </p:txBody>
      </p:sp>
      <p:pic>
        <p:nvPicPr>
          <p:cNvPr id="4" name="Picture 3">
            <a:extLst>
              <a:ext uri="{FF2B5EF4-FFF2-40B4-BE49-F238E27FC236}">
                <a16:creationId xmlns:a16="http://schemas.microsoft.com/office/drawing/2014/main" id="{923021A2-E0F6-453A-839B-CABE9DCEFCDA}"/>
              </a:ext>
            </a:extLst>
          </p:cNvPr>
          <p:cNvPicPr>
            <a:picLocks noChangeAspect="1"/>
          </p:cNvPicPr>
          <p:nvPr/>
        </p:nvPicPr>
        <p:blipFill>
          <a:blip r:embed="rId2"/>
          <a:stretch>
            <a:fillRect/>
          </a:stretch>
        </p:blipFill>
        <p:spPr>
          <a:xfrm>
            <a:off x="0" y="809625"/>
            <a:ext cx="7753350" cy="6048375"/>
          </a:xfrm>
          <a:prstGeom prst="rect">
            <a:avLst/>
          </a:prstGeom>
        </p:spPr>
      </p:pic>
    </p:spTree>
    <p:extLst>
      <p:ext uri="{BB962C8B-B14F-4D97-AF65-F5344CB8AC3E}">
        <p14:creationId xmlns:p14="http://schemas.microsoft.com/office/powerpoint/2010/main" val="912730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35D2D1-A9F2-4E47-8F47-3C2BE1DE258E}"/>
              </a:ext>
            </a:extLst>
          </p:cNvPr>
          <p:cNvSpPr>
            <a:spLocks noGrp="1"/>
          </p:cNvSpPr>
          <p:nvPr>
            <p:ph idx="1"/>
          </p:nvPr>
        </p:nvSpPr>
        <p:spPr>
          <a:xfrm>
            <a:off x="180975" y="215900"/>
            <a:ext cx="3324225" cy="6546850"/>
          </a:xfrm>
        </p:spPr>
        <p:txBody>
          <a:bodyPr>
            <a:normAutofit/>
          </a:bodyPr>
          <a:lstStyle/>
          <a:p>
            <a:r>
              <a:rPr lang="en-US" dirty="0"/>
              <a:t>Part 2: </a:t>
            </a:r>
            <a:r>
              <a:rPr lang="en-US" dirty="0" err="1"/>
              <a:t>Thermochron</a:t>
            </a:r>
            <a:endParaRPr lang="en-US" dirty="0"/>
          </a:p>
          <a:p>
            <a:r>
              <a:rPr lang="en-US" dirty="0"/>
              <a:t>In part one, they found a nice intrusive rock that has been exhumed and tilted, making it ideal for a </a:t>
            </a:r>
            <a:r>
              <a:rPr lang="en-US" dirty="0" err="1"/>
              <a:t>thermochron</a:t>
            </a:r>
            <a:r>
              <a:rPr lang="en-US" dirty="0"/>
              <a:t> study to understand timing of exhumation via extension</a:t>
            </a:r>
          </a:p>
          <a:p>
            <a:endParaRPr lang="en-US" dirty="0"/>
          </a:p>
        </p:txBody>
      </p:sp>
      <p:pic>
        <p:nvPicPr>
          <p:cNvPr id="4" name="Picture 3">
            <a:extLst>
              <a:ext uri="{FF2B5EF4-FFF2-40B4-BE49-F238E27FC236}">
                <a16:creationId xmlns:a16="http://schemas.microsoft.com/office/drawing/2014/main" id="{353253A5-84CB-466B-B707-AAF9C48626B6}"/>
              </a:ext>
            </a:extLst>
          </p:cNvPr>
          <p:cNvPicPr>
            <a:picLocks noChangeAspect="1"/>
          </p:cNvPicPr>
          <p:nvPr/>
        </p:nvPicPr>
        <p:blipFill>
          <a:blip r:embed="rId2"/>
          <a:stretch>
            <a:fillRect/>
          </a:stretch>
        </p:blipFill>
        <p:spPr>
          <a:xfrm rot="5400000">
            <a:off x="4276817" y="-961931"/>
            <a:ext cx="6858002" cy="8781864"/>
          </a:xfrm>
          <a:prstGeom prst="rect">
            <a:avLst/>
          </a:prstGeom>
        </p:spPr>
      </p:pic>
    </p:spTree>
    <p:extLst>
      <p:ext uri="{BB962C8B-B14F-4D97-AF65-F5344CB8AC3E}">
        <p14:creationId xmlns:p14="http://schemas.microsoft.com/office/powerpoint/2010/main" val="3373872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90A982-AEA4-4447-B884-CB62D4080C8F}"/>
              </a:ext>
            </a:extLst>
          </p:cNvPr>
          <p:cNvSpPr>
            <a:spLocks noGrp="1"/>
          </p:cNvSpPr>
          <p:nvPr>
            <p:ph idx="1"/>
          </p:nvPr>
        </p:nvSpPr>
        <p:spPr>
          <a:xfrm>
            <a:off x="0" y="123825"/>
            <a:ext cx="3600451" cy="6858000"/>
          </a:xfrm>
        </p:spPr>
        <p:txBody>
          <a:bodyPr>
            <a:normAutofit fontScale="77500" lnSpcReduction="20000"/>
          </a:bodyPr>
          <a:lstStyle/>
          <a:p>
            <a:pPr marL="0" indent="0">
              <a:buNone/>
            </a:pPr>
            <a:r>
              <a:rPr lang="en-US" dirty="0"/>
              <a:t>Apatite Fission Tracks</a:t>
            </a:r>
          </a:p>
          <a:p>
            <a:r>
              <a:rPr lang="en-US" dirty="0"/>
              <a:t>Rely on “tracks” formed from the spontaneous fission of </a:t>
            </a:r>
            <a:r>
              <a:rPr lang="en-US" baseline="30000" dirty="0"/>
              <a:t>238</a:t>
            </a:r>
            <a:r>
              <a:rPr lang="en-US" dirty="0"/>
              <a:t>U </a:t>
            </a:r>
          </a:p>
          <a:p>
            <a:r>
              <a:rPr lang="en-US" dirty="0"/>
              <a:t>If the crystal is &gt;120 </a:t>
            </a:r>
            <a:r>
              <a:rPr lang="en-US" baseline="30000" dirty="0" err="1"/>
              <a:t>o</a:t>
            </a:r>
            <a:r>
              <a:rPr lang="en-US" dirty="0" err="1"/>
              <a:t>C</a:t>
            </a:r>
            <a:r>
              <a:rPr lang="en-US" dirty="0"/>
              <a:t>, the crystal is able to heal itself, but below 60 </a:t>
            </a:r>
            <a:r>
              <a:rPr lang="en-US" baseline="30000" dirty="0" err="1"/>
              <a:t>o</a:t>
            </a:r>
            <a:r>
              <a:rPr lang="en-US" dirty="0" err="1"/>
              <a:t>C</a:t>
            </a:r>
            <a:r>
              <a:rPr lang="en-US" dirty="0"/>
              <a:t>, the crystal retains all fission tracks</a:t>
            </a:r>
          </a:p>
          <a:p>
            <a:pPr marL="0" indent="0">
              <a:buNone/>
            </a:pPr>
            <a:r>
              <a:rPr lang="en-US" dirty="0"/>
              <a:t>(U-Th)/He </a:t>
            </a:r>
          </a:p>
          <a:p>
            <a:r>
              <a:rPr lang="en-US" dirty="0"/>
              <a:t>He is produced, can escape at temperatures greater than 85 </a:t>
            </a:r>
            <a:r>
              <a:rPr lang="en-US" baseline="30000" dirty="0" err="1"/>
              <a:t>o</a:t>
            </a:r>
            <a:r>
              <a:rPr lang="en-US" dirty="0" err="1"/>
              <a:t>C</a:t>
            </a:r>
            <a:r>
              <a:rPr lang="en-US" dirty="0"/>
              <a:t>, but are trapped at temperatures lower than 40 </a:t>
            </a:r>
            <a:r>
              <a:rPr lang="en-US" baseline="30000" dirty="0" err="1"/>
              <a:t>o</a:t>
            </a:r>
            <a:r>
              <a:rPr lang="en-US" dirty="0" err="1"/>
              <a:t>C</a:t>
            </a:r>
            <a:endParaRPr lang="en-US" dirty="0"/>
          </a:p>
          <a:p>
            <a:r>
              <a:rPr lang="en-US" dirty="0"/>
              <a:t>Both methods can provide a record of temperature of the sample through time (when combined with computer modelling), and if the geothermal gradient is estimated, can be correlated with depth through time, and therefore timing of exhumation</a:t>
            </a:r>
          </a:p>
          <a:p>
            <a:endParaRPr lang="en-US" dirty="0"/>
          </a:p>
        </p:txBody>
      </p:sp>
      <p:pic>
        <p:nvPicPr>
          <p:cNvPr id="5" name="Picture 4">
            <a:extLst>
              <a:ext uri="{FF2B5EF4-FFF2-40B4-BE49-F238E27FC236}">
                <a16:creationId xmlns:a16="http://schemas.microsoft.com/office/drawing/2014/main" id="{61327BB7-0E4B-4196-B04B-5512C9CB3FF6}"/>
              </a:ext>
            </a:extLst>
          </p:cNvPr>
          <p:cNvPicPr>
            <a:picLocks noChangeAspect="1"/>
          </p:cNvPicPr>
          <p:nvPr/>
        </p:nvPicPr>
        <p:blipFill>
          <a:blip r:embed="rId2"/>
          <a:stretch>
            <a:fillRect/>
          </a:stretch>
        </p:blipFill>
        <p:spPr>
          <a:xfrm rot="5400000">
            <a:off x="4652374" y="-961933"/>
            <a:ext cx="6858002" cy="8781864"/>
          </a:xfrm>
          <a:prstGeom prst="rect">
            <a:avLst/>
          </a:prstGeom>
        </p:spPr>
      </p:pic>
    </p:spTree>
    <p:extLst>
      <p:ext uri="{BB962C8B-B14F-4D97-AF65-F5344CB8AC3E}">
        <p14:creationId xmlns:p14="http://schemas.microsoft.com/office/powerpoint/2010/main" val="2416803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442DEE-CAF4-4246-A739-1AA6E9FF1546}"/>
              </a:ext>
            </a:extLst>
          </p:cNvPr>
          <p:cNvSpPr>
            <a:spLocks noGrp="1"/>
          </p:cNvSpPr>
          <p:nvPr>
            <p:ph idx="1"/>
          </p:nvPr>
        </p:nvSpPr>
        <p:spPr>
          <a:xfrm>
            <a:off x="62593" y="952046"/>
            <a:ext cx="3064328" cy="4351338"/>
          </a:xfrm>
        </p:spPr>
        <p:txBody>
          <a:bodyPr>
            <a:normAutofit/>
          </a:bodyPr>
          <a:lstStyle/>
          <a:p>
            <a:pPr marL="0" indent="0">
              <a:buNone/>
            </a:pPr>
            <a:r>
              <a:rPr lang="en-US" dirty="0"/>
              <a:t>RESULTS</a:t>
            </a:r>
          </a:p>
          <a:p>
            <a:r>
              <a:rPr lang="en-US" dirty="0"/>
              <a:t>West deepest, youngest exhumation ages,</a:t>
            </a:r>
          </a:p>
          <a:p>
            <a:r>
              <a:rPr lang="en-US" dirty="0"/>
              <a:t>East, shallowest, oldest exhumation ages</a:t>
            </a:r>
          </a:p>
          <a:p>
            <a:r>
              <a:rPr lang="en-US" dirty="0"/>
              <a:t>Makes sense</a:t>
            </a:r>
          </a:p>
        </p:txBody>
      </p:sp>
      <p:pic>
        <p:nvPicPr>
          <p:cNvPr id="4" name="Picture 3">
            <a:extLst>
              <a:ext uri="{FF2B5EF4-FFF2-40B4-BE49-F238E27FC236}">
                <a16:creationId xmlns:a16="http://schemas.microsoft.com/office/drawing/2014/main" id="{73AE542D-42F5-4956-AFB6-B42F6C652E83}"/>
              </a:ext>
            </a:extLst>
          </p:cNvPr>
          <p:cNvPicPr>
            <a:picLocks noChangeAspect="1"/>
          </p:cNvPicPr>
          <p:nvPr/>
        </p:nvPicPr>
        <p:blipFill>
          <a:blip r:embed="rId2"/>
          <a:stretch>
            <a:fillRect/>
          </a:stretch>
        </p:blipFill>
        <p:spPr>
          <a:xfrm rot="5400000">
            <a:off x="4172951" y="-1365153"/>
            <a:ext cx="6858002" cy="9180097"/>
          </a:xfrm>
          <a:prstGeom prst="rect">
            <a:avLst/>
          </a:prstGeom>
        </p:spPr>
      </p:pic>
    </p:spTree>
    <p:extLst>
      <p:ext uri="{BB962C8B-B14F-4D97-AF65-F5344CB8AC3E}">
        <p14:creationId xmlns:p14="http://schemas.microsoft.com/office/powerpoint/2010/main" val="2115322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B9580-C9F5-4349-8A0A-2FC6E09B727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54F15E7-9F53-41F2-B4B7-32B0AA9D3C6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DC66F34-6E1A-4A34-9381-8DC854F5C334}"/>
              </a:ext>
            </a:extLst>
          </p:cNvPr>
          <p:cNvPicPr>
            <a:picLocks noChangeAspect="1"/>
          </p:cNvPicPr>
          <p:nvPr/>
        </p:nvPicPr>
        <p:blipFill>
          <a:blip r:embed="rId2"/>
          <a:stretch>
            <a:fillRect/>
          </a:stretch>
        </p:blipFill>
        <p:spPr>
          <a:xfrm>
            <a:off x="163286" y="365125"/>
            <a:ext cx="12192000" cy="5537516"/>
          </a:xfrm>
          <a:prstGeom prst="rect">
            <a:avLst/>
          </a:prstGeom>
        </p:spPr>
      </p:pic>
    </p:spTree>
    <p:extLst>
      <p:ext uri="{BB962C8B-B14F-4D97-AF65-F5344CB8AC3E}">
        <p14:creationId xmlns:p14="http://schemas.microsoft.com/office/powerpoint/2010/main" val="14182940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528</TotalTime>
  <Words>557</Words>
  <Application>Microsoft Office PowerPoint</Application>
  <PresentationFormat>Widescreen</PresentationFormat>
  <Paragraphs>44</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Kurt Kraal</dc:creator>
  <cp:lastModifiedBy>Kurt Kraal</cp:lastModifiedBy>
  <cp:revision>10</cp:revision>
  <dcterms:created xsi:type="dcterms:W3CDTF">2020-02-25T19:02:18Z</dcterms:created>
  <dcterms:modified xsi:type="dcterms:W3CDTF">2020-02-26T03:50:54Z</dcterms:modified>
</cp:coreProperties>
</file>