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omments/comment1.xml" ContentType="application/vnd.openxmlformats-officedocument.presentationml.comments+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ppt/theme/themeOverride7.xml" ContentType="application/vnd.openxmlformats-officedocument.themeOverride+xml"/>
  <Override PartName="/ppt/notesSlides/notesSlide8.xml" ContentType="application/vnd.openxmlformats-officedocument.presentationml.notesSlide+xml"/>
  <Override PartName="/ppt/theme/themeOverride8.xml" ContentType="application/vnd.openxmlformats-officedocument.themeOverride+xml"/>
  <Override PartName="/ppt/notesSlides/notesSlide9.xml" ContentType="application/vnd.openxmlformats-officedocument.presentationml.notesSlide+xml"/>
  <Override PartName="/ppt/theme/themeOverride9.xml" ContentType="application/vnd.openxmlformats-officedocument.themeOverr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8" r:id="rId2"/>
    <p:sldId id="261" r:id="rId3"/>
    <p:sldId id="260" r:id="rId4"/>
    <p:sldId id="264" r:id="rId5"/>
    <p:sldId id="263" r:id="rId6"/>
    <p:sldId id="262" r:id="rId7"/>
    <p:sldId id="267" r:id="rId8"/>
    <p:sldId id="269" r:id="rId9"/>
    <p:sldId id="268"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lan Delelrman" initials="ND" lastIdx="1" clrIdx="0">
    <p:extLst>
      <p:ext uri="{19B8F6BF-5375-455C-9EA6-DF929625EA0E}">
        <p15:presenceInfo xmlns:p15="http://schemas.microsoft.com/office/powerpoint/2012/main" userId="294f9f2b179aa9a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1" autoAdjust="0"/>
    <p:restoredTop sz="85696" autoAdjust="0"/>
  </p:normalViewPr>
  <p:slideViewPr>
    <p:cSldViewPr snapToGrid="0">
      <p:cViewPr>
        <p:scale>
          <a:sx n="57" d="100"/>
          <a:sy n="57" d="100"/>
        </p:scale>
        <p:origin x="82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8T12:40:59.539" idx="1">
    <p:pos x="5636" y="73"/>
    <p:text/>
    <p:extLst>
      <p:ext uri="{C676402C-5697-4E1C-873F-D02D1690AC5C}">
        <p15:threadingInfo xmlns:p15="http://schemas.microsoft.com/office/powerpoint/2012/main" timeZoneBias="480"/>
      </p:ext>
    </p:extLst>
  </p:cm>
</p:cmLst>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03T22:00:34.943"/>
    </inkml:context>
    <inkml:brush xml:id="br0">
      <inkml:brushProperty name="width" value="0.08819" units="cm"/>
      <inkml:brushProperty name="height" value="0.08819" units="cm"/>
      <inkml:brushProperty name="color" value="#E71224"/>
      <inkml:brushProperty name="ignorePressure" value="1"/>
    </inkml:brush>
  </inkml:definitions>
  <inkml:trace contextRef="#ctx0" brushRef="#br0">166 1226,'2'-13,"0"0,0 1,1-1,1 0,0 1,1 0,0 0,1 0,1 0,22-57,-19 38,-2 1,0-2,-2 1,-2-1,0 0,-3 0,0 0,-3-15,0 37,0 0,-1 1,0-1,-1 1,0-1,0 1,-1 0,0 1,-2-3,-8-10,-1 0,-18-18,18 21,0-1,1 0,1-1,0-1,2 0,1-1,0 0,2-1,0 0,1-2,-2-13,2-1,1 1,2-2,1 1,2 0,3-29,0 45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03T22:00:40.468"/>
    </inkml:context>
    <inkml:brush xml:id="br0">
      <inkml:brushProperty name="width" value="0.08819" units="cm"/>
      <inkml:brushProperty name="height" value="0.08819" units="cm"/>
      <inkml:brushProperty name="color" value="#E71224"/>
      <inkml:brushProperty name="ignorePressure" value="1"/>
    </inkml:brush>
  </inkml:definitions>
  <inkml:trace contextRef="#ctx0" brushRef="#br0">1 4437,'0'-40,"0"-28,5-29,-3 72,2 1,1 0,1 0,1 1,8-19,11-20,3 2,16-21,-34 58,-1-1,-1 0,-1 0,-1-1,3-19,0 2,-4 4,-1 0,-2-1,-1 1,-2-1,-4-21,1-34,3-561,-2 624,-2-1,-1 2,-2-1,0 0,-4-2,-12-57,10 3,4 0,3-1,5 0,5-33,-2-32,1 93,9-53,-5 54,-2 1,-3-6,-3 16,0 7,1 0,2 0,2 0,7-31,-7 56,0-1,1 1,1 0,1 0,6-11,5-12,-2-1,-1 0,7-35,-2 6,31-74,-22 58,-21 60,0 1,1 0,8-14,29-60,-25 50,3 2,1 0,-17 32,1 1,0 0,1 1,0 0,1 1,1 0,-1 1,11-7,-11 11,0 0,1 2,-1-1,1 1,0 1,0 0,0 1,1 0,-1 1,58-14,-50 8</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03T22:00:44.364"/>
    </inkml:context>
    <inkml:brush xml:id="br0">
      <inkml:brushProperty name="width" value="0.08819" units="cm"/>
      <inkml:brushProperty name="height" value="0.08819" units="cm"/>
      <inkml:brushProperty name="color" value="#E71224"/>
      <inkml:brushProperty name="ignorePressure" value="1"/>
    </inkml:brush>
  </inkml:definitions>
  <inkml:trace contextRef="#ctx0" brushRef="#br0">2 1158,'0'-28,"-1"-9,1 0,2 0,2 0,1 0,1 0,10-25,57-180,-68 228,1 0,0 1,1 0,0 0,5-4,8-17,34-46,-45 69,0 1,-1-1,0 0,-1-1,-1 0,0 0,0-1,-1 1,-1-1,0 0,-1-1,0 1,0-9,-3-34,-1 45,0 0,1 0,0-1,1 1,0 0,1 0,0 0,1 1,0-1,0 0,1 1,1 0,3-6,1 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03T22:00:46.712"/>
    </inkml:context>
    <inkml:brush xml:id="br0">
      <inkml:brushProperty name="width" value="0.08819" units="cm"/>
      <inkml:brushProperty name="height" value="0.08819" units="cm"/>
      <inkml:brushProperty name="color" value="#E71224"/>
      <inkml:brushProperty name="ignorePressure" value="1"/>
    </inkml:brush>
  </inkml:definitions>
  <inkml:trace contextRef="#ctx0" brushRef="#br0">5 1580,'-2'-124,"-1"22,9-56,-4 141,2 0,0 0,0 0,8-14,-6 13,0 0,-1-1,0 1,-2-1,29-199,-21 149,-6 47,-1-1,-1 0,-1-4,1-9,2 0,1 0,2 1,3-6,10-48,15-58,-17 75,4-35,-20 83</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03T22:00:48.499"/>
    </inkml:context>
    <inkml:brush xml:id="br0">
      <inkml:brushProperty name="width" value="0.08819" units="cm"/>
      <inkml:brushProperty name="height" value="0.08819" units="cm"/>
      <inkml:brushProperty name="color" value="#E71224"/>
      <inkml:brushProperty name="ignorePressure" value="1"/>
    </inkml:brush>
  </inkml:definitions>
  <inkml:trace contextRef="#ctx0" brushRef="#br0">0 1089,'0'-467,"1"457,-1-1,2 1,-1-1,1 1,1 0,0 0,1 0,0 0,0 0,49-81,-37 68,-1-1,-2-1,3-8,1-5,-8 19,-1-1,-1 0,0 0,-1-3,1-9,0-1,-1 1,2-31,-7 40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03T22:00:49.955"/>
    </inkml:context>
    <inkml:brush xml:id="br0">
      <inkml:brushProperty name="width" value="0.08819" units="cm"/>
      <inkml:brushProperty name="height" value="0.08819" units="cm"/>
      <inkml:brushProperty name="color" value="#E71224"/>
      <inkml:brushProperty name="ignorePressure" value="1"/>
    </inkml:brush>
  </inkml:definitions>
  <inkml:trace contextRef="#ctx0" brushRef="#br0">0 817,'11'-44,"0"8,13-141,-18 136,-2 1,-1-1,-3 0,-3-30,1 14,5-52,22-28,-24 115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03T22:00:51.114"/>
    </inkml:context>
    <inkml:brush xml:id="br0">
      <inkml:brushProperty name="width" value="0.08819" units="cm"/>
      <inkml:brushProperty name="height" value="0.08819" units="cm"/>
      <inkml:brushProperty name="color" value="#E71224"/>
      <inkml:brushProperty name="ignorePressure" value="1"/>
    </inkml:brush>
  </inkml:definitions>
  <inkml:trace contextRef="#ctx0" brushRef="#br0">0 739,'0'-714,"0"690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03T22:00:58.809"/>
    </inkml:context>
    <inkml:brush xml:id="br0">
      <inkml:brushProperty name="width" value="0.08819" units="cm"/>
      <inkml:brushProperty name="height" value="0.08819" units="cm"/>
      <inkml:brushProperty name="color" value="#E71224"/>
      <inkml:brushProperty name="ignorePressure" value="1"/>
    </inkml:brush>
  </inkml:definitions>
  <inkml:trace contextRef="#ctx0" brushRef="#br0">0 1,'0'657,"1"-638,1-1,1 1,1 0,0 0,-1-5,2 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3/4/2020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883074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a:t>
            </a:fld>
            <a:endParaRPr lang="en-US"/>
          </a:p>
        </p:txBody>
      </p:sp>
    </p:spTree>
    <p:extLst>
      <p:ext uri="{BB962C8B-B14F-4D97-AF65-F5344CB8AC3E}">
        <p14:creationId xmlns:p14="http://schemas.microsoft.com/office/powerpoint/2010/main" val="1541522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10</a:t>
            </a:fld>
            <a:endParaRPr lang="en-US"/>
          </a:p>
        </p:txBody>
      </p:sp>
    </p:spTree>
    <p:extLst>
      <p:ext uri="{BB962C8B-B14F-4D97-AF65-F5344CB8AC3E}">
        <p14:creationId xmlns:p14="http://schemas.microsoft.com/office/powerpoint/2010/main" val="1564691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a:t>
            </a:fld>
            <a:endParaRPr lang="en-US"/>
          </a:p>
        </p:txBody>
      </p:sp>
    </p:spTree>
    <p:extLst>
      <p:ext uri="{BB962C8B-B14F-4D97-AF65-F5344CB8AC3E}">
        <p14:creationId xmlns:p14="http://schemas.microsoft.com/office/powerpoint/2010/main" val="2349669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3</a:t>
            </a:fld>
            <a:endParaRPr lang="en-US"/>
          </a:p>
        </p:txBody>
      </p:sp>
    </p:spTree>
    <p:extLst>
      <p:ext uri="{BB962C8B-B14F-4D97-AF65-F5344CB8AC3E}">
        <p14:creationId xmlns:p14="http://schemas.microsoft.com/office/powerpoint/2010/main" val="2559055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4</a:t>
            </a:fld>
            <a:endParaRPr lang="en-US"/>
          </a:p>
        </p:txBody>
      </p:sp>
    </p:spTree>
    <p:extLst>
      <p:ext uri="{BB962C8B-B14F-4D97-AF65-F5344CB8AC3E}">
        <p14:creationId xmlns:p14="http://schemas.microsoft.com/office/powerpoint/2010/main" val="1150232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5</a:t>
            </a:fld>
            <a:endParaRPr lang="en-US"/>
          </a:p>
        </p:txBody>
      </p:sp>
    </p:spTree>
    <p:extLst>
      <p:ext uri="{BB962C8B-B14F-4D97-AF65-F5344CB8AC3E}">
        <p14:creationId xmlns:p14="http://schemas.microsoft.com/office/powerpoint/2010/main" val="2337356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6</a:t>
            </a:fld>
            <a:endParaRPr lang="en-US"/>
          </a:p>
        </p:txBody>
      </p:sp>
    </p:spTree>
    <p:extLst>
      <p:ext uri="{BB962C8B-B14F-4D97-AF65-F5344CB8AC3E}">
        <p14:creationId xmlns:p14="http://schemas.microsoft.com/office/powerpoint/2010/main" val="3180694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7</a:t>
            </a:fld>
            <a:endParaRPr lang="en-US"/>
          </a:p>
        </p:txBody>
      </p:sp>
    </p:spTree>
    <p:extLst>
      <p:ext uri="{BB962C8B-B14F-4D97-AF65-F5344CB8AC3E}">
        <p14:creationId xmlns:p14="http://schemas.microsoft.com/office/powerpoint/2010/main" val="737267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8</a:t>
            </a:fld>
            <a:endParaRPr lang="en-US"/>
          </a:p>
        </p:txBody>
      </p:sp>
    </p:spTree>
    <p:extLst>
      <p:ext uri="{BB962C8B-B14F-4D97-AF65-F5344CB8AC3E}">
        <p14:creationId xmlns:p14="http://schemas.microsoft.com/office/powerpoint/2010/main" val="1667700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9</a:t>
            </a:fld>
            <a:endParaRPr lang="en-US"/>
          </a:p>
        </p:txBody>
      </p:sp>
    </p:spTree>
    <p:extLst>
      <p:ext uri="{BB962C8B-B14F-4D97-AF65-F5344CB8AC3E}">
        <p14:creationId xmlns:p14="http://schemas.microsoft.com/office/powerpoint/2010/main" val="3374459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3C633830-2244-49AE-BC4A-47F415C177C6}" type="datetimeFigureOut">
              <a:rPr lang="en-US" dirty="0"/>
              <a:pPr/>
              <a:t>3/4/2020</a:t>
            </a:fld>
            <a:endParaRPr lang="en-US" dirty="0"/>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dirty="0"/>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2AC27A5A-7290-4DE1-BA94-4BE8A8E57DCF}" type="slidenum">
              <a:rPr lang="en-US" dirty="0"/>
              <a:pPr/>
              <a:t>‹#›</a:t>
            </a:fld>
            <a:endParaRPr lang="en-US" dirty="0"/>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98342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945953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3C633830-2244-49AE-BC4A-47F415C177C6}" type="datetimeFigureOut">
              <a:rPr lang="en-US" dirty="0"/>
              <a:t>3/4/2020</a:t>
            </a:fld>
            <a:endParaRPr lang="en-US" dirty="0"/>
          </a:p>
        </p:txBody>
      </p:sp>
      <p:sp>
        <p:nvSpPr>
          <p:cNvPr id="5" name="Footer Placeholder 4"/>
          <p:cNvSpPr>
            <a:spLocks noGrp="1"/>
          </p:cNvSpPr>
          <p:nvPr>
            <p:ph type="ftr" sz="quarter" idx="11"/>
          </p:nvPr>
        </p:nvSpPr>
        <p:spPr>
          <a:xfrm>
            <a:off x="6536187" y="6315949"/>
            <a:ext cx="3814856" cy="365125"/>
          </a:xfrm>
        </p:spPr>
        <p:txBody>
          <a:bodyPr/>
          <a:lstStyle/>
          <a:p>
            <a:endParaRPr lang="en-US" dirty="0"/>
          </a:p>
        </p:txBody>
      </p:sp>
      <p:sp>
        <p:nvSpPr>
          <p:cNvPr id="6" name="Slide Number Placeholder 5"/>
          <p:cNvSpPr>
            <a:spLocks noGrp="1"/>
          </p:cNvSpPr>
          <p:nvPr>
            <p:ph type="sldNum" sz="quarter" idx="12"/>
          </p:nvPr>
        </p:nvSpPr>
        <p:spPr>
          <a:xfrm>
            <a:off x="11784011" y="5607592"/>
            <a:ext cx="407988" cy="365125"/>
          </a:xfrm>
        </p:spPr>
        <p:txBody>
          <a:bodyPr/>
          <a:lstStyle/>
          <a:p>
            <a:fld id="{2AC27A5A-7290-4DE1-BA94-4BE8A8E57DCF}" type="slidenum">
              <a:rPr lang="en-US" dirty="0"/>
              <a:t>‹#›</a:t>
            </a:fld>
            <a:endParaRPr lang="en-US" dirty="0"/>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49812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929881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3C633830-2244-49AE-BC4A-47F415C177C6}" type="datetimeFigureOut">
              <a:rPr lang="en-US" dirty="0"/>
              <a:pPr/>
              <a:t>3/4/2020</a:t>
            </a:fld>
            <a:endParaRPr lang="en-US" dirty="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285802"/>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dirty="0"/>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585889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dirty="0"/>
              <a:t>3/4/2020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13664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dirty="0"/>
              <a:t>3/4/2020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217491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dirty="0"/>
              <a:t>3/4/2020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544882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624239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208485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3C633830-2244-49AE-BC4A-47F415C177C6}" type="datetimeFigureOut">
              <a:rPr lang="en-US" dirty="0"/>
              <a:pPr/>
              <a:t>3/4/2020</a:t>
            </a:fld>
            <a:endParaRPr lang="en-US" dirty="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dirty="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9090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comments" Target="../comments/commen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9.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7.png"/><Relationship Id="rId18" Type="http://schemas.openxmlformats.org/officeDocument/2006/relationships/customXml" Target="../ink/ink8.xml"/><Relationship Id="rId3" Type="http://schemas.openxmlformats.org/officeDocument/2006/relationships/image" Target="../media/image2.jpg"/><Relationship Id="rId7" Type="http://schemas.openxmlformats.org/officeDocument/2006/relationships/image" Target="../media/image4.png"/><Relationship Id="rId12" Type="http://schemas.openxmlformats.org/officeDocument/2006/relationships/customXml" Target="../ink/ink5.xml"/><Relationship Id="rId17" Type="http://schemas.openxmlformats.org/officeDocument/2006/relationships/image" Target="../media/image9.png"/><Relationship Id="rId2" Type="http://schemas.openxmlformats.org/officeDocument/2006/relationships/notesSlide" Target="../notesSlides/notesSlide3.xml"/><Relationship Id="rId16" Type="http://schemas.openxmlformats.org/officeDocument/2006/relationships/customXml" Target="../ink/ink7.xml"/><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6.png"/><Relationship Id="rId5" Type="http://schemas.openxmlformats.org/officeDocument/2006/relationships/image" Target="../media/image3.png"/><Relationship Id="rId15" Type="http://schemas.openxmlformats.org/officeDocument/2006/relationships/image" Target="../media/image8.png"/><Relationship Id="rId10" Type="http://schemas.openxmlformats.org/officeDocument/2006/relationships/customXml" Target="../ink/ink4.xml"/><Relationship Id="rId19" Type="http://schemas.openxmlformats.org/officeDocument/2006/relationships/image" Target="../media/image10.png"/><Relationship Id="rId4" Type="http://schemas.openxmlformats.org/officeDocument/2006/relationships/customXml" Target="../ink/ink1.xml"/><Relationship Id="rId9" Type="http://schemas.openxmlformats.org/officeDocument/2006/relationships/image" Target="../media/image5.png"/><Relationship Id="rId14" Type="http://schemas.openxmlformats.org/officeDocument/2006/relationships/customXml" Target="../ink/ink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4.xml"/><Relationship Id="rId5" Type="http://schemas.openxmlformats.org/officeDocument/2006/relationships/image" Target="../media/image5.jp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5.xml"/><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9.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C44829F-EB7F-402C-8993-CABE3A0E9BC8}"/>
              </a:ext>
            </a:extLst>
          </p:cNvPr>
          <p:cNvSpPr txBox="1"/>
          <p:nvPr/>
        </p:nvSpPr>
        <p:spPr>
          <a:xfrm>
            <a:off x="115288" y="116143"/>
            <a:ext cx="3249939" cy="369332"/>
          </a:xfrm>
          <a:prstGeom prst="rect">
            <a:avLst/>
          </a:prstGeom>
          <a:noFill/>
        </p:spPr>
        <p:txBody>
          <a:bodyPr wrap="square" rtlCol="0">
            <a:spAutoFit/>
          </a:bodyPr>
          <a:lstStyle/>
          <a:p>
            <a:r>
              <a:rPr lang="en-US" dirty="0">
                <a:solidFill>
                  <a:schemeClr val="bg1"/>
                </a:solidFill>
              </a:rPr>
              <a:t>Photo courtesy of UNAVCO</a:t>
            </a:r>
          </a:p>
        </p:txBody>
      </p:sp>
      <p:sp>
        <p:nvSpPr>
          <p:cNvPr id="3" name="Title 2">
            <a:extLst>
              <a:ext uri="{FF2B5EF4-FFF2-40B4-BE49-F238E27FC236}">
                <a16:creationId xmlns:a16="http://schemas.microsoft.com/office/drawing/2014/main" id="{AE27E3C2-3F4C-41AB-A621-83EB8EEA61F4}"/>
              </a:ext>
            </a:extLst>
          </p:cNvPr>
          <p:cNvSpPr>
            <a:spLocks noGrp="1"/>
          </p:cNvSpPr>
          <p:nvPr>
            <p:ph type="ctrTitle"/>
          </p:nvPr>
        </p:nvSpPr>
        <p:spPr>
          <a:xfrm>
            <a:off x="5238049" y="1144843"/>
            <a:ext cx="6489981" cy="4081252"/>
          </a:xfrm>
        </p:spPr>
        <p:txBody>
          <a:bodyPr>
            <a:normAutofit/>
          </a:bodyPr>
          <a:lstStyle/>
          <a:p>
            <a:br>
              <a:rPr lang="en-US" sz="5400" dirty="0"/>
            </a:br>
            <a:endParaRPr lang="en-US" sz="5400" dirty="0"/>
          </a:p>
        </p:txBody>
      </p:sp>
      <p:sp>
        <p:nvSpPr>
          <p:cNvPr id="11" name="Rectangle 10">
            <a:extLst>
              <a:ext uri="{FF2B5EF4-FFF2-40B4-BE49-F238E27FC236}">
                <a16:creationId xmlns:a16="http://schemas.microsoft.com/office/drawing/2014/main" id="{D78F6C8C-8969-42DA-82AD-EB66346AD553}"/>
              </a:ext>
            </a:extLst>
          </p:cNvPr>
          <p:cNvSpPr/>
          <p:nvPr/>
        </p:nvSpPr>
        <p:spPr>
          <a:xfrm>
            <a:off x="7913949" y="5909382"/>
            <a:ext cx="2601994" cy="369332"/>
          </a:xfrm>
          <a:prstGeom prst="rect">
            <a:avLst/>
          </a:prstGeom>
        </p:spPr>
        <p:txBody>
          <a:bodyPr wrap="none">
            <a:spAutoFit/>
          </a:bodyPr>
          <a:lstStyle/>
          <a:p>
            <a:r>
              <a:rPr lang="en-US" dirty="0">
                <a:latin typeface="Times New Roman" panose="02020603050405020304" pitchFamily="18" charset="0"/>
              </a:rPr>
              <a:t>Thompson 1959 and 1973</a:t>
            </a:r>
            <a:endParaRPr lang="en-US" dirty="0"/>
          </a:p>
        </p:txBody>
      </p:sp>
      <p:sp>
        <p:nvSpPr>
          <p:cNvPr id="2" name="TextBox 1">
            <a:extLst>
              <a:ext uri="{FF2B5EF4-FFF2-40B4-BE49-F238E27FC236}">
                <a16:creationId xmlns:a16="http://schemas.microsoft.com/office/drawing/2014/main" id="{62EE104F-28CD-43D7-9F19-394A4896D19E}"/>
              </a:ext>
            </a:extLst>
          </p:cNvPr>
          <p:cNvSpPr txBox="1"/>
          <p:nvPr/>
        </p:nvSpPr>
        <p:spPr>
          <a:xfrm>
            <a:off x="6247509" y="579286"/>
            <a:ext cx="6100670" cy="5078313"/>
          </a:xfrm>
          <a:prstGeom prst="rect">
            <a:avLst/>
          </a:prstGeom>
          <a:noFill/>
        </p:spPr>
        <p:txBody>
          <a:bodyPr wrap="square" rtlCol="0">
            <a:spAutoFit/>
          </a:bodyPr>
          <a:lstStyle/>
          <a:p>
            <a:pPr marL="457200" indent="-457200">
              <a:buClr>
                <a:srgbClr val="FF0000"/>
              </a:buClr>
              <a:buFont typeface="Arial" panose="020B0604020202020204" pitchFamily="34" charset="0"/>
              <a:buChar char="•"/>
            </a:pPr>
            <a:r>
              <a:rPr lang="en-US" sz="3600" dirty="0">
                <a:latin typeface="+mj-lt"/>
              </a:rPr>
              <a:t>Gravity measurements b/w Hazen and Austin, Nevada: A Study of Basin-Range Structure</a:t>
            </a:r>
          </a:p>
          <a:p>
            <a:endParaRPr lang="en-US" sz="3600" dirty="0">
              <a:latin typeface="+mj-lt"/>
            </a:endParaRPr>
          </a:p>
          <a:p>
            <a:pPr marL="457200" indent="-457200">
              <a:buClr>
                <a:srgbClr val="92D050"/>
              </a:buClr>
              <a:buFont typeface="Arial" panose="020B0604020202020204" pitchFamily="34" charset="0"/>
              <a:buChar char="•"/>
            </a:pPr>
            <a:r>
              <a:rPr lang="en-US" sz="3600" dirty="0">
                <a:latin typeface="+mj-lt"/>
              </a:rPr>
              <a:t>Rate and Direction of Spreading in Dixie Valley, Basin and Range Province, Nevada</a:t>
            </a:r>
          </a:p>
        </p:txBody>
      </p:sp>
      <p:pic>
        <p:nvPicPr>
          <p:cNvPr id="5" name="Picture 4" descr="A close up of a map&#10;&#10;Description automatically generated">
            <a:extLst>
              <a:ext uri="{FF2B5EF4-FFF2-40B4-BE49-F238E27FC236}">
                <a16:creationId xmlns:a16="http://schemas.microsoft.com/office/drawing/2014/main" id="{76AC8CA6-FDF5-4A4B-9579-78C69BEAB1D5}"/>
              </a:ext>
            </a:extLst>
          </p:cNvPr>
          <p:cNvPicPr>
            <a:picLocks noChangeAspect="1"/>
          </p:cNvPicPr>
          <p:nvPr/>
        </p:nvPicPr>
        <p:blipFill>
          <a:blip r:embed="rId4"/>
          <a:stretch>
            <a:fillRect/>
          </a:stretch>
        </p:blipFill>
        <p:spPr>
          <a:xfrm>
            <a:off x="24003" y="227258"/>
            <a:ext cx="6135880" cy="6372525"/>
          </a:xfrm>
          <a:prstGeom prst="rect">
            <a:avLst/>
          </a:prstGeom>
        </p:spPr>
      </p:pic>
      <p:sp>
        <p:nvSpPr>
          <p:cNvPr id="7" name="Rectangle 6">
            <a:extLst>
              <a:ext uri="{FF2B5EF4-FFF2-40B4-BE49-F238E27FC236}">
                <a16:creationId xmlns:a16="http://schemas.microsoft.com/office/drawing/2014/main" id="{D87339FA-2EED-4B11-9A2F-965FFB55CE45}"/>
              </a:ext>
            </a:extLst>
          </p:cNvPr>
          <p:cNvSpPr/>
          <p:nvPr/>
        </p:nvSpPr>
        <p:spPr>
          <a:xfrm rot="194261">
            <a:off x="1566842" y="3425918"/>
            <a:ext cx="796413" cy="39329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E49A277-7B53-46A8-A868-4F84F282B5FE}"/>
              </a:ext>
            </a:extLst>
          </p:cNvPr>
          <p:cNvSpPr/>
          <p:nvPr/>
        </p:nvSpPr>
        <p:spPr>
          <a:xfrm rot="1834649">
            <a:off x="1909412" y="3201065"/>
            <a:ext cx="183160" cy="44571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396839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57">
            <a:extLst>
              <a:ext uri="{FF2B5EF4-FFF2-40B4-BE49-F238E27FC236}">
                <a16:creationId xmlns:a16="http://schemas.microsoft.com/office/drawing/2014/main" id="{AF471041-7ECA-4866-8E32-933158CE57F8}"/>
              </a:ext>
            </a:extLst>
          </p:cNvPr>
          <p:cNvSpPr>
            <a:spLocks noGrp="1"/>
          </p:cNvSpPr>
          <p:nvPr>
            <p:ph type="title"/>
          </p:nvPr>
        </p:nvSpPr>
        <p:spPr>
          <a:xfrm>
            <a:off x="1866634" y="19565"/>
            <a:ext cx="3271862" cy="666336"/>
          </a:xfrm>
        </p:spPr>
        <p:txBody>
          <a:bodyPr>
            <a:normAutofit/>
          </a:bodyPr>
          <a:lstStyle/>
          <a:p>
            <a:r>
              <a:rPr lang="en-US" sz="4000" dirty="0"/>
              <a:t>Main points</a:t>
            </a:r>
          </a:p>
        </p:txBody>
      </p:sp>
      <p:sp>
        <p:nvSpPr>
          <p:cNvPr id="2" name="TextBox 1">
            <a:extLst>
              <a:ext uri="{FF2B5EF4-FFF2-40B4-BE49-F238E27FC236}">
                <a16:creationId xmlns:a16="http://schemas.microsoft.com/office/drawing/2014/main" id="{B68F87F9-CEA9-48BC-9B61-03A0A2FF4DBD}"/>
              </a:ext>
            </a:extLst>
          </p:cNvPr>
          <p:cNvSpPr txBox="1"/>
          <p:nvPr/>
        </p:nvSpPr>
        <p:spPr>
          <a:xfrm>
            <a:off x="481781" y="666336"/>
            <a:ext cx="5614219" cy="400110"/>
          </a:xfrm>
          <a:prstGeom prst="rect">
            <a:avLst/>
          </a:prstGeom>
          <a:noFill/>
        </p:spPr>
        <p:txBody>
          <a:bodyPr wrap="square" rtlCol="0">
            <a:spAutoFit/>
          </a:bodyPr>
          <a:lstStyle/>
          <a:p>
            <a:pPr marL="342900" indent="-342900">
              <a:buFont typeface="Arial" panose="020B0604020202020204" pitchFamily="34" charset="0"/>
              <a:buChar char="•"/>
            </a:pPr>
            <a:endParaRPr lang="en-US" sz="2000" dirty="0"/>
          </a:p>
        </p:txBody>
      </p:sp>
      <p:sp>
        <p:nvSpPr>
          <p:cNvPr id="3" name="TextBox 2">
            <a:extLst>
              <a:ext uri="{FF2B5EF4-FFF2-40B4-BE49-F238E27FC236}">
                <a16:creationId xmlns:a16="http://schemas.microsoft.com/office/drawing/2014/main" id="{07AA460A-EBB0-4A06-9B56-B6C6FB3737FE}"/>
              </a:ext>
            </a:extLst>
          </p:cNvPr>
          <p:cNvSpPr txBox="1"/>
          <p:nvPr/>
        </p:nvSpPr>
        <p:spPr>
          <a:xfrm>
            <a:off x="481781" y="866391"/>
            <a:ext cx="5220929" cy="4708981"/>
          </a:xfrm>
          <a:prstGeom prst="rect">
            <a:avLst/>
          </a:prstGeom>
          <a:noFill/>
        </p:spPr>
        <p:txBody>
          <a:bodyPr wrap="square" rtlCol="0">
            <a:spAutoFit/>
          </a:bodyPr>
          <a:lstStyle/>
          <a:p>
            <a:pPr marL="342900" indent="-342900">
              <a:buFont typeface="Arial" panose="020B0604020202020204" pitchFamily="34" charset="0"/>
              <a:buChar char="•"/>
            </a:pPr>
            <a:r>
              <a:rPr lang="en-US" sz="2000" dirty="0"/>
              <a:t>Initial estimates of 30mi (~50km) of extension across Basin and Range from earlier gravity study is an underestimate, further geologic observations indicate </a:t>
            </a:r>
            <a:r>
              <a:rPr lang="en-US" sz="2000" b="1" dirty="0"/>
              <a:t>~100km (10% increase in crustal area) in the last 15 </a:t>
            </a:r>
            <a:r>
              <a:rPr lang="en-US" sz="2000" b="1" dirty="0" err="1"/>
              <a:t>m.y</a:t>
            </a:r>
            <a:r>
              <a:rPr lang="en-US" sz="2000" b="1" dirty="0"/>
              <a:t>.</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Spreading rate for the last </a:t>
            </a:r>
            <a:r>
              <a:rPr lang="en-US" sz="2000" b="1" dirty="0"/>
              <a:t>15 </a:t>
            </a:r>
            <a:r>
              <a:rPr lang="en-US" sz="2000" b="1" dirty="0" err="1"/>
              <a:t>m.y</a:t>
            </a:r>
            <a:r>
              <a:rPr lang="en-US" sz="2000" b="1" dirty="0"/>
              <a:t>.</a:t>
            </a:r>
            <a:r>
              <a:rPr lang="en-US" sz="2000" dirty="0"/>
              <a:t> is </a:t>
            </a:r>
            <a:r>
              <a:rPr lang="en-US" sz="2000" b="1" dirty="0"/>
              <a:t>~0.4mm/</a:t>
            </a:r>
            <a:r>
              <a:rPr lang="en-US" sz="2000" b="1" dirty="0" err="1"/>
              <a:t>yr</a:t>
            </a:r>
            <a:r>
              <a:rPr lang="en-US" sz="2000" dirty="0"/>
              <a:t>, and data from shorelines indicates that rate is </a:t>
            </a:r>
            <a:r>
              <a:rPr lang="en-US" sz="2000" b="1" dirty="0"/>
              <a:t>~1mm/</a:t>
            </a:r>
            <a:r>
              <a:rPr lang="en-US" sz="2000" b="1" dirty="0" err="1"/>
              <a:t>yr</a:t>
            </a:r>
            <a:r>
              <a:rPr lang="en-US" sz="2000" b="1" dirty="0"/>
              <a:t> </a:t>
            </a:r>
            <a:r>
              <a:rPr lang="en-US" sz="2000" dirty="0"/>
              <a:t>during the last </a:t>
            </a:r>
            <a:r>
              <a:rPr lang="en-US" sz="2000" b="1" dirty="0"/>
              <a:t>12,000years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Extension direction seems to be consistent over a wide region of the B&amp;R and is </a:t>
            </a:r>
            <a:r>
              <a:rPr lang="en-US" sz="2000" b="1" dirty="0"/>
              <a:t>~ N55W – S55E</a:t>
            </a:r>
          </a:p>
        </p:txBody>
      </p:sp>
      <p:pic>
        <p:nvPicPr>
          <p:cNvPr id="6" name="Picture 5" descr="A close up of a map&#10;&#10;Description automatically generated">
            <a:extLst>
              <a:ext uri="{FF2B5EF4-FFF2-40B4-BE49-F238E27FC236}">
                <a16:creationId xmlns:a16="http://schemas.microsoft.com/office/drawing/2014/main" id="{0A6418FB-FD6F-4FC8-91C8-2ED1A58D05FC}"/>
              </a:ext>
            </a:extLst>
          </p:cNvPr>
          <p:cNvPicPr>
            <a:picLocks noChangeAspect="1"/>
          </p:cNvPicPr>
          <p:nvPr/>
        </p:nvPicPr>
        <p:blipFill>
          <a:blip r:embed="rId4"/>
          <a:stretch>
            <a:fillRect/>
          </a:stretch>
        </p:blipFill>
        <p:spPr>
          <a:xfrm>
            <a:off x="7452853" y="97571"/>
            <a:ext cx="2533650" cy="6662858"/>
          </a:xfrm>
          <a:prstGeom prst="rect">
            <a:avLst/>
          </a:prstGeom>
        </p:spPr>
      </p:pic>
      <p:cxnSp>
        <p:nvCxnSpPr>
          <p:cNvPr id="7" name="Straight Arrow Connector 6">
            <a:extLst>
              <a:ext uri="{FF2B5EF4-FFF2-40B4-BE49-F238E27FC236}">
                <a16:creationId xmlns:a16="http://schemas.microsoft.com/office/drawing/2014/main" id="{550C6594-176B-44DA-B4A7-4EBD9F08AE0B}"/>
              </a:ext>
            </a:extLst>
          </p:cNvPr>
          <p:cNvCxnSpPr/>
          <p:nvPr/>
        </p:nvCxnSpPr>
        <p:spPr>
          <a:xfrm flipH="1">
            <a:off x="5574890" y="3109316"/>
            <a:ext cx="1750141" cy="0"/>
          </a:xfrm>
          <a:prstGeom prst="straightConnector1">
            <a:avLst/>
          </a:prstGeom>
          <a:ln w="41275" cap="sq">
            <a:round/>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47918D87-C3FC-4032-B5DB-7020EA7AD3DE}"/>
              </a:ext>
            </a:extLst>
          </p:cNvPr>
          <p:cNvCxnSpPr>
            <a:cxnSpLocks/>
          </p:cNvCxnSpPr>
          <p:nvPr/>
        </p:nvCxnSpPr>
        <p:spPr>
          <a:xfrm>
            <a:off x="10137058" y="3109316"/>
            <a:ext cx="1779639" cy="0"/>
          </a:xfrm>
          <a:prstGeom prst="straightConnector1">
            <a:avLst/>
          </a:prstGeom>
          <a:ln w="41275" cap="sq">
            <a:round/>
            <a:headEnd type="none"/>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100194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B55ABE-209A-4B9E-B15E-B8730B7AD0B6}"/>
              </a:ext>
            </a:extLst>
          </p:cNvPr>
          <p:cNvSpPr>
            <a:spLocks noGrp="1"/>
          </p:cNvSpPr>
          <p:nvPr>
            <p:ph idx="1"/>
          </p:nvPr>
        </p:nvSpPr>
        <p:spPr>
          <a:xfrm>
            <a:off x="894734" y="1483466"/>
            <a:ext cx="10245213" cy="4258571"/>
          </a:xfrm>
        </p:spPr>
        <p:txBody>
          <a:bodyPr>
            <a:normAutofit/>
          </a:bodyPr>
          <a:lstStyle/>
          <a:p>
            <a:endParaRPr lang="en-US" dirty="0"/>
          </a:p>
          <a:p>
            <a:pPr marL="0" indent="0">
              <a:buNone/>
            </a:pPr>
            <a:endParaRPr lang="en-US" dirty="0"/>
          </a:p>
        </p:txBody>
      </p:sp>
      <p:sp>
        <p:nvSpPr>
          <p:cNvPr id="6" name="Title 5">
            <a:extLst>
              <a:ext uri="{FF2B5EF4-FFF2-40B4-BE49-F238E27FC236}">
                <a16:creationId xmlns:a16="http://schemas.microsoft.com/office/drawing/2014/main" id="{49E0A7BA-0796-4448-8A3E-46590A29B270}"/>
              </a:ext>
            </a:extLst>
          </p:cNvPr>
          <p:cNvSpPr>
            <a:spLocks noGrp="1"/>
          </p:cNvSpPr>
          <p:nvPr>
            <p:ph type="title"/>
          </p:nvPr>
        </p:nvSpPr>
        <p:spPr>
          <a:xfrm>
            <a:off x="130284" y="110995"/>
            <a:ext cx="3406878" cy="923788"/>
          </a:xfrm>
        </p:spPr>
        <p:txBody>
          <a:bodyPr/>
          <a:lstStyle/>
          <a:p>
            <a:r>
              <a:rPr lang="en-US" dirty="0"/>
              <a:t>Motivation</a:t>
            </a:r>
          </a:p>
        </p:txBody>
      </p:sp>
      <p:sp>
        <p:nvSpPr>
          <p:cNvPr id="2" name="TextBox 1">
            <a:extLst>
              <a:ext uri="{FF2B5EF4-FFF2-40B4-BE49-F238E27FC236}">
                <a16:creationId xmlns:a16="http://schemas.microsoft.com/office/drawing/2014/main" id="{F75CB969-90BA-4057-9176-6A5CA16CC480}"/>
              </a:ext>
            </a:extLst>
          </p:cNvPr>
          <p:cNvSpPr txBox="1"/>
          <p:nvPr/>
        </p:nvSpPr>
        <p:spPr>
          <a:xfrm>
            <a:off x="1219200" y="1120877"/>
            <a:ext cx="9517626" cy="4401205"/>
          </a:xfrm>
          <a:prstGeom prst="rect">
            <a:avLst/>
          </a:prstGeom>
          <a:noFill/>
        </p:spPr>
        <p:txBody>
          <a:bodyPr wrap="square" rtlCol="0">
            <a:spAutoFit/>
          </a:bodyPr>
          <a:lstStyle/>
          <a:p>
            <a:r>
              <a:rPr lang="en-US" sz="2000" i="1" dirty="0"/>
              <a:t>The motivation for both papers stems from historic earthquake ruptures in the central Basin and Range</a:t>
            </a:r>
          </a:p>
          <a:p>
            <a:endParaRPr lang="en-US" sz="2000" i="1" dirty="0"/>
          </a:p>
          <a:p>
            <a:pPr marL="342900" indent="-342900">
              <a:buFont typeface="Arial" panose="020B0604020202020204" pitchFamily="34" charset="0"/>
              <a:buChar char="•"/>
            </a:pPr>
            <a:r>
              <a:rPr lang="en-US" sz="2000" dirty="0"/>
              <a:t>The gravity paper aims to understand the structural history of the Basin and Range using the fault movements of 1954 as a “dynamic demonstration” of such structures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The Dixie Valley paper aims to measure extension amounts from single earthquakes (1903, 1915, 1954), measure extension in the last 12,000 years from offset Lahontan shoreline deposits, and measure extension for late Cenozoic time from geophysical studies</a:t>
            </a:r>
          </a:p>
          <a:p>
            <a:pPr marL="342900" indent="-342900">
              <a:buFont typeface="Arial" panose="020B0604020202020204" pitchFamily="34" charset="0"/>
              <a:buChar char="•"/>
            </a:pPr>
            <a:endParaRPr lang="en-US" sz="2000" dirty="0"/>
          </a:p>
          <a:p>
            <a:r>
              <a:rPr lang="en-US" sz="2000" b="1" dirty="0"/>
              <a:t>Ultimately these papers aim to outline a basic understanding of how much extension has taken place across the Basin and Range since the late Cenozoic, and in what direction</a:t>
            </a:r>
          </a:p>
        </p:txBody>
      </p:sp>
    </p:spTree>
    <p:extLst>
      <p:ext uri="{BB962C8B-B14F-4D97-AF65-F5344CB8AC3E}">
        <p14:creationId xmlns:p14="http://schemas.microsoft.com/office/powerpoint/2010/main" val="392250694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18B0F80-1C8E-49FA-9B66-C9285753E2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Freeform 6">
            <a:extLst>
              <a:ext uri="{FF2B5EF4-FFF2-40B4-BE49-F238E27FC236}">
                <a16:creationId xmlns:a16="http://schemas.microsoft.com/office/drawing/2014/main" id="{CEF2B853-4083-4B70-AC2A-F79D80809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643466"/>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cxnSp>
        <p:nvCxnSpPr>
          <p:cNvPr id="13" name="Straight Connector 12">
            <a:extLst>
              <a:ext uri="{FF2B5EF4-FFF2-40B4-BE49-F238E27FC236}">
                <a16:creationId xmlns:a16="http://schemas.microsoft.com/office/drawing/2014/main" id="{D434EAAF-BF44-4CCC-84D4-105F3370AF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58" name="Title 57">
            <a:extLst>
              <a:ext uri="{FF2B5EF4-FFF2-40B4-BE49-F238E27FC236}">
                <a16:creationId xmlns:a16="http://schemas.microsoft.com/office/drawing/2014/main" id="{810C619E-50E5-4FF3-B4C8-83A89C293A2E}"/>
              </a:ext>
            </a:extLst>
          </p:cNvPr>
          <p:cNvSpPr>
            <a:spLocks noGrp="1"/>
          </p:cNvSpPr>
          <p:nvPr>
            <p:ph type="title"/>
          </p:nvPr>
        </p:nvSpPr>
        <p:spPr>
          <a:xfrm>
            <a:off x="476250" y="108609"/>
            <a:ext cx="4019550" cy="666336"/>
          </a:xfrm>
        </p:spPr>
        <p:txBody>
          <a:bodyPr>
            <a:normAutofit/>
          </a:bodyPr>
          <a:lstStyle/>
          <a:p>
            <a:r>
              <a:rPr lang="en-US" sz="4000" dirty="0"/>
              <a:t>Gravity transect</a:t>
            </a:r>
          </a:p>
        </p:txBody>
      </p:sp>
      <p:pic>
        <p:nvPicPr>
          <p:cNvPr id="3" name="Picture 2" descr="A close up of a map&#10;&#10;Description automatically generated">
            <a:extLst>
              <a:ext uri="{FF2B5EF4-FFF2-40B4-BE49-F238E27FC236}">
                <a16:creationId xmlns:a16="http://schemas.microsoft.com/office/drawing/2014/main" id="{E3A9549B-A982-4FDD-ADA7-A5AB961CD199}"/>
              </a:ext>
            </a:extLst>
          </p:cNvPr>
          <p:cNvPicPr>
            <a:picLocks noChangeAspect="1"/>
          </p:cNvPicPr>
          <p:nvPr/>
        </p:nvPicPr>
        <p:blipFill>
          <a:blip r:embed="rId3"/>
          <a:stretch>
            <a:fillRect/>
          </a:stretch>
        </p:blipFill>
        <p:spPr>
          <a:xfrm>
            <a:off x="476250" y="1103607"/>
            <a:ext cx="11079162" cy="4767460"/>
          </a:xfrm>
          <a:prstGeom prst="rect">
            <a:avLst/>
          </a:prstGeom>
        </p:spPr>
      </p:pic>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5BCFA282-CC2D-4ACF-9F37-8C35FE43E912}"/>
                  </a:ext>
                </a:extLst>
              </p14:cNvPr>
              <p14:cNvContentPartPr/>
              <p14:nvPr/>
            </p14:nvContentPartPr>
            <p14:xfrm>
              <a:off x="1277466" y="1327932"/>
              <a:ext cx="99720" cy="441720"/>
            </p14:xfrm>
          </p:contentPart>
        </mc:Choice>
        <mc:Fallback xmlns="">
          <p:pic>
            <p:nvPicPr>
              <p:cNvPr id="4" name="Ink 3">
                <a:extLst>
                  <a:ext uri="{FF2B5EF4-FFF2-40B4-BE49-F238E27FC236}">
                    <a16:creationId xmlns:a16="http://schemas.microsoft.com/office/drawing/2014/main" id="{5BCFA282-CC2D-4ACF-9F37-8C35FE43E912}"/>
                  </a:ext>
                </a:extLst>
              </p:cNvPr>
              <p:cNvPicPr/>
              <p:nvPr/>
            </p:nvPicPr>
            <p:blipFill>
              <a:blip r:embed="rId5"/>
              <a:stretch>
                <a:fillRect/>
              </a:stretch>
            </p:blipFill>
            <p:spPr>
              <a:xfrm>
                <a:off x="1261626" y="1312092"/>
                <a:ext cx="131400" cy="4730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E4273FB8-3E41-424C-ADE7-2334AD975431}"/>
                  </a:ext>
                </a:extLst>
              </p14:cNvPr>
              <p14:cNvContentPartPr/>
              <p14:nvPr/>
            </p14:nvContentPartPr>
            <p14:xfrm>
              <a:off x="5191026" y="1352052"/>
              <a:ext cx="309240" cy="1597680"/>
            </p14:xfrm>
          </p:contentPart>
        </mc:Choice>
        <mc:Fallback xmlns="">
          <p:pic>
            <p:nvPicPr>
              <p:cNvPr id="5" name="Ink 4">
                <a:extLst>
                  <a:ext uri="{FF2B5EF4-FFF2-40B4-BE49-F238E27FC236}">
                    <a16:creationId xmlns:a16="http://schemas.microsoft.com/office/drawing/2014/main" id="{E4273FB8-3E41-424C-ADE7-2334AD975431}"/>
                  </a:ext>
                </a:extLst>
              </p:cNvPr>
              <p:cNvPicPr/>
              <p:nvPr/>
            </p:nvPicPr>
            <p:blipFill>
              <a:blip r:embed="rId7"/>
              <a:stretch>
                <a:fillRect/>
              </a:stretch>
            </p:blipFill>
            <p:spPr>
              <a:xfrm>
                <a:off x="5175546" y="1336212"/>
                <a:ext cx="340560" cy="1629000"/>
              </a:xfrm>
              <a:prstGeom prst="rect">
                <a:avLst/>
              </a:prstGeom>
            </p:spPr>
          </p:pic>
        </mc:Fallback>
      </mc:AlternateContent>
      <p:grpSp>
        <p:nvGrpSpPr>
          <p:cNvPr id="12" name="Group 11">
            <a:extLst>
              <a:ext uri="{FF2B5EF4-FFF2-40B4-BE49-F238E27FC236}">
                <a16:creationId xmlns:a16="http://schemas.microsoft.com/office/drawing/2014/main" id="{BC75B0B8-6A83-4970-A34E-2B6D80E657EA}"/>
              </a:ext>
            </a:extLst>
          </p:cNvPr>
          <p:cNvGrpSpPr/>
          <p:nvPr/>
        </p:nvGrpSpPr>
        <p:grpSpPr>
          <a:xfrm>
            <a:off x="5357706" y="4268052"/>
            <a:ext cx="296640" cy="1405440"/>
            <a:chOff x="5357706" y="4268052"/>
            <a:chExt cx="296640" cy="1405440"/>
          </a:xfrm>
        </p:grpSpPr>
        <mc:AlternateContent xmlns:mc="http://schemas.openxmlformats.org/markup-compatibility/2006" xmlns:p14="http://schemas.microsoft.com/office/powerpoint/2010/main">
          <mc:Choice Requires="p14">
            <p:contentPart p14:bwMode="auto" r:id="rId8">
              <p14:nvContentPartPr>
                <p14:cNvPr id="6" name="Ink 5">
                  <a:extLst>
                    <a:ext uri="{FF2B5EF4-FFF2-40B4-BE49-F238E27FC236}">
                      <a16:creationId xmlns:a16="http://schemas.microsoft.com/office/drawing/2014/main" id="{7A4394CA-4016-43B1-B575-401C62BB77CD}"/>
                    </a:ext>
                  </a:extLst>
                </p14:cNvPr>
                <p14:cNvContentPartPr/>
                <p14:nvPr/>
              </p14:nvContentPartPr>
              <p14:xfrm>
                <a:off x="5357706" y="5256252"/>
                <a:ext cx="123840" cy="417240"/>
              </p14:xfrm>
            </p:contentPart>
          </mc:Choice>
          <mc:Fallback xmlns="">
            <p:pic>
              <p:nvPicPr>
                <p:cNvPr id="6" name="Ink 5">
                  <a:extLst>
                    <a:ext uri="{FF2B5EF4-FFF2-40B4-BE49-F238E27FC236}">
                      <a16:creationId xmlns:a16="http://schemas.microsoft.com/office/drawing/2014/main" id="{7A4394CA-4016-43B1-B575-401C62BB77CD}"/>
                    </a:ext>
                  </a:extLst>
                </p:cNvPr>
                <p:cNvPicPr/>
                <p:nvPr/>
              </p:nvPicPr>
              <p:blipFill>
                <a:blip r:embed="rId9"/>
                <a:stretch>
                  <a:fillRect/>
                </a:stretch>
              </p:blipFill>
              <p:spPr>
                <a:xfrm>
                  <a:off x="5342226" y="5240412"/>
                  <a:ext cx="155160" cy="4485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3DD3E94A-376D-404C-BA92-5CCCF6AA9E2C}"/>
                    </a:ext>
                  </a:extLst>
                </p14:cNvPr>
                <p14:cNvContentPartPr/>
                <p14:nvPr/>
              </p14:nvContentPartPr>
              <p14:xfrm>
                <a:off x="5464986" y="4740372"/>
                <a:ext cx="90000" cy="568800"/>
              </p14:xfrm>
            </p:contentPart>
          </mc:Choice>
          <mc:Fallback xmlns="">
            <p:pic>
              <p:nvPicPr>
                <p:cNvPr id="7" name="Ink 6">
                  <a:extLst>
                    <a:ext uri="{FF2B5EF4-FFF2-40B4-BE49-F238E27FC236}">
                      <a16:creationId xmlns:a16="http://schemas.microsoft.com/office/drawing/2014/main" id="{3DD3E94A-376D-404C-BA92-5CCCF6AA9E2C}"/>
                    </a:ext>
                  </a:extLst>
                </p:cNvPr>
                <p:cNvPicPr/>
                <p:nvPr/>
              </p:nvPicPr>
              <p:blipFill>
                <a:blip r:embed="rId11"/>
                <a:stretch>
                  <a:fillRect/>
                </a:stretch>
              </p:blipFill>
              <p:spPr>
                <a:xfrm>
                  <a:off x="5449146" y="4724532"/>
                  <a:ext cx="121320" cy="6004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0" name="Ink 9">
                  <a:extLst>
                    <a:ext uri="{FF2B5EF4-FFF2-40B4-BE49-F238E27FC236}">
                      <a16:creationId xmlns:a16="http://schemas.microsoft.com/office/drawing/2014/main" id="{3BC5ED19-BAB2-4ACB-9938-05481C3EB348}"/>
                    </a:ext>
                  </a:extLst>
                </p14:cNvPr>
                <p14:cNvContentPartPr/>
                <p14:nvPr/>
              </p14:nvContentPartPr>
              <p14:xfrm>
                <a:off x="5574786" y="4268052"/>
                <a:ext cx="79560" cy="392400"/>
              </p14:xfrm>
            </p:contentPart>
          </mc:Choice>
          <mc:Fallback xmlns="">
            <p:pic>
              <p:nvPicPr>
                <p:cNvPr id="10" name="Ink 9">
                  <a:extLst>
                    <a:ext uri="{FF2B5EF4-FFF2-40B4-BE49-F238E27FC236}">
                      <a16:creationId xmlns:a16="http://schemas.microsoft.com/office/drawing/2014/main" id="{3BC5ED19-BAB2-4ACB-9938-05481C3EB348}"/>
                    </a:ext>
                  </a:extLst>
                </p:cNvPr>
                <p:cNvPicPr/>
                <p:nvPr/>
              </p:nvPicPr>
              <p:blipFill>
                <a:blip r:embed="rId13"/>
                <a:stretch>
                  <a:fillRect/>
                </a:stretch>
              </p:blipFill>
              <p:spPr>
                <a:xfrm>
                  <a:off x="5558946" y="4252212"/>
                  <a:ext cx="110880" cy="4237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4">
            <p14:nvContentPartPr>
              <p14:cNvPr id="14" name="Ink 13">
                <a:extLst>
                  <a:ext uri="{FF2B5EF4-FFF2-40B4-BE49-F238E27FC236}">
                    <a16:creationId xmlns:a16="http://schemas.microsoft.com/office/drawing/2014/main" id="{613F5255-CCEF-4CC1-B268-C92257CE23C8}"/>
                  </a:ext>
                </a:extLst>
              </p14:cNvPr>
              <p14:cNvContentPartPr/>
              <p14:nvPr/>
            </p14:nvContentPartPr>
            <p14:xfrm>
              <a:off x="5859546" y="4503852"/>
              <a:ext cx="30240" cy="294120"/>
            </p14:xfrm>
          </p:contentPart>
        </mc:Choice>
        <mc:Fallback xmlns="">
          <p:pic>
            <p:nvPicPr>
              <p:cNvPr id="14" name="Ink 13">
                <a:extLst>
                  <a:ext uri="{FF2B5EF4-FFF2-40B4-BE49-F238E27FC236}">
                    <a16:creationId xmlns:a16="http://schemas.microsoft.com/office/drawing/2014/main" id="{613F5255-CCEF-4CC1-B268-C92257CE23C8}"/>
                  </a:ext>
                </a:extLst>
              </p:cNvPr>
              <p:cNvPicPr/>
              <p:nvPr/>
            </p:nvPicPr>
            <p:blipFill>
              <a:blip r:embed="rId15"/>
              <a:stretch>
                <a:fillRect/>
              </a:stretch>
            </p:blipFill>
            <p:spPr>
              <a:xfrm>
                <a:off x="5843706" y="4488372"/>
                <a:ext cx="61560" cy="32544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5" name="Ink 14">
                <a:extLst>
                  <a:ext uri="{FF2B5EF4-FFF2-40B4-BE49-F238E27FC236}">
                    <a16:creationId xmlns:a16="http://schemas.microsoft.com/office/drawing/2014/main" id="{E7C40208-68BE-4A72-A9FD-CF2AD9EB78C0}"/>
                  </a:ext>
                </a:extLst>
              </p14:cNvPr>
              <p14:cNvContentPartPr/>
              <p14:nvPr/>
            </p14:nvContentPartPr>
            <p14:xfrm>
              <a:off x="5623746" y="3656772"/>
              <a:ext cx="360" cy="266040"/>
            </p14:xfrm>
          </p:contentPart>
        </mc:Choice>
        <mc:Fallback xmlns="">
          <p:pic>
            <p:nvPicPr>
              <p:cNvPr id="15" name="Ink 14">
                <a:extLst>
                  <a:ext uri="{FF2B5EF4-FFF2-40B4-BE49-F238E27FC236}">
                    <a16:creationId xmlns:a16="http://schemas.microsoft.com/office/drawing/2014/main" id="{E7C40208-68BE-4A72-A9FD-CF2AD9EB78C0}"/>
                  </a:ext>
                </a:extLst>
              </p:cNvPr>
              <p:cNvPicPr/>
              <p:nvPr/>
            </p:nvPicPr>
            <p:blipFill>
              <a:blip r:embed="rId17"/>
              <a:stretch>
                <a:fillRect/>
              </a:stretch>
            </p:blipFill>
            <p:spPr>
              <a:xfrm>
                <a:off x="5607906" y="3641292"/>
                <a:ext cx="31680" cy="2973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9" name="Ink 18">
                <a:extLst>
                  <a:ext uri="{FF2B5EF4-FFF2-40B4-BE49-F238E27FC236}">
                    <a16:creationId xmlns:a16="http://schemas.microsoft.com/office/drawing/2014/main" id="{2369E037-F974-4C93-94AD-7D0F4C920298}"/>
                  </a:ext>
                </a:extLst>
              </p14:cNvPr>
              <p14:cNvContentPartPr/>
              <p14:nvPr/>
            </p14:nvContentPartPr>
            <p14:xfrm>
              <a:off x="5859546" y="3686652"/>
              <a:ext cx="8280" cy="284400"/>
            </p14:xfrm>
          </p:contentPart>
        </mc:Choice>
        <mc:Fallback xmlns="">
          <p:pic>
            <p:nvPicPr>
              <p:cNvPr id="19" name="Ink 18">
                <a:extLst>
                  <a:ext uri="{FF2B5EF4-FFF2-40B4-BE49-F238E27FC236}">
                    <a16:creationId xmlns:a16="http://schemas.microsoft.com/office/drawing/2014/main" id="{2369E037-F974-4C93-94AD-7D0F4C920298}"/>
                  </a:ext>
                </a:extLst>
              </p:cNvPr>
              <p:cNvPicPr/>
              <p:nvPr/>
            </p:nvPicPr>
            <p:blipFill>
              <a:blip r:embed="rId19"/>
              <a:stretch>
                <a:fillRect/>
              </a:stretch>
            </p:blipFill>
            <p:spPr>
              <a:xfrm>
                <a:off x="5843706" y="3671172"/>
                <a:ext cx="39600" cy="315720"/>
              </a:xfrm>
              <a:prstGeom prst="rect">
                <a:avLst/>
              </a:prstGeom>
            </p:spPr>
          </p:pic>
        </mc:Fallback>
      </mc:AlternateContent>
    </p:spTree>
    <p:extLst>
      <p:ext uri="{BB962C8B-B14F-4D97-AF65-F5344CB8AC3E}">
        <p14:creationId xmlns:p14="http://schemas.microsoft.com/office/powerpoint/2010/main" val="388542649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CE6AEFD-540E-42AC-BF54-C01C66CDFFDF}"/>
              </a:ext>
            </a:extLst>
          </p:cNvPr>
          <p:cNvSpPr txBox="1">
            <a:spLocks/>
          </p:cNvSpPr>
          <p:nvPr/>
        </p:nvSpPr>
        <p:spPr>
          <a:xfrm>
            <a:off x="6096000" y="191730"/>
            <a:ext cx="5235834" cy="1433103"/>
          </a:xfrm>
          <a:prstGeom prst="rect">
            <a:avLst/>
          </a:prstGeom>
        </p:spPr>
        <p:txBody>
          <a:bodyPr vert="horz" lIns="91440" tIns="45720" rIns="91440" bIns="45720" rtlCol="0" anchor="t">
            <a:normAutofit fontScale="97500"/>
          </a:bodyPr>
          <a:lst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a:lstStyle>
          <a:p>
            <a:endParaRPr lang="en-US" sz="4000" dirty="0">
              <a:solidFill>
                <a:schemeClr val="tx1"/>
              </a:solidFill>
            </a:endParaRPr>
          </a:p>
        </p:txBody>
      </p:sp>
      <p:pic>
        <p:nvPicPr>
          <p:cNvPr id="5" name="Picture 4" descr="A close up of a map&#10;&#10;Description automatically generated">
            <a:extLst>
              <a:ext uri="{FF2B5EF4-FFF2-40B4-BE49-F238E27FC236}">
                <a16:creationId xmlns:a16="http://schemas.microsoft.com/office/drawing/2014/main" id="{67206E08-6305-4E72-B667-752BFA9E334B}"/>
              </a:ext>
            </a:extLst>
          </p:cNvPr>
          <p:cNvPicPr>
            <a:picLocks noChangeAspect="1"/>
          </p:cNvPicPr>
          <p:nvPr/>
        </p:nvPicPr>
        <p:blipFill>
          <a:blip r:embed="rId4"/>
          <a:stretch>
            <a:fillRect/>
          </a:stretch>
        </p:blipFill>
        <p:spPr>
          <a:xfrm>
            <a:off x="673100" y="201255"/>
            <a:ext cx="10356850" cy="4121894"/>
          </a:xfrm>
          <a:prstGeom prst="rect">
            <a:avLst/>
          </a:prstGeom>
        </p:spPr>
      </p:pic>
      <p:sp>
        <p:nvSpPr>
          <p:cNvPr id="6" name="TextBox 5">
            <a:extLst>
              <a:ext uri="{FF2B5EF4-FFF2-40B4-BE49-F238E27FC236}">
                <a16:creationId xmlns:a16="http://schemas.microsoft.com/office/drawing/2014/main" id="{9E50B31C-B260-4999-87D6-3B98D9ED274D}"/>
              </a:ext>
            </a:extLst>
          </p:cNvPr>
          <p:cNvSpPr txBox="1"/>
          <p:nvPr/>
        </p:nvSpPr>
        <p:spPr>
          <a:xfrm>
            <a:off x="981075" y="4448175"/>
            <a:ext cx="10182225" cy="1754326"/>
          </a:xfrm>
          <a:prstGeom prst="rect">
            <a:avLst/>
          </a:prstGeom>
          <a:noFill/>
        </p:spPr>
        <p:txBody>
          <a:bodyPr wrap="square" rtlCol="0">
            <a:spAutoFit/>
          </a:bodyPr>
          <a:lstStyle/>
          <a:p>
            <a:pPr marL="285750" indent="-285750">
              <a:buFont typeface="Arial" panose="020B0604020202020204" pitchFamily="34" charset="0"/>
              <a:buChar char="•"/>
            </a:pPr>
            <a:r>
              <a:rPr lang="en-US" dirty="0"/>
              <a:t>Bouguer anomaly decreases to the west</a:t>
            </a:r>
          </a:p>
          <a:p>
            <a:pPr marL="285750" indent="-285750">
              <a:buFont typeface="Arial" panose="020B0604020202020204" pitchFamily="34" charset="0"/>
              <a:buChar char="•"/>
            </a:pPr>
            <a:r>
              <a:rPr lang="en-US" dirty="0"/>
              <a:t>Large negative anomalies are associated with all of the basins indicating very thick fill</a:t>
            </a:r>
          </a:p>
          <a:p>
            <a:pPr marL="285750" indent="-285750">
              <a:buFont typeface="Arial" panose="020B0604020202020204" pitchFamily="34" charset="0"/>
              <a:buChar char="•"/>
            </a:pPr>
            <a:r>
              <a:rPr lang="en-US" dirty="0"/>
              <a:t>Fairview and Dixie Valleys contain more than 5000ft of fill, Edwards Valley more than 6000ft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These data indicate that the Basin and Range is basically </a:t>
            </a:r>
            <a:r>
              <a:rPr lang="en-US" dirty="0" err="1"/>
              <a:t>isostatically</a:t>
            </a:r>
            <a:r>
              <a:rPr lang="en-US" dirty="0"/>
              <a:t> balanced, and therefore assumptions can be made about the entirety of the Basin and Range deforming in the same manner</a:t>
            </a:r>
          </a:p>
        </p:txBody>
      </p:sp>
    </p:spTree>
    <p:extLst>
      <p:ext uri="{BB962C8B-B14F-4D97-AF65-F5344CB8AC3E}">
        <p14:creationId xmlns:p14="http://schemas.microsoft.com/office/powerpoint/2010/main" val="323884635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close up of a map&#10;&#10;Description automatically generated">
            <a:extLst>
              <a:ext uri="{FF2B5EF4-FFF2-40B4-BE49-F238E27FC236}">
                <a16:creationId xmlns:a16="http://schemas.microsoft.com/office/drawing/2014/main" id="{F83409DA-8452-4EE8-9B50-597D66184692}"/>
              </a:ext>
            </a:extLst>
          </p:cNvPr>
          <p:cNvPicPr>
            <a:picLocks noChangeAspect="1"/>
          </p:cNvPicPr>
          <p:nvPr/>
        </p:nvPicPr>
        <p:blipFill>
          <a:blip r:embed="rId4"/>
          <a:stretch>
            <a:fillRect/>
          </a:stretch>
        </p:blipFill>
        <p:spPr>
          <a:xfrm>
            <a:off x="0" y="0"/>
            <a:ext cx="4394200" cy="4129371"/>
          </a:xfrm>
          <a:prstGeom prst="rect">
            <a:avLst/>
          </a:prstGeom>
        </p:spPr>
      </p:pic>
      <p:pic>
        <p:nvPicPr>
          <p:cNvPr id="7" name="Picture 6" descr="A close up of a map&#10;&#10;Description automatically generated">
            <a:extLst>
              <a:ext uri="{FF2B5EF4-FFF2-40B4-BE49-F238E27FC236}">
                <a16:creationId xmlns:a16="http://schemas.microsoft.com/office/drawing/2014/main" id="{63856F2F-49D8-40C1-9203-C16138CB5020}"/>
              </a:ext>
            </a:extLst>
          </p:cNvPr>
          <p:cNvPicPr>
            <a:picLocks noChangeAspect="1"/>
          </p:cNvPicPr>
          <p:nvPr/>
        </p:nvPicPr>
        <p:blipFill>
          <a:blip r:embed="rId5"/>
          <a:stretch>
            <a:fillRect/>
          </a:stretch>
        </p:blipFill>
        <p:spPr>
          <a:xfrm>
            <a:off x="412136" y="4129371"/>
            <a:ext cx="3982064" cy="2774022"/>
          </a:xfrm>
          <a:prstGeom prst="rect">
            <a:avLst/>
          </a:prstGeom>
        </p:spPr>
      </p:pic>
      <p:sp>
        <p:nvSpPr>
          <p:cNvPr id="9" name="TextBox 8">
            <a:extLst>
              <a:ext uri="{FF2B5EF4-FFF2-40B4-BE49-F238E27FC236}">
                <a16:creationId xmlns:a16="http://schemas.microsoft.com/office/drawing/2014/main" id="{CB449CDD-9050-4B37-A519-81D5A2E95772}"/>
              </a:ext>
            </a:extLst>
          </p:cNvPr>
          <p:cNvSpPr txBox="1"/>
          <p:nvPr/>
        </p:nvSpPr>
        <p:spPr>
          <a:xfrm>
            <a:off x="4876800" y="193909"/>
            <a:ext cx="6534150" cy="6370975"/>
          </a:xfrm>
          <a:prstGeom prst="rect">
            <a:avLst/>
          </a:prstGeom>
          <a:noFill/>
        </p:spPr>
        <p:txBody>
          <a:bodyPr wrap="square" rtlCol="0">
            <a:spAutoFit/>
          </a:bodyPr>
          <a:lstStyle/>
          <a:p>
            <a:pPr marL="342900" indent="-342900">
              <a:buFont typeface="Arial" panose="020B0604020202020204" pitchFamily="34" charset="0"/>
              <a:buChar char="•"/>
            </a:pPr>
            <a:r>
              <a:rPr lang="en-US" sz="2400" dirty="0"/>
              <a:t>Structural relief, backed up by gravity data, at Dixie Valley and Fairview Valley is ~ 2 miles</a:t>
            </a:r>
          </a:p>
          <a:p>
            <a:endParaRPr lang="en-US" sz="2400" dirty="0"/>
          </a:p>
          <a:p>
            <a:pPr marL="342900" indent="-342900">
              <a:buFont typeface="Arial" panose="020B0604020202020204" pitchFamily="34" charset="0"/>
              <a:buChar char="•"/>
            </a:pPr>
            <a:r>
              <a:rPr lang="en-US" sz="2400" dirty="0"/>
              <a:t>If the faults dip 60° (which is well within possibility based on simple geometry of Vertical disp. Vs. horizontal, seismic first motion observations, and direct measurement on bedrock surfaces) then the total extension amounts to about 2 miles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Horizontal movements of the latest episode of deformation (1954), are well constrained from seismic and geodetic measurements to about 5 ft of extension normal to the fault trace</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Do some math, and from this you can say that this valley has extended ~1.5 mi in the last 15Ma</a:t>
            </a:r>
          </a:p>
        </p:txBody>
      </p:sp>
    </p:spTree>
    <p:extLst>
      <p:ext uri="{BB962C8B-B14F-4D97-AF65-F5344CB8AC3E}">
        <p14:creationId xmlns:p14="http://schemas.microsoft.com/office/powerpoint/2010/main" val="213560531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6">
            <a:extLst>
              <a:ext uri="{FF2B5EF4-FFF2-40B4-BE49-F238E27FC236}">
                <a16:creationId xmlns:a16="http://schemas.microsoft.com/office/drawing/2014/main" id="{B33DBEF2-0A54-4CCF-952F-ABFA981C64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sp>
        <p:nvSpPr>
          <p:cNvPr id="10" name="Title 57">
            <a:extLst>
              <a:ext uri="{FF2B5EF4-FFF2-40B4-BE49-F238E27FC236}">
                <a16:creationId xmlns:a16="http://schemas.microsoft.com/office/drawing/2014/main" id="{5F2558BA-95C0-4782-99CF-00BBF5909F76}"/>
              </a:ext>
            </a:extLst>
          </p:cNvPr>
          <p:cNvSpPr>
            <a:spLocks noGrp="1"/>
          </p:cNvSpPr>
          <p:nvPr>
            <p:ph type="title"/>
          </p:nvPr>
        </p:nvSpPr>
        <p:spPr>
          <a:xfrm>
            <a:off x="2086576" y="71644"/>
            <a:ext cx="9333297" cy="666336"/>
          </a:xfrm>
        </p:spPr>
        <p:txBody>
          <a:bodyPr>
            <a:normAutofit fontScale="90000"/>
          </a:bodyPr>
          <a:lstStyle/>
          <a:p>
            <a:r>
              <a:rPr lang="en-US" sz="4000" dirty="0"/>
              <a:t>Geologic observations from Dixie Valley</a:t>
            </a:r>
          </a:p>
        </p:txBody>
      </p:sp>
      <p:pic>
        <p:nvPicPr>
          <p:cNvPr id="3" name="Picture 2" descr="A close up of a map&#10;&#10;Description automatically generated">
            <a:extLst>
              <a:ext uri="{FF2B5EF4-FFF2-40B4-BE49-F238E27FC236}">
                <a16:creationId xmlns:a16="http://schemas.microsoft.com/office/drawing/2014/main" id="{B755395E-97F5-49EC-8190-216675A1BB6F}"/>
              </a:ext>
            </a:extLst>
          </p:cNvPr>
          <p:cNvPicPr>
            <a:picLocks noChangeAspect="1"/>
          </p:cNvPicPr>
          <p:nvPr/>
        </p:nvPicPr>
        <p:blipFill>
          <a:blip r:embed="rId4"/>
          <a:stretch>
            <a:fillRect/>
          </a:stretch>
        </p:blipFill>
        <p:spPr>
          <a:xfrm>
            <a:off x="0" y="0"/>
            <a:ext cx="2533650" cy="6662858"/>
          </a:xfrm>
          <a:prstGeom prst="rect">
            <a:avLst/>
          </a:prstGeom>
        </p:spPr>
      </p:pic>
      <p:pic>
        <p:nvPicPr>
          <p:cNvPr id="5" name="Picture 4" descr="A picture containing text, map&#10;&#10;Description automatically generated">
            <a:extLst>
              <a:ext uri="{FF2B5EF4-FFF2-40B4-BE49-F238E27FC236}">
                <a16:creationId xmlns:a16="http://schemas.microsoft.com/office/drawing/2014/main" id="{4160261A-569A-4771-B719-AE9102FB7E39}"/>
              </a:ext>
            </a:extLst>
          </p:cNvPr>
          <p:cNvPicPr>
            <a:picLocks noChangeAspect="1"/>
          </p:cNvPicPr>
          <p:nvPr/>
        </p:nvPicPr>
        <p:blipFill>
          <a:blip r:embed="rId5"/>
          <a:stretch>
            <a:fillRect/>
          </a:stretch>
        </p:blipFill>
        <p:spPr>
          <a:xfrm>
            <a:off x="2533650" y="809624"/>
            <a:ext cx="4543425" cy="5837438"/>
          </a:xfrm>
          <a:prstGeom prst="rect">
            <a:avLst/>
          </a:prstGeom>
        </p:spPr>
      </p:pic>
      <p:sp>
        <p:nvSpPr>
          <p:cNvPr id="6" name="TextBox 5">
            <a:extLst>
              <a:ext uri="{FF2B5EF4-FFF2-40B4-BE49-F238E27FC236}">
                <a16:creationId xmlns:a16="http://schemas.microsoft.com/office/drawing/2014/main" id="{E8854150-B92B-4D23-9CC4-B49C6234F5D0}"/>
              </a:ext>
            </a:extLst>
          </p:cNvPr>
          <p:cNvSpPr txBox="1"/>
          <p:nvPr/>
        </p:nvSpPr>
        <p:spPr>
          <a:xfrm>
            <a:off x="7240586" y="552449"/>
            <a:ext cx="4438650" cy="6247864"/>
          </a:xfrm>
          <a:prstGeom prst="rect">
            <a:avLst/>
          </a:prstGeom>
          <a:noFill/>
        </p:spPr>
        <p:txBody>
          <a:bodyPr wrap="square" rtlCol="0">
            <a:spAutoFit/>
          </a:bodyPr>
          <a:lstStyle/>
          <a:p>
            <a:pPr marL="285750" indent="-285750">
              <a:buFont typeface="Arial" panose="020B0604020202020204" pitchFamily="34" charset="0"/>
              <a:buChar char="•"/>
            </a:pPr>
            <a:r>
              <a:rPr lang="en-US" sz="2000" dirty="0"/>
              <a:t>The shorelines outlined in this figure are recognized as being the </a:t>
            </a:r>
            <a:r>
              <a:rPr lang="en-US" sz="2000" dirty="0" err="1"/>
              <a:t>highstand</a:t>
            </a:r>
            <a:r>
              <a:rPr lang="en-US" sz="2000" dirty="0"/>
              <a:t> shorelines of Lake Lahontan, and they have been dated with reasonable certainty to about 12,000 years old</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They are offset vertically by faults by about 9m (~30ft)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Scarps in alluvium on the other side of the basin exhibit the same amounts of offset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From this, 9m of vertical offset and 10m of horizontal extension in the last 12,000 years can be assumed</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This gives an average extension rate of ~1mm/</a:t>
            </a:r>
            <a:r>
              <a:rPr lang="en-US" sz="2000" dirty="0" err="1"/>
              <a:t>yr</a:t>
            </a:r>
            <a:r>
              <a:rPr lang="en-US" sz="2000" dirty="0"/>
              <a:t> in that length of time</a:t>
            </a:r>
          </a:p>
        </p:txBody>
      </p:sp>
    </p:spTree>
    <p:extLst>
      <p:ext uri="{BB962C8B-B14F-4D97-AF65-F5344CB8AC3E}">
        <p14:creationId xmlns:p14="http://schemas.microsoft.com/office/powerpoint/2010/main" val="2632454760"/>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2EF0803-912B-4A9D-9A72-0903FCA731F2}"/>
              </a:ext>
            </a:extLst>
          </p:cNvPr>
          <p:cNvSpPr>
            <a:spLocks noGrp="1"/>
          </p:cNvSpPr>
          <p:nvPr>
            <p:ph type="title"/>
          </p:nvPr>
        </p:nvSpPr>
        <p:spPr>
          <a:xfrm>
            <a:off x="304799" y="0"/>
            <a:ext cx="11353801" cy="926222"/>
          </a:xfrm>
        </p:spPr>
        <p:txBody>
          <a:bodyPr>
            <a:normAutofit/>
          </a:bodyPr>
          <a:lstStyle/>
          <a:p>
            <a:r>
              <a:rPr lang="en-US" dirty="0"/>
              <a:t>Geophysical observations from DV</a:t>
            </a:r>
          </a:p>
        </p:txBody>
      </p:sp>
      <p:pic>
        <p:nvPicPr>
          <p:cNvPr id="6" name="Picture 5" descr="A close up of a mans face&#10;&#10;Description automatically generated">
            <a:extLst>
              <a:ext uri="{FF2B5EF4-FFF2-40B4-BE49-F238E27FC236}">
                <a16:creationId xmlns:a16="http://schemas.microsoft.com/office/drawing/2014/main" id="{7239700A-6B25-4ABD-8008-14E00E5D7A59}"/>
              </a:ext>
            </a:extLst>
          </p:cNvPr>
          <p:cNvPicPr>
            <a:picLocks noChangeAspect="1"/>
          </p:cNvPicPr>
          <p:nvPr/>
        </p:nvPicPr>
        <p:blipFill>
          <a:blip r:embed="rId4"/>
          <a:stretch>
            <a:fillRect/>
          </a:stretch>
        </p:blipFill>
        <p:spPr>
          <a:xfrm>
            <a:off x="133349" y="1015999"/>
            <a:ext cx="11763375" cy="2349061"/>
          </a:xfrm>
          <a:prstGeom prst="rect">
            <a:avLst/>
          </a:prstGeom>
        </p:spPr>
      </p:pic>
      <p:sp>
        <p:nvSpPr>
          <p:cNvPr id="8" name="TextBox 7">
            <a:extLst>
              <a:ext uri="{FF2B5EF4-FFF2-40B4-BE49-F238E27FC236}">
                <a16:creationId xmlns:a16="http://schemas.microsoft.com/office/drawing/2014/main" id="{604E25C2-5797-4C43-996E-A4C65AA12984}"/>
              </a:ext>
            </a:extLst>
          </p:cNvPr>
          <p:cNvSpPr txBox="1"/>
          <p:nvPr/>
        </p:nvSpPr>
        <p:spPr>
          <a:xfrm>
            <a:off x="533400" y="3590925"/>
            <a:ext cx="11125200" cy="2554545"/>
          </a:xfrm>
          <a:prstGeom prst="rect">
            <a:avLst/>
          </a:prstGeom>
          <a:noFill/>
        </p:spPr>
        <p:txBody>
          <a:bodyPr wrap="square" rtlCol="0">
            <a:spAutoFit/>
          </a:bodyPr>
          <a:lstStyle/>
          <a:p>
            <a:pPr marL="285750" indent="-285750">
              <a:buFont typeface="Arial" panose="020B0604020202020204" pitchFamily="34" charset="0"/>
              <a:buChar char="•"/>
            </a:pPr>
            <a:r>
              <a:rPr lang="en-US" sz="2000" dirty="0"/>
              <a:t>Bedrock geometry of the valley was constrained using seismic refraction, gravity, and magnetic depth estimates, as well as dip of faults in subsurface</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Restoring the cross section drawn from these data (above) yields 5km vertical displacement, and 6km horizontal displacement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Using 15Ma as the inception of faulting (from how Miocene sediments were deposited) the spreading rate is at least 0.4 mm/</a:t>
            </a:r>
            <a:r>
              <a:rPr lang="en-US" sz="2000" dirty="0" err="1"/>
              <a:t>yr</a:t>
            </a:r>
            <a:r>
              <a:rPr lang="en-US" sz="2000" dirty="0"/>
              <a:t> in the last 15 </a:t>
            </a:r>
            <a:r>
              <a:rPr lang="en-US" sz="2000" dirty="0" err="1"/>
              <a:t>m.y</a:t>
            </a:r>
            <a:r>
              <a:rPr lang="en-US" sz="2000" dirty="0"/>
              <a:t>.</a:t>
            </a:r>
          </a:p>
        </p:txBody>
      </p:sp>
    </p:spTree>
    <p:extLst>
      <p:ext uri="{BB962C8B-B14F-4D97-AF65-F5344CB8AC3E}">
        <p14:creationId xmlns:p14="http://schemas.microsoft.com/office/powerpoint/2010/main" val="315050726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6B02841-CC8E-4DB0-A858-AF31C184B659}"/>
              </a:ext>
            </a:extLst>
          </p:cNvPr>
          <p:cNvSpPr>
            <a:spLocks noGrp="1"/>
          </p:cNvSpPr>
          <p:nvPr>
            <p:ph type="title"/>
          </p:nvPr>
        </p:nvSpPr>
        <p:spPr>
          <a:xfrm>
            <a:off x="0" y="73903"/>
            <a:ext cx="11715750" cy="764297"/>
          </a:xfrm>
        </p:spPr>
        <p:txBody>
          <a:bodyPr>
            <a:normAutofit fontScale="90000"/>
          </a:bodyPr>
          <a:lstStyle/>
          <a:p>
            <a:r>
              <a:rPr lang="en-US" dirty="0"/>
              <a:t>Spreading direction from slickensides </a:t>
            </a:r>
          </a:p>
        </p:txBody>
      </p:sp>
      <p:pic>
        <p:nvPicPr>
          <p:cNvPr id="6" name="Picture 5" descr="A sign on the side of a hill&#10;&#10;Description automatically generated">
            <a:extLst>
              <a:ext uri="{FF2B5EF4-FFF2-40B4-BE49-F238E27FC236}">
                <a16:creationId xmlns:a16="http://schemas.microsoft.com/office/drawing/2014/main" id="{65688E8D-D4C0-4CCB-AA87-6EE8AEC100F9}"/>
              </a:ext>
            </a:extLst>
          </p:cNvPr>
          <p:cNvPicPr>
            <a:picLocks noChangeAspect="1"/>
          </p:cNvPicPr>
          <p:nvPr/>
        </p:nvPicPr>
        <p:blipFill>
          <a:blip r:embed="rId4"/>
          <a:stretch>
            <a:fillRect/>
          </a:stretch>
        </p:blipFill>
        <p:spPr>
          <a:xfrm>
            <a:off x="-1" y="798511"/>
            <a:ext cx="6048483" cy="4183063"/>
          </a:xfrm>
          <a:prstGeom prst="rect">
            <a:avLst/>
          </a:prstGeom>
        </p:spPr>
      </p:pic>
      <p:cxnSp>
        <p:nvCxnSpPr>
          <p:cNvPr id="8" name="Straight Connector 7">
            <a:extLst>
              <a:ext uri="{FF2B5EF4-FFF2-40B4-BE49-F238E27FC236}">
                <a16:creationId xmlns:a16="http://schemas.microsoft.com/office/drawing/2014/main" id="{5C3CD737-1023-4452-BDFC-55619D0D2DAA}"/>
              </a:ext>
            </a:extLst>
          </p:cNvPr>
          <p:cNvCxnSpPr>
            <a:cxnSpLocks/>
          </p:cNvCxnSpPr>
          <p:nvPr/>
        </p:nvCxnSpPr>
        <p:spPr>
          <a:xfrm>
            <a:off x="990600" y="1524000"/>
            <a:ext cx="1143000" cy="10477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FF327C0-9729-4780-B5F4-EAFF12C3D9C6}"/>
              </a:ext>
            </a:extLst>
          </p:cNvPr>
          <p:cNvCxnSpPr>
            <a:cxnSpLocks/>
          </p:cNvCxnSpPr>
          <p:nvPr/>
        </p:nvCxnSpPr>
        <p:spPr>
          <a:xfrm flipH="1">
            <a:off x="1471613" y="1576388"/>
            <a:ext cx="52387" cy="46672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BEBF2293-154F-4016-94A9-2DD226D1581B}"/>
              </a:ext>
            </a:extLst>
          </p:cNvPr>
          <p:cNvSpPr txBox="1"/>
          <p:nvPr/>
        </p:nvSpPr>
        <p:spPr>
          <a:xfrm>
            <a:off x="6429375" y="1382286"/>
            <a:ext cx="5143500" cy="4093428"/>
          </a:xfrm>
          <a:prstGeom prst="rect">
            <a:avLst/>
          </a:prstGeom>
          <a:noFill/>
        </p:spPr>
        <p:txBody>
          <a:bodyPr wrap="square" rtlCol="0">
            <a:spAutoFit/>
          </a:bodyPr>
          <a:lstStyle/>
          <a:p>
            <a:pPr marL="342900" indent="-342900">
              <a:buFont typeface="Arial" panose="020B0604020202020204" pitchFamily="34" charset="0"/>
              <a:buChar char="•"/>
            </a:pPr>
            <a:r>
              <a:rPr lang="en-US" sz="2000" dirty="0"/>
              <a:t>Geodetic work covering S part of 1954 faults showed a NW-SE extension direction</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However, looking at older fault surfaces exposed in bedrock can give a measure of this relative motion over longer time periods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Slickensides on fault surfaces indicate the lateral component of slip, e.g. faults striking N-S show a component of right lateral slip, faults striking NE-SW show a component of left lateral slip</a:t>
            </a:r>
          </a:p>
        </p:txBody>
      </p:sp>
    </p:spTree>
    <p:extLst>
      <p:ext uri="{BB962C8B-B14F-4D97-AF65-F5344CB8AC3E}">
        <p14:creationId xmlns:p14="http://schemas.microsoft.com/office/powerpoint/2010/main" val="871117165"/>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close up of a map&#10;&#10;Description automatically generated">
            <a:extLst>
              <a:ext uri="{FF2B5EF4-FFF2-40B4-BE49-F238E27FC236}">
                <a16:creationId xmlns:a16="http://schemas.microsoft.com/office/drawing/2014/main" id="{27F2CA9F-4D5A-4EE7-A5F1-89FDB12D7AB0}"/>
              </a:ext>
            </a:extLst>
          </p:cNvPr>
          <p:cNvPicPr>
            <a:picLocks noChangeAspect="1"/>
          </p:cNvPicPr>
          <p:nvPr/>
        </p:nvPicPr>
        <p:blipFill>
          <a:blip r:embed="rId4"/>
          <a:stretch>
            <a:fillRect/>
          </a:stretch>
        </p:blipFill>
        <p:spPr>
          <a:xfrm>
            <a:off x="5334001" y="0"/>
            <a:ext cx="6858000" cy="6858000"/>
          </a:xfrm>
          <a:prstGeom prst="rect">
            <a:avLst/>
          </a:prstGeom>
        </p:spPr>
      </p:pic>
      <p:sp>
        <p:nvSpPr>
          <p:cNvPr id="6" name="TextBox 5">
            <a:extLst>
              <a:ext uri="{FF2B5EF4-FFF2-40B4-BE49-F238E27FC236}">
                <a16:creationId xmlns:a16="http://schemas.microsoft.com/office/drawing/2014/main" id="{F187F4E2-693E-46FB-8D70-BF382EB15067}"/>
              </a:ext>
            </a:extLst>
          </p:cNvPr>
          <p:cNvSpPr txBox="1"/>
          <p:nvPr/>
        </p:nvSpPr>
        <p:spPr>
          <a:xfrm>
            <a:off x="363793" y="511278"/>
            <a:ext cx="4513006" cy="5016758"/>
          </a:xfrm>
          <a:prstGeom prst="rect">
            <a:avLst/>
          </a:prstGeom>
          <a:noFill/>
        </p:spPr>
        <p:txBody>
          <a:bodyPr wrap="square" rtlCol="0">
            <a:spAutoFit/>
          </a:bodyPr>
          <a:lstStyle/>
          <a:p>
            <a:pPr marL="342900" indent="-342900">
              <a:buFont typeface="Arial" panose="020B0604020202020204" pitchFamily="34" charset="0"/>
              <a:buChar char="•"/>
            </a:pPr>
            <a:r>
              <a:rPr lang="en-US" sz="2000" dirty="0"/>
              <a:t>Analysis of slickensides yields this plot</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The point “Av” is used to represent the spreading direction for the whole basin</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The mean groove direction lies between 125° and 130° to the right of “Av”</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From this average direction, they interpret the extension direction to be ~125°, or N 55 W  -  S 55 E</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This agrees with the recent geodetic derived extension direction</a:t>
            </a:r>
          </a:p>
        </p:txBody>
      </p:sp>
      <p:sp>
        <p:nvSpPr>
          <p:cNvPr id="7" name="Oval 6">
            <a:extLst>
              <a:ext uri="{FF2B5EF4-FFF2-40B4-BE49-F238E27FC236}">
                <a16:creationId xmlns:a16="http://schemas.microsoft.com/office/drawing/2014/main" id="{3FE9F9A6-10B6-4042-8E8E-8A29C0EE0195}"/>
              </a:ext>
            </a:extLst>
          </p:cNvPr>
          <p:cNvSpPr/>
          <p:nvPr/>
        </p:nvSpPr>
        <p:spPr>
          <a:xfrm>
            <a:off x="8780206" y="2792361"/>
            <a:ext cx="1887794" cy="97339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3162537"/>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2.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3.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4.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5.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6.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7.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8.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9.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docProps/app.xml><?xml version="1.0" encoding="utf-8"?>
<Properties xmlns="http://schemas.openxmlformats.org/officeDocument/2006/extended-properties" xmlns:vt="http://schemas.openxmlformats.org/officeDocument/2006/docPropsVTypes">
  <Template/>
  <TotalTime>1399</TotalTime>
  <Words>781</Words>
  <Application>Microsoft Office PowerPoint</Application>
  <PresentationFormat>Widescreen</PresentationFormat>
  <Paragraphs>74</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Schoolbook</vt:lpstr>
      <vt:lpstr>Corbel</vt:lpstr>
      <vt:lpstr>Times New Roman</vt:lpstr>
      <vt:lpstr>Headlines</vt:lpstr>
      <vt:lpstr> </vt:lpstr>
      <vt:lpstr>Motivation</vt:lpstr>
      <vt:lpstr>Gravity transect</vt:lpstr>
      <vt:lpstr>PowerPoint Presentation</vt:lpstr>
      <vt:lpstr>PowerPoint Presentation</vt:lpstr>
      <vt:lpstr>Geologic observations from Dixie Valley</vt:lpstr>
      <vt:lpstr>Geophysical observations from DV</vt:lpstr>
      <vt:lpstr>Spreading direction from slickensides </vt:lpstr>
      <vt:lpstr>PowerPoint Presentation</vt:lpstr>
      <vt:lpstr>Main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Fluid and deformation regime of an advancing subduction system at Marlborough, New Zealand</dc:title>
  <dc:creator>Nolan Delelrman</dc:creator>
  <cp:lastModifiedBy>Nolan P Dellerman</cp:lastModifiedBy>
  <cp:revision>87</cp:revision>
  <dcterms:created xsi:type="dcterms:W3CDTF">2019-10-14T19:02:01Z</dcterms:created>
  <dcterms:modified xsi:type="dcterms:W3CDTF">2020-03-04T16:29:23Z</dcterms:modified>
</cp:coreProperties>
</file>