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418" r:id="rId6"/>
    <p:sldId id="351" r:id="rId7"/>
    <p:sldId id="336" r:id="rId8"/>
    <p:sldId id="370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8ECE-13D3-4FD5-9D3B-A08E89031FEE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7E8-0FEA-4862-AB64-762A490D6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3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8ECE-13D3-4FD5-9D3B-A08E89031FEE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7E8-0FEA-4862-AB64-762A490D6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17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8ECE-13D3-4FD5-9D3B-A08E89031FEE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7E8-0FEA-4862-AB64-762A490D6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4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8ECE-13D3-4FD5-9D3B-A08E89031FEE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7E8-0FEA-4862-AB64-762A490D6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72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8ECE-13D3-4FD5-9D3B-A08E89031FEE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7E8-0FEA-4862-AB64-762A490D6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20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8ECE-13D3-4FD5-9D3B-A08E89031FEE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7E8-0FEA-4862-AB64-762A490D6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42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8ECE-13D3-4FD5-9D3B-A08E89031FEE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7E8-0FEA-4862-AB64-762A490D6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1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8ECE-13D3-4FD5-9D3B-A08E89031FEE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7E8-0FEA-4862-AB64-762A490D6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23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8ECE-13D3-4FD5-9D3B-A08E89031FEE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7E8-0FEA-4862-AB64-762A490D6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7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8ECE-13D3-4FD5-9D3B-A08E89031FEE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7E8-0FEA-4862-AB64-762A490D6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2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8ECE-13D3-4FD5-9D3B-A08E89031FEE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07E8-0FEA-4862-AB64-762A490D6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24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D8ECE-13D3-4FD5-9D3B-A08E89031FEE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07E8-0FEA-4862-AB64-762A490D6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8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37" y="-1"/>
            <a:ext cx="4411287" cy="3574473"/>
          </a:xfrm>
        </p:spPr>
        <p:txBody>
          <a:bodyPr>
            <a:normAutofit/>
          </a:bodyPr>
          <a:lstStyle/>
          <a:p>
            <a:r>
              <a:rPr lang="en-US" dirty="0"/>
              <a:t>Regional tilt patterns of late Cenozoic basin-range fault blocks, western United States</a:t>
            </a:r>
          </a:p>
          <a:p>
            <a:r>
              <a:rPr lang="en-US" dirty="0"/>
              <a:t>John H. Stewart, 1980, GSA </a:t>
            </a:r>
            <a:r>
              <a:rPr lang="en-US" dirty="0" err="1"/>
              <a:t>bulliten</a:t>
            </a:r>
            <a:endParaRPr lang="en-US" dirty="0"/>
          </a:p>
          <a:p>
            <a:r>
              <a:rPr lang="en-US" dirty="0"/>
              <a:t>Presentation by Kurt Kraal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659" y="-1"/>
            <a:ext cx="6045345" cy="68358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513" y="2403330"/>
            <a:ext cx="4733925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439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81500" cy="4351338"/>
          </a:xfrm>
        </p:spPr>
        <p:txBody>
          <a:bodyPr>
            <a:normAutofit/>
          </a:bodyPr>
          <a:lstStyle/>
          <a:p>
            <a:r>
              <a:rPr lang="en-US" dirty="0"/>
              <a:t>Tilting of 15 to 20 </a:t>
            </a:r>
            <a:r>
              <a:rPr lang="en-US" baseline="30000" dirty="0"/>
              <a:t>o </a:t>
            </a:r>
            <a:r>
              <a:rPr lang="en-US" dirty="0"/>
              <a:t> observed regionally in the GB correlates with 20-30% extension over the entire great basin (using the model proposed by Morton and Black 1975)</a:t>
            </a:r>
          </a:p>
          <a:p>
            <a:r>
              <a:rPr lang="en-US" dirty="0"/>
              <a:t>Block rotation or </a:t>
            </a:r>
            <a:r>
              <a:rPr lang="en-US" dirty="0" err="1"/>
              <a:t>listric</a:t>
            </a:r>
            <a:r>
              <a:rPr lang="en-US" dirty="0"/>
              <a:t> fault proposed as possible models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8110" y="22179"/>
            <a:ext cx="6045345" cy="683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38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78" y="130233"/>
            <a:ext cx="11324540" cy="650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96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39" y="154767"/>
            <a:ext cx="5870171" cy="65951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Regional Tilt Patterns</a:t>
            </a:r>
          </a:p>
          <a:p>
            <a:r>
              <a:rPr lang="en-US" dirty="0"/>
              <a:t>E or W tilt directions that can be broken up into various “domains”</a:t>
            </a:r>
          </a:p>
          <a:p>
            <a:r>
              <a:rPr lang="en-US" dirty="0"/>
              <a:t>These zones are separated by west-northwest trending transverse zones or </a:t>
            </a:r>
            <a:r>
              <a:rPr lang="en-US" dirty="0" err="1"/>
              <a:t>bounderies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 these domains have an absence of major tilted blocks by changes in the density and pattern of young faults, and changes in topographic grain</a:t>
            </a:r>
          </a:p>
          <a:p>
            <a:pPr lvl="1"/>
            <a:r>
              <a:rPr lang="en-US" dirty="0"/>
              <a:t>Often correspond to defined lineaments</a:t>
            </a:r>
          </a:p>
          <a:p>
            <a:pPr marL="0" indent="0">
              <a:buNone/>
            </a:pPr>
            <a:r>
              <a:rPr lang="en-US" dirty="0"/>
              <a:t>Extension Directions:</a:t>
            </a:r>
          </a:p>
          <a:p>
            <a:r>
              <a:rPr lang="en-US" dirty="0"/>
              <a:t>In the GB, extension direction is perpendicular to basin bounding structures (and parallel with transverse structures)</a:t>
            </a:r>
          </a:p>
          <a:p>
            <a:r>
              <a:rPr lang="en-US" dirty="0"/>
              <a:t>Different direction than Southern B&amp;R (possibly due to different timing?)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8110" y="22179"/>
            <a:ext cx="6045345" cy="683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305300" cy="1325563"/>
          </a:xfrm>
        </p:spPr>
        <p:txBody>
          <a:bodyPr/>
          <a:lstStyle/>
          <a:p>
            <a:r>
              <a:rPr lang="en-US" dirty="0"/>
              <a:t>Bed Tilting: Extension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5814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Based on tilted block model (although similar relationships of higher tilting = higher extension for the </a:t>
            </a:r>
            <a:r>
              <a:rPr lang="en-US" dirty="0" err="1"/>
              <a:t>listric</a:t>
            </a:r>
            <a:r>
              <a:rPr lang="en-US" dirty="0"/>
              <a:t> fault model would be expected) from Morton and Black 1975</a:t>
            </a:r>
          </a:p>
          <a:p>
            <a:pPr marL="0" indent="0">
              <a:buNone/>
            </a:pPr>
            <a:r>
              <a:rPr lang="en-US" dirty="0"/>
              <a:t>Most measurements suggest 0-32 degrees of tilting, therefore 5-73% extension in most ranges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0" y="0"/>
            <a:ext cx="7183062" cy="46196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9A3BE0A-30C2-4582-9F7F-571510FCD5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6048" b="43464"/>
          <a:stretch/>
        </p:blipFill>
        <p:spPr>
          <a:xfrm>
            <a:off x="4627204" y="4851400"/>
            <a:ext cx="7564796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175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>
            <a:extLst>
              <a:ext uri="{FF2B5EF4-FFF2-40B4-BE49-F238E27FC236}">
                <a16:creationId xmlns:a16="http://schemas.microsoft.com/office/drawing/2014/main" id="{4F1FF6AA-3CA3-AB42-912E-CFA5608EE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538" y="765175"/>
            <a:ext cx="8672512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Box 2">
            <a:extLst>
              <a:ext uri="{FF2B5EF4-FFF2-40B4-BE49-F238E27FC236}">
                <a16:creationId xmlns:a16="http://schemas.microsoft.com/office/drawing/2014/main" id="{0ED73623-D969-1D4A-AD36-23FC1D37E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6526" y="6491289"/>
            <a:ext cx="2905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/>
              <a:t>Jackson  &amp; White, </a:t>
            </a:r>
            <a:r>
              <a:rPr lang="en-GB" altLang="en-US" sz="1200" i="1"/>
              <a:t>J. Struct. Geol</a:t>
            </a:r>
            <a:r>
              <a:rPr lang="en-GB" altLang="en-US" sz="1200"/>
              <a:t>., 1989</a:t>
            </a:r>
          </a:p>
        </p:txBody>
      </p:sp>
      <p:sp>
        <p:nvSpPr>
          <p:cNvPr id="28676" name="TextBox 1">
            <a:extLst>
              <a:ext uri="{FF2B5EF4-FFF2-40B4-BE49-F238E27FC236}">
                <a16:creationId xmlns:a16="http://schemas.microsoft.com/office/drawing/2014/main" id="{538D7B64-5739-B149-873B-3C0B42DF5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5805489"/>
            <a:ext cx="7315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(Drawn by Morton &amp; Black, 1975, to describe faulting in Afar, Ethiopia)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DE7999-32B7-4249-97B3-26834D154A33}"/>
              </a:ext>
            </a:extLst>
          </p:cNvPr>
          <p:cNvSpPr txBox="1"/>
          <p:nvPr/>
        </p:nvSpPr>
        <p:spPr>
          <a:xfrm>
            <a:off x="914400" y="90486"/>
            <a:ext cx="10783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method of Morton and Black 1975 appears complicated as presented – but the principle is not – see following..</a:t>
            </a:r>
          </a:p>
        </p:txBody>
      </p:sp>
    </p:spTree>
    <p:extLst>
      <p:ext uri="{BB962C8B-B14F-4D97-AF65-F5344CB8AC3E}">
        <p14:creationId xmlns:p14="http://schemas.microsoft.com/office/powerpoint/2010/main" val="4032001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167_isostatic_reb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357" y="1475547"/>
            <a:ext cx="6883144" cy="475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410454-976F-6746-8D32-B6862E0F2D9D}"/>
              </a:ext>
            </a:extLst>
          </p:cNvPr>
          <p:cNvSpPr txBox="1"/>
          <p:nvPr/>
        </p:nvSpPr>
        <p:spPr>
          <a:xfrm>
            <a:off x="1828800" y="284205"/>
            <a:ext cx="7352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Simple explanation of why tilting accompanies extensional faulting uses </a:t>
            </a:r>
            <a:r>
              <a:rPr lang="en-US" dirty="0" err="1"/>
              <a:t>isostaccy</a:t>
            </a:r>
            <a:r>
              <a:rPr lang="en-US" dirty="0"/>
              <a:t> as a principle..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DE2C9C-8C08-0042-8735-795CC72606C5}"/>
              </a:ext>
            </a:extLst>
          </p:cNvPr>
          <p:cNvSpPr txBox="1"/>
          <p:nvPr/>
        </p:nvSpPr>
        <p:spPr>
          <a:xfrm>
            <a:off x="9627476" y="6488668"/>
            <a:ext cx="2364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James Jackson-</a:t>
            </a:r>
            <a:r>
              <a:rPr lang="en-US" dirty="0" err="1"/>
              <a:t>trieste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 descr="E118_extension_tilting">
            <a:extLst>
              <a:ext uri="{FF2B5EF4-FFF2-40B4-BE49-F238E27FC236}">
                <a16:creationId xmlns:a16="http://schemas.microsoft.com/office/drawing/2014/main" id="{D9F17E47-A4F9-E948-8DEC-0C9EE623A8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149"/>
          <a:stretch>
            <a:fillRect/>
          </a:stretch>
        </p:blipFill>
        <p:spPr bwMode="auto">
          <a:xfrm>
            <a:off x="2979737" y="1077476"/>
            <a:ext cx="554513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50" name="Picture 6" descr="E118_extension_tilting">
            <a:extLst>
              <a:ext uri="{FF2B5EF4-FFF2-40B4-BE49-F238E27FC236}">
                <a16:creationId xmlns:a16="http://schemas.microsoft.com/office/drawing/2014/main" id="{86BA8D90-670C-004B-B304-C81C21F5F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851" r="28600"/>
          <a:stretch>
            <a:fillRect/>
          </a:stretch>
        </p:blipFill>
        <p:spPr bwMode="auto">
          <a:xfrm>
            <a:off x="3411538" y="2877700"/>
            <a:ext cx="39592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51" name="Text Box 7">
            <a:extLst>
              <a:ext uri="{FF2B5EF4-FFF2-40B4-BE49-F238E27FC236}">
                <a16:creationId xmlns:a16="http://schemas.microsoft.com/office/drawing/2014/main" id="{CC26D8BB-5BC1-2649-A2AB-BC1BE6A6B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1725" y="5757426"/>
            <a:ext cx="64135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FF0000"/>
                </a:solidFill>
              </a:rPr>
              <a:t>Rotating from fault dip 60</a:t>
            </a:r>
            <a:r>
              <a:rPr lang="en-GB" altLang="en-US" sz="2400" baseline="30000">
                <a:solidFill>
                  <a:srgbClr val="FF0000"/>
                </a:solidFill>
              </a:rPr>
              <a:t>o</a:t>
            </a:r>
            <a:r>
              <a:rPr lang="en-GB" altLang="en-US" sz="2400">
                <a:solidFill>
                  <a:srgbClr val="FF0000"/>
                </a:solidFill>
              </a:rPr>
              <a:t> to 30</a:t>
            </a:r>
            <a:r>
              <a:rPr lang="en-GB" altLang="en-US" sz="2400" baseline="30000">
                <a:solidFill>
                  <a:srgbClr val="FF0000"/>
                </a:solidFill>
              </a:rPr>
              <a:t>o</a:t>
            </a:r>
            <a:r>
              <a:rPr lang="en-GB" altLang="en-US" sz="2400">
                <a:solidFill>
                  <a:srgbClr val="FF0000"/>
                </a:solidFill>
              </a:rPr>
              <a:t> gives </a:t>
            </a:r>
            <a:r>
              <a:rPr lang="el-GR" altLang="en-US" sz="2400">
                <a:solidFill>
                  <a:srgbClr val="FF0000"/>
                </a:solidFill>
                <a:cs typeface="Arial" panose="020B0604020202020204" pitchFamily="34" charset="0"/>
              </a:rPr>
              <a:t>β</a:t>
            </a:r>
            <a:r>
              <a:rPr lang="en-GB" altLang="en-US" sz="2400">
                <a:solidFill>
                  <a:srgbClr val="FF0000"/>
                </a:solidFill>
                <a:cs typeface="Arial" panose="020B0604020202020204" pitchFamily="34" charset="0"/>
              </a:rPr>
              <a:t> = 1.7</a:t>
            </a:r>
            <a:endParaRPr lang="el-GR" altLang="en-US" sz="240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26629" name="TextBox 1">
            <a:extLst>
              <a:ext uri="{FF2B5EF4-FFF2-40B4-BE49-F238E27FC236}">
                <a16:creationId xmlns:a16="http://schemas.microsoft.com/office/drawing/2014/main" id="{523648B7-88F3-C149-81FF-866D34AEF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113" y="4822387"/>
            <a:ext cx="5940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n-US">
                <a:cs typeface="Arial" panose="020B0604020202020204" pitchFamily="34" charset="0"/>
              </a:rPr>
              <a:t>β</a:t>
            </a:r>
            <a:r>
              <a:rPr lang="en-GB" altLang="en-US">
                <a:cs typeface="Arial" panose="020B0604020202020204" pitchFamily="34" charset="0"/>
              </a:rPr>
              <a:t> is the amount of extension = original width of the basin</a:t>
            </a:r>
            <a:endParaRPr lang="en-GB" altLang="en-US"/>
          </a:p>
        </p:txBody>
      </p:sp>
      <p:sp>
        <p:nvSpPr>
          <p:cNvPr id="26630" name="TextBox 2">
            <a:extLst>
              <a:ext uri="{FF2B5EF4-FFF2-40B4-BE49-F238E27FC236}">
                <a16:creationId xmlns:a16="http://schemas.microsoft.com/office/drawing/2014/main" id="{1BC0D65B-DEDC-F44C-B1DF-FC836EC87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1989" y="4518025"/>
            <a:ext cx="2994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stretched width of the basin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951FE57-F11F-FB4E-81CC-03587454AB2A}"/>
              </a:ext>
            </a:extLst>
          </p:cNvPr>
          <p:cNvCxnSpPr/>
          <p:nvPr/>
        </p:nvCxnSpPr>
        <p:spPr>
          <a:xfrm>
            <a:off x="5954713" y="4518025"/>
            <a:ext cx="25701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433EE58-A5D9-5141-ABC3-72CBF0A3D95B}"/>
              </a:ext>
            </a:extLst>
          </p:cNvPr>
          <p:cNvSpPr txBox="1"/>
          <p:nvPr/>
        </p:nvSpPr>
        <p:spPr>
          <a:xfrm>
            <a:off x="609600" y="157655"/>
            <a:ext cx="6558455" cy="367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Deriving extension from range tilts -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F7F180-125C-AC49-AC27-5BCC4811EC1C}"/>
              </a:ext>
            </a:extLst>
          </p:cNvPr>
          <p:cNvSpPr txBox="1"/>
          <p:nvPr/>
        </p:nvSpPr>
        <p:spPr>
          <a:xfrm>
            <a:off x="9574924" y="6488668"/>
            <a:ext cx="2375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James Jackson - Trieste</a:t>
            </a:r>
          </a:p>
        </p:txBody>
      </p:sp>
    </p:spTree>
    <p:extLst>
      <p:ext uri="{BB962C8B-B14F-4D97-AF65-F5344CB8AC3E}">
        <p14:creationId xmlns:p14="http://schemas.microsoft.com/office/powerpoint/2010/main" val="252185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0" name="Picture 2" descr="N90_176_tilt_extension">
            <a:extLst>
              <a:ext uri="{FF2B5EF4-FFF2-40B4-BE49-F238E27FC236}">
                <a16:creationId xmlns:a16="http://schemas.microsoft.com/office/drawing/2014/main" id="{6CF974C6-A51C-F843-B4AB-7A53420A1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19" y="441326"/>
            <a:ext cx="8208962" cy="262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 descr="E118_extension_tilting">
            <a:extLst>
              <a:ext uri="{FF2B5EF4-FFF2-40B4-BE49-F238E27FC236}">
                <a16:creationId xmlns:a16="http://schemas.microsoft.com/office/drawing/2014/main" id="{BC0E3CAC-F139-3E49-83AB-EA216B0C9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149"/>
          <a:stretch>
            <a:fillRect/>
          </a:stretch>
        </p:blipFill>
        <p:spPr bwMode="auto">
          <a:xfrm>
            <a:off x="3432175" y="3068639"/>
            <a:ext cx="554513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4" descr="E118_extension_tilting">
            <a:extLst>
              <a:ext uri="{FF2B5EF4-FFF2-40B4-BE49-F238E27FC236}">
                <a16:creationId xmlns:a16="http://schemas.microsoft.com/office/drawing/2014/main" id="{352AD533-A784-0149-9962-4DA19B45A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851" r="28600"/>
          <a:stretch>
            <a:fillRect/>
          </a:stretch>
        </p:blipFill>
        <p:spPr bwMode="auto">
          <a:xfrm>
            <a:off x="3432176" y="4868863"/>
            <a:ext cx="39592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173" name="Text Box 5">
            <a:extLst>
              <a:ext uri="{FF2B5EF4-FFF2-40B4-BE49-F238E27FC236}">
                <a16:creationId xmlns:a16="http://schemas.microsoft.com/office/drawing/2014/main" id="{663750AE-233D-B043-A160-675DFA2EF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1" y="4868864"/>
            <a:ext cx="28479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amount of extension</a:t>
            </a:r>
            <a:r>
              <a:rPr lang="en-GB" altLang="en-US" b="1">
                <a:solidFill>
                  <a:srgbClr val="FF0000"/>
                </a:solidFill>
              </a:rPr>
              <a:t> (</a:t>
            </a:r>
            <a:r>
              <a:rPr lang="el-GR" altLang="en-US" b="1">
                <a:solidFill>
                  <a:srgbClr val="FF0000"/>
                </a:solidFill>
                <a:cs typeface="Arial" panose="020B0604020202020204" pitchFamily="34" charset="0"/>
              </a:rPr>
              <a:t>β</a:t>
            </a:r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r>
              <a:rPr lang="en-GB" altLang="en-US" b="1">
                <a:solidFill>
                  <a:srgbClr val="FF0000"/>
                </a:solidFill>
              </a:rPr>
              <a:t> </a:t>
            </a:r>
          </a:p>
          <a:p>
            <a:pPr eaLnBrk="1" hangingPunct="1"/>
            <a:r>
              <a:rPr lang="en-GB" altLang="en-US" b="1">
                <a:solidFill>
                  <a:srgbClr val="FF0000"/>
                </a:solidFill>
              </a:rPr>
              <a:t>    </a:t>
            </a:r>
            <a:r>
              <a:rPr lang="en-GB" altLang="en-US" b="1"/>
              <a:t>is related to</a:t>
            </a:r>
            <a:r>
              <a:rPr lang="en-GB" altLang="en-US" b="1">
                <a:solidFill>
                  <a:srgbClr val="009900"/>
                </a:solidFill>
              </a:rPr>
              <a:t> tilting</a:t>
            </a:r>
            <a:endParaRPr lang="en-US" altLang="en-US" b="1">
              <a:solidFill>
                <a:srgbClr val="009900"/>
              </a:solidFill>
            </a:endParaRPr>
          </a:p>
        </p:txBody>
      </p:sp>
      <p:sp>
        <p:nvSpPr>
          <p:cNvPr id="135175" name="Text Box 7">
            <a:extLst>
              <a:ext uri="{FF2B5EF4-FFF2-40B4-BE49-F238E27FC236}">
                <a16:creationId xmlns:a16="http://schemas.microsoft.com/office/drawing/2014/main" id="{39CC8B2B-6138-A047-8775-38D6D63CE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5864" y="5949951"/>
            <a:ext cx="25431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… but</a:t>
            </a:r>
            <a:r>
              <a:rPr lang="en-GB" altLang="en-US" b="1">
                <a:solidFill>
                  <a:srgbClr val="FF0000"/>
                </a:solidFill>
              </a:rPr>
              <a:t> topography </a:t>
            </a:r>
            <a:r>
              <a:rPr lang="en-GB" altLang="en-US" b="1"/>
              <a:t>is </a:t>
            </a:r>
          </a:p>
          <a:p>
            <a:pPr eaLnBrk="1" hangingPunct="1"/>
            <a:r>
              <a:rPr lang="en-GB" altLang="en-US" b="1"/>
              <a:t>related to</a:t>
            </a:r>
            <a:r>
              <a:rPr lang="en-GB" altLang="en-US" b="1">
                <a:solidFill>
                  <a:srgbClr val="FF0000"/>
                </a:solidFill>
              </a:rPr>
              <a:t> </a:t>
            </a:r>
            <a:r>
              <a:rPr lang="en-GB" altLang="en-US" b="1">
                <a:solidFill>
                  <a:srgbClr val="009900"/>
                </a:solidFill>
              </a:rPr>
              <a:t>block width</a:t>
            </a:r>
            <a:endParaRPr lang="en-US" altLang="en-US" b="1">
              <a:solidFill>
                <a:srgbClr val="0099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722048-F1B0-6245-8192-6EA2F948B9C1}"/>
              </a:ext>
            </a:extLst>
          </p:cNvPr>
          <p:cNvSpPr txBox="1"/>
          <p:nvPr/>
        </p:nvSpPr>
        <p:spPr>
          <a:xfrm>
            <a:off x="189186" y="6451990"/>
            <a:ext cx="2375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James Jackson - Trieste</a:t>
            </a:r>
          </a:p>
        </p:txBody>
      </p:sp>
    </p:spTree>
    <p:extLst>
      <p:ext uri="{BB962C8B-B14F-4D97-AF65-F5344CB8AC3E}">
        <p14:creationId xmlns:p14="http://schemas.microsoft.com/office/powerpoint/2010/main" val="85165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nimBg="1"/>
      <p:bldP spid="13517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819" y="1825625"/>
            <a:ext cx="236635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Initial rupture proposed to occur antiformal boundaries that propagate until hitting already ruptured and tilted blocks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697" y="681037"/>
            <a:ext cx="9589484" cy="580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539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355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Bed Tilting: Extension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Conclusions</vt:lpstr>
    </vt:vector>
  </TitlesOfParts>
  <Company>University Of Nevada, Reno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O Kraal</dc:creator>
  <cp:lastModifiedBy>Kurt Kraal</cp:lastModifiedBy>
  <cp:revision>12</cp:revision>
  <dcterms:created xsi:type="dcterms:W3CDTF">2020-03-03T19:50:02Z</dcterms:created>
  <dcterms:modified xsi:type="dcterms:W3CDTF">2020-03-04T17:07:05Z</dcterms:modified>
</cp:coreProperties>
</file>