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2" r:id="rId3"/>
    <p:sldId id="264" r:id="rId4"/>
    <p:sldId id="263" r:id="rId5"/>
    <p:sldId id="257" r:id="rId6"/>
    <p:sldId id="259" r:id="rId7"/>
    <p:sldId id="266" r:id="rId8"/>
    <p:sldId id="260" r:id="rId9"/>
    <p:sldId id="261" r:id="rId10"/>
    <p:sldId id="265" r:id="rId11"/>
    <p:sldId id="2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4"/>
    <p:restoredTop sz="94517"/>
  </p:normalViewPr>
  <p:slideViewPr>
    <p:cSldViewPr snapToGrid="0" snapToObjects="1">
      <p:cViewPr>
        <p:scale>
          <a:sx n="105" d="100"/>
          <a:sy n="105" d="100"/>
        </p:scale>
        <p:origin x="648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773B4-4B3A-7948-90B8-8A4CE7E9F078}" type="datetimeFigureOut">
              <a:rPr lang="en-US" smtClean="0"/>
              <a:t>3/10/20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DC06F-16C8-C04F-AE01-77231FC5F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3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Actively eroding with abrupt facies changes = Course Conglomerates to siltstones asap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Figure:  A = Outcrops 45-18Ma B = 17 – 1 MA C = Alluvium in valleys. Point out difference between A and 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DC06F-16C8-C04F-AE01-77231FC5F5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52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where the high zone widens the dates were at 10Ma</a:t>
            </a:r>
          </a:p>
          <a:p>
            <a:r>
              <a:rPr lang="en-US" dirty="0"/>
              <a:t>Belt Highlighted in next slide </a:t>
            </a:r>
          </a:p>
          <a:p>
            <a:r>
              <a:rPr lang="en-US" dirty="0"/>
              <a:t>Also points out the Aeromagnetic 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DC06F-16C8-C04F-AE01-77231FC5F5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16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fig show outcropping of basalt </a:t>
            </a:r>
            <a:r>
              <a:rPr lang="en-US" dirty="0" err="1"/>
              <a:t>Goog</a:t>
            </a:r>
            <a:r>
              <a:rPr lang="en-US" dirty="0"/>
              <a:t> earth compliments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DC06F-16C8-C04F-AE01-77231FC5F5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76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Late </a:t>
            </a:r>
            <a:r>
              <a:rPr lang="en-US" dirty="0" err="1"/>
              <a:t>cenezoic</a:t>
            </a:r>
            <a:r>
              <a:rPr lang="en-US" dirty="0"/>
              <a:t> basalt = black</a:t>
            </a:r>
          </a:p>
          <a:p>
            <a:r>
              <a:rPr lang="en-US" dirty="0"/>
              <a:t>Tectonic trends lines</a:t>
            </a:r>
          </a:p>
          <a:p>
            <a:r>
              <a:rPr lang="en-US" dirty="0"/>
              <a:t>Dots = extension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DC06F-16C8-C04F-AE01-77231FC5F5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98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5E9FF-F854-AC4D-A4D3-6EBE18D7F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DC885-29B2-664A-878C-C8FA60287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BEED-4998-BB48-8F8A-32C52958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AF67-1951-1B46-9C6D-FFEADA793B58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5C5B3-EBD4-0240-BF7D-7FF1D959A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647A9-8402-834B-9EF3-5D5ACD98F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FE06-A7FA-EF42-A333-95BF3CE5D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7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85B26-999C-7E49-92D4-4494A3D8A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B8C6B9-8882-3B44-B0D1-86525EB2E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8FF78-CBC0-3B4B-9ECE-F58904048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AF67-1951-1B46-9C6D-FFEADA793B58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74BF5-3312-BB40-BC3E-B2F92297E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99823-DE9C-2744-88A5-565DD1C15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FE06-A7FA-EF42-A333-95BF3CE5D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6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9F6128-0FDF-3243-A977-FC91A1132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0762F9-AC93-7F43-BE20-52DC4E6F2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A3D96-46CC-0A43-B89C-72414E82E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AF67-1951-1B46-9C6D-FFEADA793B58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C4402-32AD-4241-B73D-D1F3740EF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F87D9-46C1-5742-B386-14CC55EEC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FE06-A7FA-EF42-A333-95BF3CE5D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1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B2FE8-EEC0-634E-94AE-C233F2984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08F1E-621C-A049-B018-617A23691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9B1FB-F792-B849-8D71-1B98E81A8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AF67-1951-1B46-9C6D-FFEADA793B58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4E8CD-41D6-E046-84B3-E754BAB2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541FB-4586-794B-BA3A-87ADAFAAC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FE06-A7FA-EF42-A333-95BF3CE5D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5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9D3F8-D2B0-2548-B430-2F59E431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64AF2-3D05-1244-9A11-EC7789FA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0D458-C4FA-FE4D-8F36-EDFC9E70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AF67-1951-1B46-9C6D-FFEADA793B58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C23FF-250B-414F-8D09-0BB3BE148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940C8-16FC-EC49-9B69-535DF755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FE06-A7FA-EF42-A333-95BF3CE5D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5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80483-44ED-4042-9592-AD01EABF4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FD7C4-3327-3146-AE70-6B80B359E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17896-47F4-6C49-B5BC-27E401087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2178C-E7D1-5741-A54F-6A0E7FBA8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AF67-1951-1B46-9C6D-FFEADA793B58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11296-94C5-3F44-A9DC-6A023CE10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64A3B-F351-8A41-95A8-39352837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FE06-A7FA-EF42-A333-95BF3CE5D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68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43B25-F6AA-6744-A37E-BD6A9424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44988-48A7-454E-87FA-A7900325F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FF4A77-43E2-4D48-9622-81CBACBAE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C739DB-AE93-4444-93E5-C3168E6C2F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652C8C-E455-CF48-B848-A7326FABC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F8E17E-4FA7-FC4E-9E92-476FD5408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AF67-1951-1B46-9C6D-FFEADA793B58}" type="datetimeFigureOut">
              <a:rPr lang="en-US" smtClean="0"/>
              <a:t>3/9/20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9989EB-CE87-D540-865C-66FAA93E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9B95CA-9AEA-0448-9E02-0196A3E3B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FE06-A7FA-EF42-A333-95BF3CE5D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9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DFEA6-94F1-F14D-98CA-DE7F9745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CFF34-AC34-2C4E-A343-64F8B8529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AF67-1951-1B46-9C6D-FFEADA793B58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F1533-8CDE-3D47-8490-E7C4CDAD8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2F4A6-FCBE-0848-8CE4-06DF108CB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FE06-A7FA-EF42-A333-95BF3CE5D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7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FECCA-484A-D940-B88C-EC6076FA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AF67-1951-1B46-9C6D-FFEADA793B58}" type="datetimeFigureOut">
              <a:rPr lang="en-US" smtClean="0"/>
              <a:t>3/9/20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4BF0A-DEE0-964F-AEBB-9AB133EB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42927-20CC-CA4E-8DC8-76B1192D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FE06-A7FA-EF42-A333-95BF3CE5D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76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F3427-85DB-0D49-B42D-BF684C507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5F372-E1F0-A341-A37F-97B388092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45BAE-E99D-B74A-8AEE-F30911946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A171A-09C7-BC46-9AA8-9E666EFCD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AF67-1951-1B46-9C6D-FFEADA793B58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9987F-3045-DF4B-8BBF-54D389E8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E393A-CB21-2A46-B104-5F7231948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FE06-A7FA-EF42-A333-95BF3CE5D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6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C6125-9B27-9544-BFAD-EC8B1B0CC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68024-A467-2146-946F-25762B60E1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EB11C9-435F-1D4B-9A44-FA03705AE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AF2E0-7197-1044-80E0-C7E5E9BAA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AF67-1951-1B46-9C6D-FFEADA793B58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6C5D6F-CE15-0A4E-A5DE-25AFA9DDD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A277D-8B80-F74C-9F8B-B8DCB56B6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1FE06-A7FA-EF42-A333-95BF3CE5D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86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21A770-EF77-6C4F-BEC0-3C1B55E0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A8214-1F6F-5340-98FC-0826FD142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8D556-6BBD-CD41-A27A-DCC8011FC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1AF67-1951-1B46-9C6D-FFEADA793B58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39BF6-50E7-5E47-9256-FC72D7885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07D5-CC7E-6C48-B9F3-396C4BAF2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1FE06-A7FA-EF42-A333-95BF3CE5D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9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neotectonics.seismo.unr.edu/0_COURSES/Geo730-2020/McKee86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8BE7-3C5C-C944-9FA0-F3464F05E2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Tectonic and Magmatic Development of the Great Basin and Western United States During the Late Cenozoic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EC9BD6-D648-F84A-A2C3-126F545318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Paper by: Edwin H. </a:t>
            </a:r>
            <a:r>
              <a:rPr lang="en-US" dirty="0" err="1"/>
              <a:t>Mckee</a:t>
            </a:r>
            <a:r>
              <a:rPr lang="en-US" dirty="0"/>
              <a:t> &amp; Donald C. Noble</a:t>
            </a:r>
          </a:p>
          <a:p>
            <a:r>
              <a:rPr lang="en-US" dirty="0"/>
              <a:t>1985</a:t>
            </a:r>
          </a:p>
          <a:p>
            <a:r>
              <a:rPr lang="en-US" dirty="0"/>
              <a:t>Presentation: Emily Maher</a:t>
            </a:r>
          </a:p>
        </p:txBody>
      </p:sp>
    </p:spTree>
    <p:extLst>
      <p:ext uri="{BB962C8B-B14F-4D97-AF65-F5344CB8AC3E}">
        <p14:creationId xmlns:p14="http://schemas.microsoft.com/office/powerpoint/2010/main" val="1706021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0971C-B04A-7541-9DD0-12971F036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8549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9352C-79BB-EC4B-85E4-375A6AE52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64" y="1654112"/>
            <a:ext cx="5111496" cy="4417504"/>
          </a:xfrm>
        </p:spPr>
        <p:txBody>
          <a:bodyPr>
            <a:normAutofit/>
          </a:bodyPr>
          <a:lstStyle/>
          <a:p>
            <a:r>
              <a:rPr lang="en-US" sz="2400" dirty="0"/>
              <a:t>Basin + Range extension started roughly 18Ma </a:t>
            </a:r>
          </a:p>
          <a:p>
            <a:r>
              <a:rPr lang="en-US" sz="2400" dirty="0"/>
              <a:t>Basalts were also deposited in this time period </a:t>
            </a:r>
          </a:p>
          <a:p>
            <a:r>
              <a:rPr lang="en-US" sz="2400" dirty="0"/>
              <a:t>Proof from dating rocks as well as no more presence of calc-alkalic deposits</a:t>
            </a:r>
          </a:p>
          <a:p>
            <a:r>
              <a:rPr lang="en-US" sz="2400" dirty="0"/>
              <a:t>San Andreas also a contributing factor to rifting.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4278C63-E53C-254E-BAC1-4A87E2B09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1150"/>
            <a:ext cx="5477565" cy="64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1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2421-351C-F844-9DC9-DD885DF47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74443AB-EB01-2C4B-982A-02398B53E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McKee, E.H. and Noble, D.C., </a:t>
            </a:r>
            <a:r>
              <a:rPr lang="en-US" dirty="0">
                <a:hlinkClick r:id="rId2"/>
              </a:rPr>
              <a:t>1986</a:t>
            </a:r>
            <a:r>
              <a:rPr lang="en-US" dirty="0"/>
              <a:t>. Tectonic and magmatic 	development of the Great Basin of Western United States during 	late Cenozoic. Modern Geology, 1: 39-49.</a:t>
            </a:r>
          </a:p>
          <a:p>
            <a:r>
              <a:rPr lang="en-US" dirty="0"/>
              <a:t>All images from this paper expect for Google Earth images.</a:t>
            </a:r>
          </a:p>
        </p:txBody>
      </p:sp>
    </p:spTree>
    <p:extLst>
      <p:ext uri="{BB962C8B-B14F-4D97-AF65-F5344CB8AC3E}">
        <p14:creationId xmlns:p14="http://schemas.microsoft.com/office/powerpoint/2010/main" val="308187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E6E6-5518-6249-81E5-168102BAC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153192"/>
            <a:ext cx="10515600" cy="1325563"/>
          </a:xfrm>
        </p:spPr>
        <p:txBody>
          <a:bodyPr/>
          <a:lstStyle/>
          <a:p>
            <a:r>
              <a:rPr lang="en-US" dirty="0"/>
              <a:t>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E042B-9419-F54C-98D2-021CE6293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48" y="1690688"/>
            <a:ext cx="5538216" cy="435133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Mckee</a:t>
            </a:r>
            <a:r>
              <a:rPr lang="en-US" dirty="0"/>
              <a:t> + Noble say the tectonic development of the North Western occurred in 2 phases during the later </a:t>
            </a:r>
            <a:r>
              <a:rPr lang="en-US" dirty="0" err="1"/>
              <a:t>Cenezoic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40-18Ma subduction of Farallon Plate created silicic to intermediate calc-alkalic igneous rocks</a:t>
            </a:r>
          </a:p>
          <a:p>
            <a:pPr lvl="1"/>
            <a:r>
              <a:rPr lang="en-US" dirty="0"/>
              <a:t>18 Ma and younger the rocks are basaltic or bimodal rhyolite-basaltic igneous rocks in the Great Basin and the Columbia Intermontane Region.</a:t>
            </a:r>
          </a:p>
          <a:p>
            <a:pPr lvl="1"/>
            <a:r>
              <a:rPr lang="en-US" dirty="0"/>
              <a:t>This paper focuses on 18 Ma and younger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F3AB803-5B08-EF43-99CB-5A27D82F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664" y="153192"/>
            <a:ext cx="8444497" cy="652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05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E7E4E-334A-814E-8857-9165246B6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292" y="-97720"/>
            <a:ext cx="9127980" cy="7053439"/>
          </a:xfrm>
        </p:spPr>
      </p:pic>
    </p:spTree>
    <p:extLst>
      <p:ext uri="{BB962C8B-B14F-4D97-AF65-F5344CB8AC3E}">
        <p14:creationId xmlns:p14="http://schemas.microsoft.com/office/powerpoint/2010/main" val="2446464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418B0-C3A3-1A4A-88FB-34C763D10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Sedimentary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E4F81-1DAD-B042-9F22-108E894E7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722" y="1419191"/>
            <a:ext cx="5181600" cy="4351338"/>
          </a:xfrm>
        </p:spPr>
        <p:txBody>
          <a:bodyPr/>
          <a:lstStyle/>
          <a:p>
            <a:r>
              <a:rPr lang="en-US" dirty="0"/>
              <a:t>Sedimentary Rocks</a:t>
            </a:r>
          </a:p>
          <a:p>
            <a:pPr lvl="1"/>
            <a:r>
              <a:rPr lang="en-US" dirty="0"/>
              <a:t>Mostly found on edges of basins and occasionally high in fault-block mountains</a:t>
            </a:r>
          </a:p>
          <a:p>
            <a:pPr lvl="1"/>
            <a:r>
              <a:rPr lang="en-US" dirty="0"/>
              <a:t>Actively eroding with abrupt facies changes.</a:t>
            </a:r>
          </a:p>
          <a:p>
            <a:pPr lvl="1"/>
            <a:r>
              <a:rPr lang="en-US" dirty="0"/>
              <a:t>Age is mostly late Miocene or younger points out that basins came to existence in early Miocene.</a:t>
            </a:r>
          </a:p>
          <a:p>
            <a:pPr lvl="1"/>
            <a:r>
              <a:rPr lang="en-US" dirty="0"/>
              <a:t>Oldest Sediment basin fill is 17-18 Ma ( </a:t>
            </a:r>
            <a:r>
              <a:rPr lang="en-US" dirty="0" err="1"/>
              <a:t>Mckee&amp;Noble</a:t>
            </a:r>
            <a:r>
              <a:rPr lang="en-US" dirty="0"/>
              <a:t>, 1974)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A700CE3-2335-B54C-B8A7-0FC05CE74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322" y="1900339"/>
            <a:ext cx="6546169" cy="353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64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F1C2-E6E7-2248-B915-BFF0B0429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5412658" cy="1325563"/>
          </a:xfrm>
        </p:spPr>
        <p:txBody>
          <a:bodyPr/>
          <a:lstStyle/>
          <a:p>
            <a:r>
              <a:rPr lang="en-US" dirty="0"/>
              <a:t>Basalts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C705EB-EB8C-314E-AD70-0520A2FC3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2294"/>
            <a:ext cx="6096000" cy="5246996"/>
          </a:xfrm>
        </p:spPr>
        <p:txBody>
          <a:bodyPr>
            <a:normAutofit/>
          </a:bodyPr>
          <a:lstStyle/>
          <a:p>
            <a:r>
              <a:rPr lang="en-US" sz="2400" dirty="0"/>
              <a:t>Present along margins of Great Basin </a:t>
            </a:r>
          </a:p>
          <a:p>
            <a:pPr lvl="1"/>
            <a:r>
              <a:rPr lang="en-US" sz="2000" dirty="0"/>
              <a:t>Mostly in northern part (</a:t>
            </a:r>
            <a:r>
              <a:rPr lang="en-US" sz="2000" dirty="0" err="1"/>
              <a:t>FigA</a:t>
            </a:r>
            <a:r>
              <a:rPr lang="en-US" sz="2000" dirty="0"/>
              <a:t>)</a:t>
            </a:r>
          </a:p>
          <a:p>
            <a:r>
              <a:rPr lang="en-US" sz="2400" dirty="0"/>
              <a:t>Oldest Cenozoic Basalts are 18Ma</a:t>
            </a:r>
          </a:p>
          <a:p>
            <a:pPr lvl="1"/>
            <a:r>
              <a:rPr lang="en-US" sz="2000" dirty="0"/>
              <a:t>Go from Eureka to Snake River Plain</a:t>
            </a:r>
          </a:p>
          <a:p>
            <a:r>
              <a:rPr lang="en-US" sz="2400" dirty="0"/>
              <a:t>In Central/Southern Nv poorly defined lineaments and dikes that are north-northwest trending.</a:t>
            </a:r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244042-A807-AF4E-822D-C6FC682E4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025" y="3338833"/>
            <a:ext cx="3814916" cy="3329653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038EF0D-84DD-E64D-AD31-AB5459ECD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9273"/>
            <a:ext cx="3814916" cy="3359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556D90-F7DB-5A43-97E3-BA2CCB489F2C}"/>
              </a:ext>
            </a:extLst>
          </p:cNvPr>
          <p:cNvSpPr txBox="1"/>
          <p:nvPr/>
        </p:nvSpPr>
        <p:spPr>
          <a:xfrm>
            <a:off x="9379974" y="189514"/>
            <a:ext cx="2566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Mid Miocene (~18Ma)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18298A-6568-894E-ABDF-A8691D6FE2B8}"/>
              </a:ext>
            </a:extLst>
          </p:cNvPr>
          <p:cNvSpPr txBox="1"/>
          <p:nvPr/>
        </p:nvSpPr>
        <p:spPr>
          <a:xfrm>
            <a:off x="6858000" y="3681126"/>
            <a:ext cx="1834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 Quaternary </a:t>
            </a:r>
          </a:p>
        </p:txBody>
      </p:sp>
    </p:spTree>
    <p:extLst>
      <p:ext uri="{BB962C8B-B14F-4D97-AF65-F5344CB8AC3E}">
        <p14:creationId xmlns:p14="http://schemas.microsoft.com/office/powerpoint/2010/main" val="1283766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794B7-3FEF-EF42-84BD-B0FC010BA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164"/>
            <a:ext cx="5257800" cy="1159746"/>
          </a:xfrm>
        </p:spPr>
        <p:txBody>
          <a:bodyPr/>
          <a:lstStyle/>
          <a:p>
            <a:r>
              <a:rPr lang="en-US" dirty="0"/>
              <a:t>Aeromagnetic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A27C44-6EFA-0749-B96B-ED8604136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52189" y="176544"/>
            <a:ext cx="4348314" cy="6504911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BCE543-6625-6D49-9A11-478E3BB2F38F}"/>
              </a:ext>
            </a:extLst>
          </p:cNvPr>
          <p:cNvSpPr txBox="1">
            <a:spLocks/>
          </p:cNvSpPr>
          <p:nvPr/>
        </p:nvSpPr>
        <p:spPr>
          <a:xfrm>
            <a:off x="168721" y="1419191"/>
            <a:ext cx="6335317" cy="5084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High aeromagnetic anomaly starting in central NV and trending northwest towards OR </a:t>
            </a:r>
          </a:p>
          <a:p>
            <a:pPr lvl="1"/>
            <a:r>
              <a:rPr lang="en-US" sz="2000" dirty="0"/>
              <a:t>Southern half of Oregon-Nevada Lineament </a:t>
            </a:r>
          </a:p>
          <a:p>
            <a:r>
              <a:rPr lang="en-US" sz="2400" dirty="0"/>
              <a:t>There are surface outcrops of basalt that show this as well </a:t>
            </a:r>
          </a:p>
          <a:p>
            <a:r>
              <a:rPr lang="en-US" sz="2400" dirty="0"/>
              <a:t>Aeromagnetic shows basalt through deep alluvium in valleys</a:t>
            </a:r>
          </a:p>
          <a:p>
            <a:pPr lvl="1"/>
            <a:r>
              <a:rPr lang="en-US" sz="2000" dirty="0"/>
              <a:t>K-</a:t>
            </a:r>
            <a:r>
              <a:rPr lang="en-US" sz="2000" dirty="0" err="1"/>
              <a:t>Ar</a:t>
            </a:r>
            <a:r>
              <a:rPr lang="en-US" sz="2000" dirty="0"/>
              <a:t> dated to 15-17Ma (</a:t>
            </a:r>
            <a:r>
              <a:rPr lang="en-US" sz="2000" dirty="0" err="1"/>
              <a:t>Mckee</a:t>
            </a:r>
            <a:r>
              <a:rPr lang="en-US" sz="2000" dirty="0"/>
              <a:t>, </a:t>
            </a:r>
            <a:r>
              <a:rPr lang="en-US" sz="2000" dirty="0" err="1"/>
              <a:t>unpub</a:t>
            </a:r>
            <a:r>
              <a:rPr lang="en-US" sz="2000" dirty="0"/>
              <a:t>. data 1984)</a:t>
            </a:r>
          </a:p>
          <a:p>
            <a:r>
              <a:rPr lang="en-US" sz="2400" dirty="0"/>
              <a:t>Aeromagnetic low could be a rift and mark the beginning of Basin and Range extension.</a:t>
            </a:r>
          </a:p>
        </p:txBody>
      </p:sp>
    </p:spTree>
    <p:extLst>
      <p:ext uri="{BB962C8B-B14F-4D97-AF65-F5344CB8AC3E}">
        <p14:creationId xmlns:p14="http://schemas.microsoft.com/office/powerpoint/2010/main" val="2595337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E7E4E-334A-814E-8857-9165246B6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7079" r="51571" b="21668"/>
          <a:stretch/>
        </p:blipFill>
        <p:spPr>
          <a:xfrm>
            <a:off x="5801369" y="871819"/>
            <a:ext cx="6253995" cy="5114362"/>
          </a:xfr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F29BE991-03EB-634C-AE83-46CB83496F21}"/>
              </a:ext>
            </a:extLst>
          </p:cNvPr>
          <p:cNvSpPr/>
          <p:nvPr/>
        </p:nvSpPr>
        <p:spPr>
          <a:xfrm>
            <a:off x="8733372" y="2007004"/>
            <a:ext cx="1463625" cy="2316190"/>
          </a:xfrm>
          <a:custGeom>
            <a:avLst/>
            <a:gdLst>
              <a:gd name="connsiteX0" fmla="*/ 684286 w 1883301"/>
              <a:gd name="connsiteY0" fmla="*/ 0 h 2549420"/>
              <a:gd name="connsiteX1" fmla="*/ 756954 w 1883301"/>
              <a:gd name="connsiteY1" fmla="*/ 411783 h 2549420"/>
              <a:gd name="connsiteX2" fmla="*/ 956790 w 1883301"/>
              <a:gd name="connsiteY2" fmla="*/ 666119 h 2549420"/>
              <a:gd name="connsiteX3" fmla="*/ 1174792 w 1883301"/>
              <a:gd name="connsiteY3" fmla="*/ 944678 h 2549420"/>
              <a:gd name="connsiteX4" fmla="*/ 1386739 w 1883301"/>
              <a:gd name="connsiteY4" fmla="*/ 1332238 h 2549420"/>
              <a:gd name="connsiteX5" fmla="*/ 1616853 w 1883301"/>
              <a:gd name="connsiteY5" fmla="*/ 1731910 h 2549420"/>
              <a:gd name="connsiteX6" fmla="*/ 1810633 w 1883301"/>
              <a:gd name="connsiteY6" fmla="*/ 2010469 h 2549420"/>
              <a:gd name="connsiteX7" fmla="*/ 1883301 w 1883301"/>
              <a:gd name="connsiteY7" fmla="*/ 2391973 h 2549420"/>
              <a:gd name="connsiteX8" fmla="*/ 1762188 w 1883301"/>
              <a:gd name="connsiteY8" fmla="*/ 2549420 h 2549420"/>
              <a:gd name="connsiteX9" fmla="*/ 1526019 w 1883301"/>
              <a:gd name="connsiteY9" fmla="*/ 2488863 h 2549420"/>
              <a:gd name="connsiteX10" fmla="*/ 1326183 w 1883301"/>
              <a:gd name="connsiteY10" fmla="*/ 2234527 h 2549420"/>
              <a:gd name="connsiteX11" fmla="*/ 1053680 w 1883301"/>
              <a:gd name="connsiteY11" fmla="*/ 2034691 h 2549420"/>
              <a:gd name="connsiteX12" fmla="*/ 884122 w 1883301"/>
              <a:gd name="connsiteY12" fmla="*/ 1737965 h 2549420"/>
              <a:gd name="connsiteX13" fmla="*/ 787232 w 1883301"/>
              <a:gd name="connsiteY13" fmla="*/ 1429128 h 2549420"/>
              <a:gd name="connsiteX14" fmla="*/ 654008 w 1883301"/>
              <a:gd name="connsiteY14" fmla="*/ 1017345 h 2549420"/>
              <a:gd name="connsiteX15" fmla="*/ 436005 w 1883301"/>
              <a:gd name="connsiteY15" fmla="*/ 738786 h 2549420"/>
              <a:gd name="connsiteX16" fmla="*/ 363338 w 1883301"/>
              <a:gd name="connsiteY16" fmla="*/ 526839 h 2549420"/>
              <a:gd name="connsiteX17" fmla="*/ 272503 w 1883301"/>
              <a:gd name="connsiteY17" fmla="*/ 375449 h 2549420"/>
              <a:gd name="connsiteX18" fmla="*/ 96890 w 1883301"/>
              <a:gd name="connsiteY18" fmla="*/ 163502 h 2549420"/>
              <a:gd name="connsiteX19" fmla="*/ 0 w 1883301"/>
              <a:gd name="connsiteY19" fmla="*/ 121112 h 254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83301" h="2549420">
                <a:moveTo>
                  <a:pt x="684286" y="0"/>
                </a:moveTo>
                <a:lnTo>
                  <a:pt x="756954" y="411783"/>
                </a:lnTo>
                <a:lnTo>
                  <a:pt x="956790" y="666119"/>
                </a:lnTo>
                <a:lnTo>
                  <a:pt x="1174792" y="944678"/>
                </a:lnTo>
                <a:lnTo>
                  <a:pt x="1386739" y="1332238"/>
                </a:lnTo>
                <a:lnTo>
                  <a:pt x="1616853" y="1731910"/>
                </a:lnTo>
                <a:lnTo>
                  <a:pt x="1810633" y="2010469"/>
                </a:lnTo>
                <a:lnTo>
                  <a:pt x="1883301" y="2391973"/>
                </a:lnTo>
                <a:lnTo>
                  <a:pt x="1762188" y="2549420"/>
                </a:lnTo>
                <a:lnTo>
                  <a:pt x="1526019" y="2488863"/>
                </a:lnTo>
                <a:lnTo>
                  <a:pt x="1326183" y="2234527"/>
                </a:lnTo>
                <a:lnTo>
                  <a:pt x="1053680" y="2034691"/>
                </a:lnTo>
                <a:lnTo>
                  <a:pt x="884122" y="1737965"/>
                </a:lnTo>
                <a:lnTo>
                  <a:pt x="787232" y="1429128"/>
                </a:lnTo>
                <a:lnTo>
                  <a:pt x="654008" y="1017345"/>
                </a:lnTo>
                <a:lnTo>
                  <a:pt x="436005" y="738786"/>
                </a:lnTo>
                <a:lnTo>
                  <a:pt x="363338" y="526839"/>
                </a:lnTo>
                <a:lnTo>
                  <a:pt x="272503" y="375449"/>
                </a:lnTo>
                <a:lnTo>
                  <a:pt x="96890" y="163502"/>
                </a:lnTo>
                <a:lnTo>
                  <a:pt x="0" y="121112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6D7107-52FD-1A41-8D3C-C4F038832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93" y="1058535"/>
            <a:ext cx="5475890" cy="48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5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0E5E-2953-8840-B0AF-48FD435A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23" y="232389"/>
            <a:ext cx="7273412" cy="1325563"/>
          </a:xfrm>
        </p:spPr>
        <p:txBody>
          <a:bodyPr/>
          <a:lstStyle/>
          <a:p>
            <a:r>
              <a:rPr lang="en-US" dirty="0"/>
              <a:t>Tectonics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9B64CB-B227-264E-9718-7D15AAE1C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3780" y="7822"/>
            <a:ext cx="4531218" cy="685017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A67641-63A3-6B42-94AA-F45408941F34}"/>
              </a:ext>
            </a:extLst>
          </p:cNvPr>
          <p:cNvSpPr txBox="1">
            <a:spLocks/>
          </p:cNvSpPr>
          <p:nvPr/>
        </p:nvSpPr>
        <p:spPr>
          <a:xfrm>
            <a:off x="168721" y="1419191"/>
            <a:ext cx="6335317" cy="5099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Total spreading ~100km</a:t>
            </a:r>
          </a:p>
          <a:p>
            <a:r>
              <a:rPr lang="en-US" sz="2400" dirty="0"/>
              <a:t>Active faulting across entire Basin + Range, but east/west edges most active.</a:t>
            </a:r>
          </a:p>
          <a:p>
            <a:pPr lvl="1"/>
            <a:r>
              <a:rPr lang="en-US" sz="2000" dirty="0"/>
              <a:t>Maybe cause of extension currently</a:t>
            </a:r>
          </a:p>
          <a:p>
            <a:r>
              <a:rPr lang="en-US" sz="2400" dirty="0"/>
              <a:t>Evidence that Basin + Range topography did not exist prior to 18Ma</a:t>
            </a:r>
          </a:p>
          <a:p>
            <a:pPr lvl="1"/>
            <a:r>
              <a:rPr lang="en-US" sz="2000" dirty="0"/>
              <a:t>Early Miocene (20-25Ma) sheet-like tuffs prove little relief when deposited</a:t>
            </a:r>
          </a:p>
          <a:p>
            <a:pPr lvl="1"/>
            <a:r>
              <a:rPr lang="en-US" sz="2000" dirty="0"/>
              <a:t>Little sediments dated before 18Ma</a:t>
            </a:r>
          </a:p>
          <a:p>
            <a:r>
              <a:rPr lang="en-US" sz="2400" dirty="0"/>
              <a:t>Based on basalt ages (16-18Ma) suggestion that this is when Basin + Range faulting began.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4553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AAB8-302A-184F-A122-09483328C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8" y="0"/>
            <a:ext cx="6521246" cy="1325563"/>
          </a:xfrm>
        </p:spPr>
        <p:txBody>
          <a:bodyPr/>
          <a:lstStyle/>
          <a:p>
            <a:r>
              <a:rPr lang="en-US" dirty="0"/>
              <a:t>Tectonic + Magmatic Model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ED69E6-EC29-EA4B-804A-6D72839A8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32064" y="-2825"/>
            <a:ext cx="5477565" cy="6495700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501E79-8D21-0F4D-8C09-5B1F73E91E07}"/>
              </a:ext>
            </a:extLst>
          </p:cNvPr>
          <p:cNvSpPr txBox="1">
            <a:spLocks/>
          </p:cNvSpPr>
          <p:nvPr/>
        </p:nvSpPr>
        <p:spPr>
          <a:xfrm>
            <a:off x="182370" y="1069355"/>
            <a:ext cx="6349693" cy="5423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20-40Ma abundance of calc-alkalic </a:t>
            </a:r>
            <a:r>
              <a:rPr lang="en-US" sz="2400" dirty="0" err="1"/>
              <a:t>volcanics</a:t>
            </a:r>
            <a:r>
              <a:rPr lang="en-US" sz="2400" dirty="0"/>
              <a:t> possible proof of Farallon subduction.</a:t>
            </a:r>
          </a:p>
          <a:p>
            <a:pPr lvl="1"/>
            <a:r>
              <a:rPr lang="en-US" sz="2000" dirty="0"/>
              <a:t>No basalts around dated to this time</a:t>
            </a:r>
          </a:p>
          <a:p>
            <a:r>
              <a:rPr lang="en-US" sz="2400" dirty="0"/>
              <a:t>Post 18Ma basalts have a high presence in area </a:t>
            </a:r>
          </a:p>
          <a:p>
            <a:pPr lvl="1"/>
            <a:r>
              <a:rPr lang="en-US" sz="2000" dirty="0"/>
              <a:t>Tectonic setting also possibly changed</a:t>
            </a:r>
          </a:p>
          <a:p>
            <a:r>
              <a:rPr lang="en-US" sz="2400" dirty="0"/>
              <a:t>San Andreas movement also proof </a:t>
            </a:r>
          </a:p>
          <a:p>
            <a:pPr lvl="1"/>
            <a:r>
              <a:rPr lang="en-US" sz="2000" dirty="0"/>
              <a:t>Pacific plate subduction should stop around 18Ma</a:t>
            </a:r>
          </a:p>
          <a:p>
            <a:pPr lvl="1"/>
            <a:r>
              <a:rPr lang="en-US" sz="2000" dirty="0"/>
              <a:t>Drag of this could cause the extension 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7022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533</Words>
  <Application>Microsoft Macintosh PowerPoint</Application>
  <PresentationFormat>Widescreen</PresentationFormat>
  <Paragraphs>68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Tectonic and Magmatic Development of the Great Basin and Western United States During the Late Cenozoic Time</vt:lpstr>
      <vt:lpstr>Focus</vt:lpstr>
      <vt:lpstr>PowerPoint Presentation</vt:lpstr>
      <vt:lpstr>Sedimentary Evolution</vt:lpstr>
      <vt:lpstr>Basalts</vt:lpstr>
      <vt:lpstr>Aeromagnetic</vt:lpstr>
      <vt:lpstr>PowerPoint Presentation</vt:lpstr>
      <vt:lpstr>Tectonics</vt:lpstr>
      <vt:lpstr>Tectonic + Magmatic Model </vt:lpstr>
      <vt:lpstr>Conclusion</vt:lpstr>
      <vt:lpstr>Reference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Tectonic and Magmatic Development of the Great Basin and Western United States During the Late Cenozoic Time</dc:title>
  <dc:creator>Emily Maher</dc:creator>
  <cp:lastModifiedBy>Emily Maher</cp:lastModifiedBy>
  <cp:revision>26</cp:revision>
  <dcterms:created xsi:type="dcterms:W3CDTF">2020-03-10T06:25:11Z</dcterms:created>
  <dcterms:modified xsi:type="dcterms:W3CDTF">2020-03-11T05:19:18Z</dcterms:modified>
</cp:coreProperties>
</file>