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omments/comment1.xml" ContentType="application/vnd.openxmlformats-officedocument.presentationml.comments+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8" r:id="rId2"/>
    <p:sldId id="261" r:id="rId3"/>
    <p:sldId id="264" r:id="rId4"/>
    <p:sldId id="260" r:id="rId5"/>
    <p:sldId id="263" r:id="rId6"/>
    <p:sldId id="262" r:id="rId7"/>
    <p:sldId id="267" r:id="rId8"/>
    <p:sldId id="269"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lan Delelrman" initials="ND" lastIdx="1" clrIdx="0">
    <p:extLst>
      <p:ext uri="{19B8F6BF-5375-455C-9EA6-DF929625EA0E}">
        <p15:presenceInfo xmlns:p15="http://schemas.microsoft.com/office/powerpoint/2012/main" userId="294f9f2b179aa9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85696" autoAdjust="0"/>
  </p:normalViewPr>
  <p:slideViewPr>
    <p:cSldViewPr snapToGrid="0">
      <p:cViewPr varScale="1">
        <p:scale>
          <a:sx n="57" d="100"/>
          <a:sy n="57" d="100"/>
        </p:scale>
        <p:origin x="82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8T12:40:59.539" idx="1">
    <p:pos x="5636" y="73"/>
    <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3/11/2020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88307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1541522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34966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115023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2559055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2337356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318069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737267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1667700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a:p>
        </p:txBody>
      </p:sp>
    </p:spTree>
    <p:extLst>
      <p:ext uri="{BB962C8B-B14F-4D97-AF65-F5344CB8AC3E}">
        <p14:creationId xmlns:p14="http://schemas.microsoft.com/office/powerpoint/2010/main" val="337445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3/11/2020</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9834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94595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3/11/2020</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49812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92988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3/11/2020</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285802"/>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85889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13664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3/11/2020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121749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54488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62423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extLst>
      <p:ext uri="{BB962C8B-B14F-4D97-AF65-F5344CB8AC3E}">
        <p14:creationId xmlns:p14="http://schemas.microsoft.com/office/powerpoint/2010/main" val="208485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3/11/2020</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090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comments" Target="../comments/commen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3.jp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27E3C2-3F4C-41AB-A621-83EB8EEA61F4}"/>
              </a:ext>
            </a:extLst>
          </p:cNvPr>
          <p:cNvSpPr>
            <a:spLocks noGrp="1"/>
          </p:cNvSpPr>
          <p:nvPr>
            <p:ph type="ctrTitle"/>
          </p:nvPr>
        </p:nvSpPr>
        <p:spPr>
          <a:xfrm>
            <a:off x="993058" y="116143"/>
            <a:ext cx="5727978" cy="5960192"/>
          </a:xfrm>
        </p:spPr>
        <p:txBody>
          <a:bodyPr>
            <a:normAutofit fontScale="90000"/>
          </a:bodyPr>
          <a:lstStyle/>
          <a:p>
            <a:br>
              <a:rPr lang="en-US" sz="5400" dirty="0"/>
            </a:br>
            <a:r>
              <a:rPr lang="en-US" sz="4800" dirty="0"/>
              <a:t>Late Cenozoic volcanic and tectonic evolution of the great basin and Columbia intermontane regions</a:t>
            </a:r>
            <a:endParaRPr lang="en-US" sz="5400" dirty="0"/>
          </a:p>
        </p:txBody>
      </p:sp>
      <p:sp>
        <p:nvSpPr>
          <p:cNvPr id="11" name="Rectangle 10">
            <a:extLst>
              <a:ext uri="{FF2B5EF4-FFF2-40B4-BE49-F238E27FC236}">
                <a16:creationId xmlns:a16="http://schemas.microsoft.com/office/drawing/2014/main" id="{D78F6C8C-8969-42DA-82AD-EB66346AD553}"/>
              </a:ext>
            </a:extLst>
          </p:cNvPr>
          <p:cNvSpPr/>
          <p:nvPr/>
        </p:nvSpPr>
        <p:spPr>
          <a:xfrm>
            <a:off x="2761845" y="5891669"/>
            <a:ext cx="1685077" cy="369332"/>
          </a:xfrm>
          <a:prstGeom prst="rect">
            <a:avLst/>
          </a:prstGeom>
        </p:spPr>
        <p:txBody>
          <a:bodyPr wrap="none">
            <a:spAutoFit/>
          </a:bodyPr>
          <a:lstStyle/>
          <a:p>
            <a:r>
              <a:rPr lang="en-US" dirty="0">
                <a:latin typeface="Times New Roman" panose="02020603050405020304" pitchFamily="18" charset="0"/>
              </a:rPr>
              <a:t>Christiansen 78 </a:t>
            </a:r>
            <a:endParaRPr lang="en-US" dirty="0"/>
          </a:p>
        </p:txBody>
      </p:sp>
      <p:pic>
        <p:nvPicPr>
          <p:cNvPr id="9" name="Picture 8" descr="A picture containing text, map&#10;&#10;Description automatically generated">
            <a:extLst>
              <a:ext uri="{FF2B5EF4-FFF2-40B4-BE49-F238E27FC236}">
                <a16:creationId xmlns:a16="http://schemas.microsoft.com/office/drawing/2014/main" id="{C7E040BE-D00D-431B-B478-016FD66E2089}"/>
              </a:ext>
            </a:extLst>
          </p:cNvPr>
          <p:cNvPicPr>
            <a:picLocks noChangeAspect="1"/>
          </p:cNvPicPr>
          <p:nvPr/>
        </p:nvPicPr>
        <p:blipFill>
          <a:blip r:embed="rId4"/>
          <a:stretch>
            <a:fillRect/>
          </a:stretch>
        </p:blipFill>
        <p:spPr>
          <a:xfrm>
            <a:off x="6853083" y="116143"/>
            <a:ext cx="4798142" cy="6522025"/>
          </a:xfrm>
          <a:prstGeom prst="rect">
            <a:avLst/>
          </a:prstGeom>
        </p:spPr>
      </p:pic>
    </p:spTree>
    <p:extLst>
      <p:ext uri="{BB962C8B-B14F-4D97-AF65-F5344CB8AC3E}">
        <p14:creationId xmlns:p14="http://schemas.microsoft.com/office/powerpoint/2010/main" val="339396839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9E0A7BA-0796-4448-8A3E-46590A29B270}"/>
              </a:ext>
            </a:extLst>
          </p:cNvPr>
          <p:cNvSpPr>
            <a:spLocks noGrp="1"/>
          </p:cNvSpPr>
          <p:nvPr>
            <p:ph type="title"/>
          </p:nvPr>
        </p:nvSpPr>
        <p:spPr>
          <a:xfrm>
            <a:off x="130284" y="110995"/>
            <a:ext cx="3406878" cy="923788"/>
          </a:xfrm>
        </p:spPr>
        <p:txBody>
          <a:bodyPr/>
          <a:lstStyle/>
          <a:p>
            <a:r>
              <a:rPr lang="en-US" dirty="0"/>
              <a:t>Motivation</a:t>
            </a:r>
          </a:p>
        </p:txBody>
      </p:sp>
      <p:sp>
        <p:nvSpPr>
          <p:cNvPr id="5" name="Content Placeholder 4">
            <a:extLst>
              <a:ext uri="{FF2B5EF4-FFF2-40B4-BE49-F238E27FC236}">
                <a16:creationId xmlns:a16="http://schemas.microsoft.com/office/drawing/2014/main" id="{48C32192-A21B-470E-AB2D-7835BF9B7EAB}"/>
              </a:ext>
            </a:extLst>
          </p:cNvPr>
          <p:cNvSpPr>
            <a:spLocks noGrp="1"/>
          </p:cNvSpPr>
          <p:nvPr>
            <p:ph idx="1"/>
          </p:nvPr>
        </p:nvSpPr>
        <p:spPr>
          <a:xfrm>
            <a:off x="5270810" y="858998"/>
            <a:ext cx="6248398" cy="4683159"/>
          </a:xfrm>
        </p:spPr>
        <p:txBody>
          <a:bodyPr/>
          <a:lstStyle/>
          <a:p>
            <a:r>
              <a:rPr lang="en-US" sz="2400" dirty="0"/>
              <a:t>Characterize the volcanic and tectonic evolution of the Great Basin in the late Cenozoic (since about 17 Ma)</a:t>
            </a:r>
          </a:p>
          <a:p>
            <a:endParaRPr lang="en-US" sz="2400" dirty="0"/>
          </a:p>
          <a:p>
            <a:r>
              <a:rPr lang="en-US" sz="2400" dirty="0"/>
              <a:t>Compare that to what is happening north of the extent of the Great Basin (high lava plains)</a:t>
            </a:r>
          </a:p>
          <a:p>
            <a:endParaRPr lang="en-US" sz="2400" dirty="0"/>
          </a:p>
          <a:p>
            <a:r>
              <a:rPr lang="en-US" sz="2400" dirty="0"/>
              <a:t>How? By looking at basalts across both regions</a:t>
            </a:r>
          </a:p>
          <a:p>
            <a:pPr marL="0" indent="0">
              <a:buNone/>
            </a:pPr>
            <a:endParaRPr lang="en-US" dirty="0"/>
          </a:p>
        </p:txBody>
      </p:sp>
      <p:pic>
        <p:nvPicPr>
          <p:cNvPr id="8" name="Picture 7" descr="A picture containing snow, covered, standing, cat&#10;&#10;Description automatically generated">
            <a:extLst>
              <a:ext uri="{FF2B5EF4-FFF2-40B4-BE49-F238E27FC236}">
                <a16:creationId xmlns:a16="http://schemas.microsoft.com/office/drawing/2014/main" id="{0F7874FA-022E-4339-82DC-9946DD7509A6}"/>
              </a:ext>
            </a:extLst>
          </p:cNvPr>
          <p:cNvPicPr>
            <a:picLocks noChangeAspect="1"/>
          </p:cNvPicPr>
          <p:nvPr/>
        </p:nvPicPr>
        <p:blipFill>
          <a:blip r:embed="rId4"/>
          <a:stretch>
            <a:fillRect/>
          </a:stretch>
        </p:blipFill>
        <p:spPr>
          <a:xfrm>
            <a:off x="353960" y="953727"/>
            <a:ext cx="4532671" cy="5638201"/>
          </a:xfrm>
          <a:prstGeom prst="rect">
            <a:avLst/>
          </a:prstGeom>
        </p:spPr>
      </p:pic>
    </p:spTree>
    <p:extLst>
      <p:ext uri="{BB962C8B-B14F-4D97-AF65-F5344CB8AC3E}">
        <p14:creationId xmlns:p14="http://schemas.microsoft.com/office/powerpoint/2010/main" val="392250694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CE6AEFD-540E-42AC-BF54-C01C66CDFFDF}"/>
              </a:ext>
            </a:extLst>
          </p:cNvPr>
          <p:cNvSpPr txBox="1">
            <a:spLocks/>
          </p:cNvSpPr>
          <p:nvPr/>
        </p:nvSpPr>
        <p:spPr>
          <a:xfrm>
            <a:off x="6096000" y="191730"/>
            <a:ext cx="5235834" cy="1433103"/>
          </a:xfrm>
          <a:prstGeom prst="rect">
            <a:avLst/>
          </a:prstGeom>
        </p:spPr>
        <p:txBody>
          <a:bodyPr vert="horz" lIns="91440" tIns="45720" rIns="91440" bIns="45720" rtlCol="0" anchor="t">
            <a:normAutofit fontScale="97500"/>
          </a:bodyPr>
          <a:lst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a:lstStyle>
          <a:p>
            <a:endParaRPr lang="en-US" sz="4000" dirty="0">
              <a:solidFill>
                <a:schemeClr val="tx1"/>
              </a:solidFill>
            </a:endParaRPr>
          </a:p>
        </p:txBody>
      </p:sp>
      <p:sp>
        <p:nvSpPr>
          <p:cNvPr id="7" name="Title 5">
            <a:extLst>
              <a:ext uri="{FF2B5EF4-FFF2-40B4-BE49-F238E27FC236}">
                <a16:creationId xmlns:a16="http://schemas.microsoft.com/office/drawing/2014/main" id="{5C638D00-F29D-4A7F-BFA0-159B8E37B530}"/>
              </a:ext>
            </a:extLst>
          </p:cNvPr>
          <p:cNvSpPr>
            <a:spLocks noGrp="1"/>
          </p:cNvSpPr>
          <p:nvPr>
            <p:ph type="title"/>
          </p:nvPr>
        </p:nvSpPr>
        <p:spPr>
          <a:xfrm>
            <a:off x="-2350324" y="155560"/>
            <a:ext cx="8659755" cy="923788"/>
          </a:xfrm>
        </p:spPr>
        <p:txBody>
          <a:bodyPr>
            <a:normAutofit/>
          </a:bodyPr>
          <a:lstStyle/>
          <a:p>
            <a:r>
              <a:rPr lang="en-US" dirty="0"/>
              <a:t>Colombia plateau</a:t>
            </a:r>
          </a:p>
        </p:txBody>
      </p:sp>
      <p:pic>
        <p:nvPicPr>
          <p:cNvPr id="8" name="Picture 7" descr="A picture containing text, map&#10;&#10;Description automatically generated">
            <a:extLst>
              <a:ext uri="{FF2B5EF4-FFF2-40B4-BE49-F238E27FC236}">
                <a16:creationId xmlns:a16="http://schemas.microsoft.com/office/drawing/2014/main" id="{6B6887BA-FA67-4917-99BB-428C0EF915D1}"/>
              </a:ext>
            </a:extLst>
          </p:cNvPr>
          <p:cNvPicPr>
            <a:picLocks noChangeAspect="1"/>
          </p:cNvPicPr>
          <p:nvPr/>
        </p:nvPicPr>
        <p:blipFill>
          <a:blip r:embed="rId4"/>
          <a:stretch>
            <a:fillRect/>
          </a:stretch>
        </p:blipFill>
        <p:spPr>
          <a:xfrm>
            <a:off x="7496178" y="697325"/>
            <a:ext cx="4391251" cy="5968945"/>
          </a:xfrm>
          <a:prstGeom prst="rect">
            <a:avLst/>
          </a:prstGeom>
        </p:spPr>
      </p:pic>
      <p:sp>
        <p:nvSpPr>
          <p:cNvPr id="9" name="Content Placeholder 4">
            <a:extLst>
              <a:ext uri="{FF2B5EF4-FFF2-40B4-BE49-F238E27FC236}">
                <a16:creationId xmlns:a16="http://schemas.microsoft.com/office/drawing/2014/main" id="{37AA9AC4-BE3D-4040-9CF6-B7D85917888A}"/>
              </a:ext>
            </a:extLst>
          </p:cNvPr>
          <p:cNvSpPr>
            <a:spLocks noGrp="1"/>
          </p:cNvSpPr>
          <p:nvPr>
            <p:ph idx="1"/>
          </p:nvPr>
        </p:nvSpPr>
        <p:spPr>
          <a:xfrm>
            <a:off x="547691" y="1141894"/>
            <a:ext cx="6248398" cy="5655156"/>
          </a:xfrm>
        </p:spPr>
        <p:txBody>
          <a:bodyPr>
            <a:normAutofit/>
          </a:bodyPr>
          <a:lstStyle/>
          <a:p>
            <a:r>
              <a:rPr lang="en-US" sz="2200" dirty="0"/>
              <a:t>Thick, widespread basalt field indicates that topography was subdued during time of deposition</a:t>
            </a:r>
          </a:p>
          <a:p>
            <a:endParaRPr lang="en-US" sz="2200" dirty="0"/>
          </a:p>
          <a:p>
            <a:r>
              <a:rPr lang="en-US" sz="2200" dirty="0"/>
              <a:t>Most of the Colombia River group has been dated at ~16 – 14Ma</a:t>
            </a:r>
          </a:p>
          <a:p>
            <a:endParaRPr lang="en-US" sz="2200" dirty="0"/>
          </a:p>
          <a:p>
            <a:r>
              <a:rPr lang="en-US" sz="2200" dirty="0"/>
              <a:t>Sourced from several vent systems that trend linearly N-NW for tens of km’s in the center of the Colombia Plateau</a:t>
            </a:r>
          </a:p>
        </p:txBody>
      </p:sp>
      <p:pic>
        <p:nvPicPr>
          <p:cNvPr id="3" name="Picture 2" descr="A close up of a map&#10;&#10;Description automatically generated">
            <a:extLst>
              <a:ext uri="{FF2B5EF4-FFF2-40B4-BE49-F238E27FC236}">
                <a16:creationId xmlns:a16="http://schemas.microsoft.com/office/drawing/2014/main" id="{A1E457EE-0A24-4D60-A8CB-30C424ED3B0F}"/>
              </a:ext>
            </a:extLst>
          </p:cNvPr>
          <p:cNvPicPr>
            <a:picLocks noChangeAspect="1"/>
          </p:cNvPicPr>
          <p:nvPr/>
        </p:nvPicPr>
        <p:blipFill>
          <a:blip r:embed="rId5"/>
          <a:stretch>
            <a:fillRect/>
          </a:stretch>
        </p:blipFill>
        <p:spPr>
          <a:xfrm>
            <a:off x="7352740" y="1079348"/>
            <a:ext cx="4678125" cy="4863074"/>
          </a:xfrm>
          <a:prstGeom prst="rect">
            <a:avLst/>
          </a:prstGeom>
        </p:spPr>
      </p:pic>
      <p:sp>
        <p:nvSpPr>
          <p:cNvPr id="11" name="TextBox 10">
            <a:extLst>
              <a:ext uri="{FF2B5EF4-FFF2-40B4-BE49-F238E27FC236}">
                <a16:creationId xmlns:a16="http://schemas.microsoft.com/office/drawing/2014/main" id="{DF615248-98B0-44B8-AA9E-4C5D7F3B320B}"/>
              </a:ext>
            </a:extLst>
          </p:cNvPr>
          <p:cNvSpPr txBox="1"/>
          <p:nvPr/>
        </p:nvSpPr>
        <p:spPr>
          <a:xfrm>
            <a:off x="10707251" y="1436073"/>
            <a:ext cx="1249166" cy="523220"/>
          </a:xfrm>
          <a:prstGeom prst="rect">
            <a:avLst/>
          </a:prstGeom>
          <a:noFill/>
        </p:spPr>
        <p:txBody>
          <a:bodyPr wrap="square" rtlCol="0">
            <a:spAutoFit/>
          </a:bodyPr>
          <a:lstStyle/>
          <a:p>
            <a:r>
              <a:rPr lang="en-US" sz="2800" dirty="0">
                <a:solidFill>
                  <a:schemeClr val="bg1"/>
                </a:solidFill>
              </a:rPr>
              <a:t>&lt;17Ma</a:t>
            </a:r>
          </a:p>
        </p:txBody>
      </p:sp>
    </p:spTree>
    <p:extLst>
      <p:ext uri="{BB962C8B-B14F-4D97-AF65-F5344CB8AC3E}">
        <p14:creationId xmlns:p14="http://schemas.microsoft.com/office/powerpoint/2010/main" val="323884635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18B0F80-1C8E-49FA-9B66-C9285753E2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Freeform 6">
            <a:extLst>
              <a:ext uri="{FF2B5EF4-FFF2-40B4-BE49-F238E27FC236}">
                <a16:creationId xmlns:a16="http://schemas.microsoft.com/office/drawing/2014/main" id="{CEF2B853-4083-4B70-AC2A-F79D80809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643466"/>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cxnSp>
        <p:nvCxnSpPr>
          <p:cNvPr id="13" name="Straight Connector 12">
            <a:extLst>
              <a:ext uri="{FF2B5EF4-FFF2-40B4-BE49-F238E27FC236}">
                <a16:creationId xmlns:a16="http://schemas.microsoft.com/office/drawing/2014/main" id="{D434EAAF-BF44-4CCC-84D4-105F3370AF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8" name="Title 5">
            <a:extLst>
              <a:ext uri="{FF2B5EF4-FFF2-40B4-BE49-F238E27FC236}">
                <a16:creationId xmlns:a16="http://schemas.microsoft.com/office/drawing/2014/main" id="{A30982DB-6543-49A6-B040-8909E8E45050}"/>
              </a:ext>
            </a:extLst>
          </p:cNvPr>
          <p:cNvSpPr>
            <a:spLocks noGrp="1"/>
          </p:cNvSpPr>
          <p:nvPr>
            <p:ph type="title"/>
          </p:nvPr>
        </p:nvSpPr>
        <p:spPr>
          <a:xfrm>
            <a:off x="-2294567" y="44158"/>
            <a:ext cx="8659755" cy="923788"/>
          </a:xfrm>
        </p:spPr>
        <p:txBody>
          <a:bodyPr>
            <a:normAutofit/>
          </a:bodyPr>
          <a:lstStyle/>
          <a:p>
            <a:r>
              <a:rPr lang="en-US" dirty="0"/>
              <a:t>High lava plains</a:t>
            </a:r>
          </a:p>
        </p:txBody>
      </p:sp>
      <p:pic>
        <p:nvPicPr>
          <p:cNvPr id="20" name="Picture 19" descr="A picture containing text, map&#10;&#10;Description automatically generated">
            <a:extLst>
              <a:ext uri="{FF2B5EF4-FFF2-40B4-BE49-F238E27FC236}">
                <a16:creationId xmlns:a16="http://schemas.microsoft.com/office/drawing/2014/main" id="{0F342EE4-12A5-42EA-8940-9BFAF86B1CBE}"/>
              </a:ext>
            </a:extLst>
          </p:cNvPr>
          <p:cNvPicPr>
            <a:picLocks noChangeAspect="1"/>
          </p:cNvPicPr>
          <p:nvPr/>
        </p:nvPicPr>
        <p:blipFill>
          <a:blip r:embed="rId3"/>
          <a:stretch>
            <a:fillRect/>
          </a:stretch>
        </p:blipFill>
        <p:spPr>
          <a:xfrm>
            <a:off x="7580670" y="765072"/>
            <a:ext cx="4341411" cy="5901199"/>
          </a:xfrm>
          <a:prstGeom prst="rect">
            <a:avLst/>
          </a:prstGeom>
        </p:spPr>
      </p:pic>
      <p:sp>
        <p:nvSpPr>
          <p:cNvPr id="21" name="Content Placeholder 4">
            <a:extLst>
              <a:ext uri="{FF2B5EF4-FFF2-40B4-BE49-F238E27FC236}">
                <a16:creationId xmlns:a16="http://schemas.microsoft.com/office/drawing/2014/main" id="{1881D3EC-12E4-4350-B1AB-DED2D458B81E}"/>
              </a:ext>
            </a:extLst>
          </p:cNvPr>
          <p:cNvSpPr>
            <a:spLocks noGrp="1"/>
          </p:cNvSpPr>
          <p:nvPr>
            <p:ph idx="1"/>
          </p:nvPr>
        </p:nvSpPr>
        <p:spPr>
          <a:xfrm>
            <a:off x="639097" y="967946"/>
            <a:ext cx="6248398" cy="5655156"/>
          </a:xfrm>
        </p:spPr>
        <p:txBody>
          <a:bodyPr>
            <a:normAutofit/>
          </a:bodyPr>
          <a:lstStyle/>
          <a:p>
            <a:r>
              <a:rPr lang="en-US" sz="2200" dirty="0"/>
              <a:t>East of Owyhee Plateau, volcanism began ~14Ma and has migrated northeast to the Yellowstone plateau which overlies and active magma chamber.</a:t>
            </a:r>
          </a:p>
          <a:p>
            <a:endParaRPr lang="en-US" sz="2200" dirty="0"/>
          </a:p>
          <a:p>
            <a:r>
              <a:rPr lang="en-US" sz="2200" dirty="0"/>
              <a:t>West of the Owyhee Plateau the oldest basalts are ~17-16Ma. Rhyolitic rocks record a progressively younger volcanic periods from 17-14Ma near the SE end to less than 1Ma at Newberry</a:t>
            </a:r>
          </a:p>
          <a:p>
            <a:endParaRPr lang="en-US" sz="2200" dirty="0"/>
          </a:p>
          <a:p>
            <a:r>
              <a:rPr lang="en-US" sz="2200" dirty="0"/>
              <a:t>These two belts basically mirror each other in age and propagation rate</a:t>
            </a:r>
          </a:p>
        </p:txBody>
      </p:sp>
      <p:pic>
        <p:nvPicPr>
          <p:cNvPr id="17" name="Picture 16" descr="A close up of a map&#10;&#10;Description automatically generated">
            <a:extLst>
              <a:ext uri="{FF2B5EF4-FFF2-40B4-BE49-F238E27FC236}">
                <a16:creationId xmlns:a16="http://schemas.microsoft.com/office/drawing/2014/main" id="{610E94C7-FC4E-4771-B079-9DD7667299DA}"/>
              </a:ext>
            </a:extLst>
          </p:cNvPr>
          <p:cNvPicPr>
            <a:picLocks noChangeAspect="1"/>
          </p:cNvPicPr>
          <p:nvPr/>
        </p:nvPicPr>
        <p:blipFill>
          <a:blip r:embed="rId4"/>
          <a:stretch>
            <a:fillRect/>
          </a:stretch>
        </p:blipFill>
        <p:spPr>
          <a:xfrm>
            <a:off x="7307790" y="924777"/>
            <a:ext cx="4614291" cy="4909268"/>
          </a:xfrm>
          <a:prstGeom prst="rect">
            <a:avLst/>
          </a:prstGeom>
        </p:spPr>
      </p:pic>
      <p:sp>
        <p:nvSpPr>
          <p:cNvPr id="23" name="TextBox 22">
            <a:extLst>
              <a:ext uri="{FF2B5EF4-FFF2-40B4-BE49-F238E27FC236}">
                <a16:creationId xmlns:a16="http://schemas.microsoft.com/office/drawing/2014/main" id="{30EA8055-586A-49EB-9E1A-0F1F36AD81EF}"/>
              </a:ext>
            </a:extLst>
          </p:cNvPr>
          <p:cNvSpPr txBox="1"/>
          <p:nvPr/>
        </p:nvSpPr>
        <p:spPr>
          <a:xfrm>
            <a:off x="9614935" y="1346863"/>
            <a:ext cx="2165646" cy="523220"/>
          </a:xfrm>
          <a:prstGeom prst="rect">
            <a:avLst/>
          </a:prstGeom>
          <a:noFill/>
        </p:spPr>
        <p:txBody>
          <a:bodyPr wrap="square" rtlCol="0">
            <a:spAutoFit/>
          </a:bodyPr>
          <a:lstStyle/>
          <a:p>
            <a:r>
              <a:rPr lang="en-US" sz="2800" dirty="0">
                <a:solidFill>
                  <a:schemeClr val="bg1"/>
                </a:solidFill>
              </a:rPr>
              <a:t>Quaternary</a:t>
            </a:r>
          </a:p>
        </p:txBody>
      </p:sp>
    </p:spTree>
    <p:extLst>
      <p:ext uri="{BB962C8B-B14F-4D97-AF65-F5344CB8AC3E}">
        <p14:creationId xmlns:p14="http://schemas.microsoft.com/office/powerpoint/2010/main" val="38854264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7EB3689-7429-4FEE-BFDE-72D6CC54EABF}"/>
              </a:ext>
            </a:extLst>
          </p:cNvPr>
          <p:cNvSpPr>
            <a:spLocks noGrp="1"/>
          </p:cNvSpPr>
          <p:nvPr>
            <p:ph type="title"/>
          </p:nvPr>
        </p:nvSpPr>
        <p:spPr>
          <a:xfrm>
            <a:off x="-2852129" y="133815"/>
            <a:ext cx="8659755" cy="923788"/>
          </a:xfrm>
        </p:spPr>
        <p:txBody>
          <a:bodyPr>
            <a:normAutofit/>
          </a:bodyPr>
          <a:lstStyle/>
          <a:p>
            <a:r>
              <a:rPr lang="en-US" dirty="0"/>
              <a:t>Great Basin</a:t>
            </a:r>
          </a:p>
        </p:txBody>
      </p:sp>
      <p:pic>
        <p:nvPicPr>
          <p:cNvPr id="3" name="Picture 2" descr="A close up of a piece of paper&#10;&#10;Description automatically generated">
            <a:extLst>
              <a:ext uri="{FF2B5EF4-FFF2-40B4-BE49-F238E27FC236}">
                <a16:creationId xmlns:a16="http://schemas.microsoft.com/office/drawing/2014/main" id="{92322354-96E4-4B80-917C-F9115681C56B}"/>
              </a:ext>
            </a:extLst>
          </p:cNvPr>
          <p:cNvPicPr>
            <a:picLocks noChangeAspect="1"/>
          </p:cNvPicPr>
          <p:nvPr/>
        </p:nvPicPr>
        <p:blipFill>
          <a:blip r:embed="rId4"/>
          <a:stretch>
            <a:fillRect/>
          </a:stretch>
        </p:blipFill>
        <p:spPr>
          <a:xfrm>
            <a:off x="8193987" y="0"/>
            <a:ext cx="3530190" cy="6580846"/>
          </a:xfrm>
          <a:prstGeom prst="rect">
            <a:avLst/>
          </a:prstGeom>
        </p:spPr>
      </p:pic>
      <p:sp>
        <p:nvSpPr>
          <p:cNvPr id="8" name="Content Placeholder 4">
            <a:extLst>
              <a:ext uri="{FF2B5EF4-FFF2-40B4-BE49-F238E27FC236}">
                <a16:creationId xmlns:a16="http://schemas.microsoft.com/office/drawing/2014/main" id="{14CAF18E-E463-41FA-A5E1-DE39D02B7E6E}"/>
              </a:ext>
            </a:extLst>
          </p:cNvPr>
          <p:cNvSpPr>
            <a:spLocks noGrp="1"/>
          </p:cNvSpPr>
          <p:nvPr>
            <p:ph idx="1"/>
          </p:nvPr>
        </p:nvSpPr>
        <p:spPr>
          <a:xfrm>
            <a:off x="583341" y="1209616"/>
            <a:ext cx="6248398" cy="4161614"/>
          </a:xfrm>
        </p:spPr>
        <p:txBody>
          <a:bodyPr>
            <a:normAutofit/>
          </a:bodyPr>
          <a:lstStyle/>
          <a:p>
            <a:r>
              <a:rPr lang="en-US" sz="2200" dirty="0"/>
              <a:t>Oldest Cenozoic </a:t>
            </a:r>
            <a:r>
              <a:rPr lang="en-US" sz="2200" dirty="0" err="1"/>
              <a:t>volcanics</a:t>
            </a:r>
            <a:r>
              <a:rPr lang="en-US" sz="2200" dirty="0"/>
              <a:t> (17-14Ma) are the basalts found along the N-NW trending aeromagnetic high (N NV rift)</a:t>
            </a:r>
          </a:p>
          <a:p>
            <a:endParaRPr lang="en-US" sz="2200" dirty="0"/>
          </a:p>
          <a:p>
            <a:r>
              <a:rPr lang="en-US" sz="2200" dirty="0"/>
              <a:t>Basalts of the Great Basin tend to occur in greater volumes along the margins and to the north. </a:t>
            </a:r>
          </a:p>
          <a:p>
            <a:endParaRPr lang="en-US" sz="2200" dirty="0"/>
          </a:p>
          <a:p>
            <a:r>
              <a:rPr lang="en-US" sz="2200" dirty="0"/>
              <a:t>Younger basalts are more and more concentrated towards the margins as time progresses.</a:t>
            </a:r>
          </a:p>
        </p:txBody>
      </p:sp>
    </p:spTree>
    <p:extLst>
      <p:ext uri="{BB962C8B-B14F-4D97-AF65-F5344CB8AC3E}">
        <p14:creationId xmlns:p14="http://schemas.microsoft.com/office/powerpoint/2010/main" val="213560531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a16="http://schemas.microsoft.com/office/drawing/2014/main" id="{B33DBEF2-0A54-4CCF-952F-ABFA981C6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pic>
        <p:nvPicPr>
          <p:cNvPr id="8" name="Picture 7" descr="A close up of a map&#10;&#10;Description automatically generated">
            <a:extLst>
              <a:ext uri="{FF2B5EF4-FFF2-40B4-BE49-F238E27FC236}">
                <a16:creationId xmlns:a16="http://schemas.microsoft.com/office/drawing/2014/main" id="{9D85788A-6BD4-4178-A4E7-21B142BFF294}"/>
              </a:ext>
            </a:extLst>
          </p:cNvPr>
          <p:cNvPicPr>
            <a:picLocks noChangeAspect="1"/>
          </p:cNvPicPr>
          <p:nvPr/>
        </p:nvPicPr>
        <p:blipFill>
          <a:blip r:embed="rId4"/>
          <a:stretch>
            <a:fillRect/>
          </a:stretch>
        </p:blipFill>
        <p:spPr>
          <a:xfrm>
            <a:off x="0" y="72483"/>
            <a:ext cx="6457728" cy="6713034"/>
          </a:xfrm>
          <a:prstGeom prst="rect">
            <a:avLst/>
          </a:prstGeom>
        </p:spPr>
      </p:pic>
      <p:pic>
        <p:nvPicPr>
          <p:cNvPr id="11" name="Picture 10" descr="A close up of a map&#10;&#10;Description automatically generated">
            <a:extLst>
              <a:ext uri="{FF2B5EF4-FFF2-40B4-BE49-F238E27FC236}">
                <a16:creationId xmlns:a16="http://schemas.microsoft.com/office/drawing/2014/main" id="{AA915170-CAAE-4F3C-BD20-6839E99186E2}"/>
              </a:ext>
            </a:extLst>
          </p:cNvPr>
          <p:cNvPicPr>
            <a:picLocks noChangeAspect="1"/>
          </p:cNvPicPr>
          <p:nvPr/>
        </p:nvPicPr>
        <p:blipFill>
          <a:blip r:embed="rId5"/>
          <a:stretch>
            <a:fillRect/>
          </a:stretch>
        </p:blipFill>
        <p:spPr>
          <a:xfrm>
            <a:off x="5882325" y="72483"/>
            <a:ext cx="6309675" cy="6713034"/>
          </a:xfrm>
          <a:prstGeom prst="rect">
            <a:avLst/>
          </a:prstGeom>
        </p:spPr>
      </p:pic>
      <p:sp>
        <p:nvSpPr>
          <p:cNvPr id="15" name="TextBox 14">
            <a:extLst>
              <a:ext uri="{FF2B5EF4-FFF2-40B4-BE49-F238E27FC236}">
                <a16:creationId xmlns:a16="http://schemas.microsoft.com/office/drawing/2014/main" id="{E386F5E0-1F7C-46AC-B4D7-FC6C02AA3B27}"/>
              </a:ext>
            </a:extLst>
          </p:cNvPr>
          <p:cNvSpPr txBox="1"/>
          <p:nvPr/>
        </p:nvSpPr>
        <p:spPr>
          <a:xfrm>
            <a:off x="412595" y="5566922"/>
            <a:ext cx="2141034" cy="707886"/>
          </a:xfrm>
          <a:prstGeom prst="rect">
            <a:avLst/>
          </a:prstGeom>
          <a:noFill/>
        </p:spPr>
        <p:txBody>
          <a:bodyPr wrap="square" rtlCol="0">
            <a:spAutoFit/>
          </a:bodyPr>
          <a:lstStyle/>
          <a:p>
            <a:r>
              <a:rPr lang="en-US" sz="4000" dirty="0">
                <a:solidFill>
                  <a:schemeClr val="bg1"/>
                </a:solidFill>
              </a:rPr>
              <a:t>&lt;17Ma</a:t>
            </a:r>
          </a:p>
        </p:txBody>
      </p:sp>
      <p:sp>
        <p:nvSpPr>
          <p:cNvPr id="19" name="TextBox 18">
            <a:extLst>
              <a:ext uri="{FF2B5EF4-FFF2-40B4-BE49-F238E27FC236}">
                <a16:creationId xmlns:a16="http://schemas.microsoft.com/office/drawing/2014/main" id="{0E0A9483-48BB-4578-8308-D8AA781ADBB4}"/>
              </a:ext>
            </a:extLst>
          </p:cNvPr>
          <p:cNvSpPr txBox="1"/>
          <p:nvPr/>
        </p:nvSpPr>
        <p:spPr>
          <a:xfrm>
            <a:off x="9121698" y="545156"/>
            <a:ext cx="3070301" cy="707886"/>
          </a:xfrm>
          <a:prstGeom prst="rect">
            <a:avLst/>
          </a:prstGeom>
          <a:noFill/>
        </p:spPr>
        <p:txBody>
          <a:bodyPr wrap="square" rtlCol="0">
            <a:spAutoFit/>
          </a:bodyPr>
          <a:lstStyle/>
          <a:p>
            <a:r>
              <a:rPr lang="en-US" sz="4000" dirty="0">
                <a:solidFill>
                  <a:schemeClr val="bg1"/>
                </a:solidFill>
              </a:rPr>
              <a:t>Quaternary</a:t>
            </a:r>
          </a:p>
        </p:txBody>
      </p:sp>
    </p:spTree>
    <p:extLst>
      <p:ext uri="{BB962C8B-B14F-4D97-AF65-F5344CB8AC3E}">
        <p14:creationId xmlns:p14="http://schemas.microsoft.com/office/powerpoint/2010/main" val="263245476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9F97E2-ACAC-4A0E-9D35-3C0A98CD440A}"/>
              </a:ext>
            </a:extLst>
          </p:cNvPr>
          <p:cNvSpPr>
            <a:spLocks noGrp="1"/>
          </p:cNvSpPr>
          <p:nvPr>
            <p:ph type="title"/>
          </p:nvPr>
        </p:nvSpPr>
        <p:spPr>
          <a:xfrm>
            <a:off x="170985" y="135931"/>
            <a:ext cx="4568283" cy="733863"/>
          </a:xfrm>
        </p:spPr>
        <p:txBody>
          <a:bodyPr>
            <a:normAutofit fontScale="90000"/>
          </a:bodyPr>
          <a:lstStyle/>
          <a:p>
            <a:r>
              <a:rPr lang="en-US" dirty="0"/>
              <a:t>So who cares?</a:t>
            </a:r>
          </a:p>
        </p:txBody>
      </p:sp>
      <p:sp>
        <p:nvSpPr>
          <p:cNvPr id="7" name="Content Placeholder 4">
            <a:extLst>
              <a:ext uri="{FF2B5EF4-FFF2-40B4-BE49-F238E27FC236}">
                <a16:creationId xmlns:a16="http://schemas.microsoft.com/office/drawing/2014/main" id="{5F77CAC9-52AA-4BC3-975E-D7E7DBB78A3C}"/>
              </a:ext>
            </a:extLst>
          </p:cNvPr>
          <p:cNvSpPr>
            <a:spLocks noGrp="1"/>
          </p:cNvSpPr>
          <p:nvPr>
            <p:ph idx="1"/>
          </p:nvPr>
        </p:nvSpPr>
        <p:spPr>
          <a:xfrm>
            <a:off x="4932316" y="785869"/>
            <a:ext cx="6954884" cy="4945857"/>
          </a:xfrm>
        </p:spPr>
        <p:txBody>
          <a:bodyPr>
            <a:normAutofit/>
          </a:bodyPr>
          <a:lstStyle/>
          <a:p>
            <a:r>
              <a:rPr lang="en-US" sz="2200" dirty="0"/>
              <a:t>Basalts begin erupting across not only Great Basin but further north in the Colombia Intermontane region around 17Ma</a:t>
            </a:r>
          </a:p>
          <a:p>
            <a:endParaRPr lang="en-US" sz="2200" dirty="0"/>
          </a:p>
          <a:p>
            <a:r>
              <a:rPr lang="en-US" sz="2200" dirty="0"/>
              <a:t>Eruption of the most </a:t>
            </a:r>
            <a:r>
              <a:rPr lang="en-US" sz="2200" dirty="0" err="1"/>
              <a:t>voclanics</a:t>
            </a:r>
            <a:r>
              <a:rPr lang="en-US" sz="2200" dirty="0"/>
              <a:t> roughly correlates to the times of highest extension in GB, and the onset of GB extension is ~17Ma</a:t>
            </a:r>
          </a:p>
          <a:p>
            <a:endParaRPr lang="en-US" sz="2200" dirty="0"/>
          </a:p>
          <a:p>
            <a:r>
              <a:rPr lang="en-US" sz="2200" dirty="0"/>
              <a:t>The propagation of the High Plains volcanism is similar in rate to the outward propagation of volcanism in the GB </a:t>
            </a:r>
          </a:p>
        </p:txBody>
      </p:sp>
      <p:pic>
        <p:nvPicPr>
          <p:cNvPr id="9" name="Picture 8" descr="A picture containing text, map&#10;&#10;Description automatically generated">
            <a:extLst>
              <a:ext uri="{FF2B5EF4-FFF2-40B4-BE49-F238E27FC236}">
                <a16:creationId xmlns:a16="http://schemas.microsoft.com/office/drawing/2014/main" id="{94A302D5-D31E-4F81-80D2-614165BFEBB8}"/>
              </a:ext>
            </a:extLst>
          </p:cNvPr>
          <p:cNvPicPr>
            <a:picLocks noChangeAspect="1"/>
          </p:cNvPicPr>
          <p:nvPr/>
        </p:nvPicPr>
        <p:blipFill>
          <a:blip r:embed="rId4"/>
          <a:stretch>
            <a:fillRect/>
          </a:stretch>
        </p:blipFill>
        <p:spPr>
          <a:xfrm>
            <a:off x="394009" y="993898"/>
            <a:ext cx="4122234" cy="5603276"/>
          </a:xfrm>
          <a:prstGeom prst="rect">
            <a:avLst/>
          </a:prstGeom>
        </p:spPr>
      </p:pic>
    </p:spTree>
    <p:extLst>
      <p:ext uri="{BB962C8B-B14F-4D97-AF65-F5344CB8AC3E}">
        <p14:creationId xmlns:p14="http://schemas.microsoft.com/office/powerpoint/2010/main" val="315050726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62AE1F-8B1B-4568-93B9-01502A9FF292}"/>
              </a:ext>
            </a:extLst>
          </p:cNvPr>
          <p:cNvSpPr>
            <a:spLocks noGrp="1"/>
          </p:cNvSpPr>
          <p:nvPr>
            <p:ph type="title"/>
          </p:nvPr>
        </p:nvSpPr>
        <p:spPr>
          <a:xfrm>
            <a:off x="81775" y="0"/>
            <a:ext cx="2115015" cy="711561"/>
          </a:xfrm>
        </p:spPr>
        <p:txBody>
          <a:bodyPr>
            <a:normAutofit fontScale="90000"/>
          </a:bodyPr>
          <a:lstStyle/>
          <a:p>
            <a:r>
              <a:rPr lang="en-US" dirty="0"/>
              <a:t>Model</a:t>
            </a:r>
          </a:p>
        </p:txBody>
      </p:sp>
      <p:sp>
        <p:nvSpPr>
          <p:cNvPr id="10" name="Content Placeholder 4">
            <a:extLst>
              <a:ext uri="{FF2B5EF4-FFF2-40B4-BE49-F238E27FC236}">
                <a16:creationId xmlns:a16="http://schemas.microsoft.com/office/drawing/2014/main" id="{08F7253A-3F18-4A91-B59A-6CA3A650D12A}"/>
              </a:ext>
            </a:extLst>
          </p:cNvPr>
          <p:cNvSpPr>
            <a:spLocks noGrp="1"/>
          </p:cNvSpPr>
          <p:nvPr>
            <p:ph idx="1"/>
          </p:nvPr>
        </p:nvSpPr>
        <p:spPr>
          <a:xfrm>
            <a:off x="256478" y="711561"/>
            <a:ext cx="11853747" cy="5566576"/>
          </a:xfrm>
        </p:spPr>
        <p:txBody>
          <a:bodyPr>
            <a:normAutofit/>
          </a:bodyPr>
          <a:lstStyle/>
          <a:p>
            <a:r>
              <a:rPr lang="en-US" sz="2200" dirty="0"/>
              <a:t>The </a:t>
            </a:r>
            <a:r>
              <a:rPr lang="en-US" sz="2200" i="1" dirty="0"/>
              <a:t>mostly </a:t>
            </a:r>
            <a:r>
              <a:rPr lang="en-US" sz="2200" dirty="0"/>
              <a:t>basaltic volcanism during this time period, which correlates with the timing of onset of extension, is used as evidence that the magma generation is a result of extension</a:t>
            </a:r>
          </a:p>
          <a:p>
            <a:endParaRPr lang="en-US" sz="2200" dirty="0"/>
          </a:p>
          <a:p>
            <a:r>
              <a:rPr lang="en-US" sz="2200" dirty="0"/>
              <a:t>Plate boundary interactions (Mendocino triple junction) are attributed to being the mechanism for the opening of the initial “rift” at 17Ma, ultimately evolving into the oblique extension that dominates the Great Basin around 14Ma</a:t>
            </a:r>
          </a:p>
          <a:p>
            <a:endParaRPr lang="en-US" sz="2200" dirty="0"/>
          </a:p>
          <a:p>
            <a:r>
              <a:rPr lang="en-US" sz="2200" dirty="0"/>
              <a:t>The northern boundary is guided by an older structural boundary allowing for the propagation of volcanism to the NW and NE from a central point</a:t>
            </a:r>
          </a:p>
          <a:p>
            <a:endParaRPr lang="en-US" sz="2200" dirty="0"/>
          </a:p>
          <a:p>
            <a:r>
              <a:rPr lang="en-US" sz="2200" dirty="0"/>
              <a:t>Continued extension has concentrated normal faulting closer to the margins, accounting for the progressive movement of volcanism towards the margins </a:t>
            </a:r>
          </a:p>
          <a:p>
            <a:endParaRPr lang="en-US" sz="2200" dirty="0"/>
          </a:p>
          <a:p>
            <a:endParaRPr lang="en-US" sz="2200" dirty="0"/>
          </a:p>
        </p:txBody>
      </p:sp>
    </p:spTree>
    <p:extLst>
      <p:ext uri="{BB962C8B-B14F-4D97-AF65-F5344CB8AC3E}">
        <p14:creationId xmlns:p14="http://schemas.microsoft.com/office/powerpoint/2010/main" val="87111716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 up of a map&#10;&#10;Description automatically generated">
            <a:extLst>
              <a:ext uri="{FF2B5EF4-FFF2-40B4-BE49-F238E27FC236}">
                <a16:creationId xmlns:a16="http://schemas.microsoft.com/office/drawing/2014/main" id="{4D3C8DD8-5A66-4795-838A-8D082F9A133B}"/>
              </a:ext>
            </a:extLst>
          </p:cNvPr>
          <p:cNvPicPr>
            <a:picLocks noChangeAspect="1"/>
          </p:cNvPicPr>
          <p:nvPr/>
        </p:nvPicPr>
        <p:blipFill>
          <a:blip r:embed="rId4"/>
          <a:stretch>
            <a:fillRect/>
          </a:stretch>
        </p:blipFill>
        <p:spPr>
          <a:xfrm>
            <a:off x="675733" y="35777"/>
            <a:ext cx="10542393" cy="6786446"/>
          </a:xfrm>
          <a:prstGeom prst="rect">
            <a:avLst/>
          </a:prstGeom>
        </p:spPr>
      </p:pic>
    </p:spTree>
    <p:extLst>
      <p:ext uri="{BB962C8B-B14F-4D97-AF65-F5344CB8AC3E}">
        <p14:creationId xmlns:p14="http://schemas.microsoft.com/office/powerpoint/2010/main" val="248316253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2.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3.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4.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5.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6.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7.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ppt/theme/themeOverride8.xml><?xml version="1.0" encoding="utf-8"?>
<a:themeOverride xmlns:a="http://schemas.openxmlformats.org/drawingml/2006/main">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themeOverride>
</file>

<file path=docProps/app.xml><?xml version="1.0" encoding="utf-8"?>
<Properties xmlns="http://schemas.openxmlformats.org/officeDocument/2006/extended-properties" xmlns:vt="http://schemas.openxmlformats.org/officeDocument/2006/docPropsVTypes">
  <Template/>
  <TotalTime>2939</TotalTime>
  <Words>443</Words>
  <Application>Microsoft Office PowerPoint</Application>
  <PresentationFormat>Widescreen</PresentationFormat>
  <Paragraphs>53</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Schoolbook</vt:lpstr>
      <vt:lpstr>Corbel</vt:lpstr>
      <vt:lpstr>Times New Roman</vt:lpstr>
      <vt:lpstr>Headlines</vt:lpstr>
      <vt:lpstr> Late Cenozoic volcanic and tectonic evolution of the great basin and Columbia intermontane regions</vt:lpstr>
      <vt:lpstr>Motivation</vt:lpstr>
      <vt:lpstr>Colombia plateau</vt:lpstr>
      <vt:lpstr>High lava plains</vt:lpstr>
      <vt:lpstr>Great Basin</vt:lpstr>
      <vt:lpstr>PowerPoint Presentation</vt:lpstr>
      <vt:lpstr>So who cares?</vt:lpstr>
      <vt:lpstr>Model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 and deformation regime of an advancing subduction system at Marlborough, New Zealand</dc:title>
  <dc:creator>Nolan Delelrman</dc:creator>
  <cp:lastModifiedBy>Nolan P Dellerman</cp:lastModifiedBy>
  <cp:revision>99</cp:revision>
  <dcterms:created xsi:type="dcterms:W3CDTF">2019-10-14T19:02:01Z</dcterms:created>
  <dcterms:modified xsi:type="dcterms:W3CDTF">2020-03-11T15:40:45Z</dcterms:modified>
</cp:coreProperties>
</file>