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4" r:id="rId5"/>
    <p:sldId id="260" r:id="rId6"/>
    <p:sldId id="262" r:id="rId7"/>
    <p:sldId id="270" r:id="rId8"/>
    <p:sldId id="275" r:id="rId9"/>
    <p:sldId id="265" r:id="rId10"/>
    <p:sldId id="269" r:id="rId11"/>
    <p:sldId id="266" r:id="rId12"/>
    <p:sldId id="267" r:id="rId13"/>
    <p:sldId id="271" r:id="rId14"/>
    <p:sldId id="272" r:id="rId15"/>
    <p:sldId id="276" r:id="rId16"/>
    <p:sldId id="268" r:id="rId17"/>
    <p:sldId id="278" r:id="rId18"/>
    <p:sldId id="279" r:id="rId19"/>
    <p:sldId id="274" r:id="rId20"/>
    <p:sldId id="277" r:id="rId21"/>
    <p:sldId id="2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83935-6CC4-407B-8301-87114E6FC5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1EEB0B-FC61-490E-A678-EB1FE63715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C6D76B-9023-427E-B064-CD9CFFB8C2FB}"/>
              </a:ext>
            </a:extLst>
          </p:cNvPr>
          <p:cNvSpPr>
            <a:spLocks noGrp="1"/>
          </p:cNvSpPr>
          <p:nvPr>
            <p:ph type="dt" sz="half" idx="10"/>
          </p:nvPr>
        </p:nvSpPr>
        <p:spPr/>
        <p:txBody>
          <a:bodyPr/>
          <a:lstStyle/>
          <a:p>
            <a:fld id="{3781C203-8E0F-4A4F-A5A1-89D452068DE3}" type="datetimeFigureOut">
              <a:rPr lang="en-US" smtClean="0"/>
              <a:t>3/9/2020</a:t>
            </a:fld>
            <a:endParaRPr lang="en-US"/>
          </a:p>
        </p:txBody>
      </p:sp>
      <p:sp>
        <p:nvSpPr>
          <p:cNvPr id="5" name="Footer Placeholder 4">
            <a:extLst>
              <a:ext uri="{FF2B5EF4-FFF2-40B4-BE49-F238E27FC236}">
                <a16:creationId xmlns:a16="http://schemas.microsoft.com/office/drawing/2014/main" id="{857F898D-2FE5-4D3A-B12A-D0CCDA0DF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39B7E-DC6B-4BAA-AFFE-270A1BC4C64F}"/>
              </a:ext>
            </a:extLst>
          </p:cNvPr>
          <p:cNvSpPr>
            <a:spLocks noGrp="1"/>
          </p:cNvSpPr>
          <p:nvPr>
            <p:ph type="sldNum" sz="quarter" idx="12"/>
          </p:nvPr>
        </p:nvSpPr>
        <p:spPr/>
        <p:txBody>
          <a:bodyPr/>
          <a:lstStyle/>
          <a:p>
            <a:fld id="{0A3B759D-69A1-4821-A244-B9BE9A5F3DA5}" type="slidenum">
              <a:rPr lang="en-US" smtClean="0"/>
              <a:t>‹#›</a:t>
            </a:fld>
            <a:endParaRPr lang="en-US"/>
          </a:p>
        </p:txBody>
      </p:sp>
    </p:spTree>
    <p:extLst>
      <p:ext uri="{BB962C8B-B14F-4D97-AF65-F5344CB8AC3E}">
        <p14:creationId xmlns:p14="http://schemas.microsoft.com/office/powerpoint/2010/main" val="2879063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FD2BD-E8C2-4BE8-AC65-06E7A2F4D8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8E7CA5-7D5A-4D58-8122-9BC08516C6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C9C2F-6183-448A-AC39-2734C8C14C80}"/>
              </a:ext>
            </a:extLst>
          </p:cNvPr>
          <p:cNvSpPr>
            <a:spLocks noGrp="1"/>
          </p:cNvSpPr>
          <p:nvPr>
            <p:ph type="dt" sz="half" idx="10"/>
          </p:nvPr>
        </p:nvSpPr>
        <p:spPr/>
        <p:txBody>
          <a:bodyPr/>
          <a:lstStyle/>
          <a:p>
            <a:fld id="{3781C203-8E0F-4A4F-A5A1-89D452068DE3}" type="datetimeFigureOut">
              <a:rPr lang="en-US" smtClean="0"/>
              <a:t>3/9/2020</a:t>
            </a:fld>
            <a:endParaRPr lang="en-US"/>
          </a:p>
        </p:txBody>
      </p:sp>
      <p:sp>
        <p:nvSpPr>
          <p:cNvPr id="5" name="Footer Placeholder 4">
            <a:extLst>
              <a:ext uri="{FF2B5EF4-FFF2-40B4-BE49-F238E27FC236}">
                <a16:creationId xmlns:a16="http://schemas.microsoft.com/office/drawing/2014/main" id="{D8107B07-E1D7-42E3-897E-74398DE92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4EC605-DB35-4EC0-AE04-9621A2D8457A}"/>
              </a:ext>
            </a:extLst>
          </p:cNvPr>
          <p:cNvSpPr>
            <a:spLocks noGrp="1"/>
          </p:cNvSpPr>
          <p:nvPr>
            <p:ph type="sldNum" sz="quarter" idx="12"/>
          </p:nvPr>
        </p:nvSpPr>
        <p:spPr/>
        <p:txBody>
          <a:bodyPr/>
          <a:lstStyle/>
          <a:p>
            <a:fld id="{0A3B759D-69A1-4821-A244-B9BE9A5F3DA5}" type="slidenum">
              <a:rPr lang="en-US" smtClean="0"/>
              <a:t>‹#›</a:t>
            </a:fld>
            <a:endParaRPr lang="en-US"/>
          </a:p>
        </p:txBody>
      </p:sp>
    </p:spTree>
    <p:extLst>
      <p:ext uri="{BB962C8B-B14F-4D97-AF65-F5344CB8AC3E}">
        <p14:creationId xmlns:p14="http://schemas.microsoft.com/office/powerpoint/2010/main" val="29403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D5FCD9-611B-416B-B3DB-A364B0977E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B709A8-6EC4-44C1-A0B4-95DFC28546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7030F-2F80-4ECD-A2ED-4FCC951F36B5}"/>
              </a:ext>
            </a:extLst>
          </p:cNvPr>
          <p:cNvSpPr>
            <a:spLocks noGrp="1"/>
          </p:cNvSpPr>
          <p:nvPr>
            <p:ph type="dt" sz="half" idx="10"/>
          </p:nvPr>
        </p:nvSpPr>
        <p:spPr/>
        <p:txBody>
          <a:bodyPr/>
          <a:lstStyle/>
          <a:p>
            <a:fld id="{3781C203-8E0F-4A4F-A5A1-89D452068DE3}" type="datetimeFigureOut">
              <a:rPr lang="en-US" smtClean="0"/>
              <a:t>3/9/2020</a:t>
            </a:fld>
            <a:endParaRPr lang="en-US"/>
          </a:p>
        </p:txBody>
      </p:sp>
      <p:sp>
        <p:nvSpPr>
          <p:cNvPr id="5" name="Footer Placeholder 4">
            <a:extLst>
              <a:ext uri="{FF2B5EF4-FFF2-40B4-BE49-F238E27FC236}">
                <a16:creationId xmlns:a16="http://schemas.microsoft.com/office/drawing/2014/main" id="{F1E4DE06-7F5E-495E-80D6-BF5EA02BD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924EA-6DA6-43A5-80BA-1ABAD09658A2}"/>
              </a:ext>
            </a:extLst>
          </p:cNvPr>
          <p:cNvSpPr>
            <a:spLocks noGrp="1"/>
          </p:cNvSpPr>
          <p:nvPr>
            <p:ph type="sldNum" sz="quarter" idx="12"/>
          </p:nvPr>
        </p:nvSpPr>
        <p:spPr/>
        <p:txBody>
          <a:bodyPr/>
          <a:lstStyle/>
          <a:p>
            <a:fld id="{0A3B759D-69A1-4821-A244-B9BE9A5F3DA5}" type="slidenum">
              <a:rPr lang="en-US" smtClean="0"/>
              <a:t>‹#›</a:t>
            </a:fld>
            <a:endParaRPr lang="en-US"/>
          </a:p>
        </p:txBody>
      </p:sp>
    </p:spTree>
    <p:extLst>
      <p:ext uri="{BB962C8B-B14F-4D97-AF65-F5344CB8AC3E}">
        <p14:creationId xmlns:p14="http://schemas.microsoft.com/office/powerpoint/2010/main" val="55190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E5A39-6ED3-4A05-9983-444F4EDE8E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26DCBA-AC83-4B19-A7A7-97C393FE5B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24184-AF1A-461C-9259-1205B13C6C59}"/>
              </a:ext>
            </a:extLst>
          </p:cNvPr>
          <p:cNvSpPr>
            <a:spLocks noGrp="1"/>
          </p:cNvSpPr>
          <p:nvPr>
            <p:ph type="dt" sz="half" idx="10"/>
          </p:nvPr>
        </p:nvSpPr>
        <p:spPr/>
        <p:txBody>
          <a:bodyPr/>
          <a:lstStyle/>
          <a:p>
            <a:fld id="{3781C203-8E0F-4A4F-A5A1-89D452068DE3}" type="datetimeFigureOut">
              <a:rPr lang="en-US" smtClean="0"/>
              <a:t>3/9/2020</a:t>
            </a:fld>
            <a:endParaRPr lang="en-US"/>
          </a:p>
        </p:txBody>
      </p:sp>
      <p:sp>
        <p:nvSpPr>
          <p:cNvPr id="5" name="Footer Placeholder 4">
            <a:extLst>
              <a:ext uri="{FF2B5EF4-FFF2-40B4-BE49-F238E27FC236}">
                <a16:creationId xmlns:a16="http://schemas.microsoft.com/office/drawing/2014/main" id="{86C333CB-6F5F-4A18-B0CD-E33275260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0E3DF-9628-49DB-9D4E-660377C88BA0}"/>
              </a:ext>
            </a:extLst>
          </p:cNvPr>
          <p:cNvSpPr>
            <a:spLocks noGrp="1"/>
          </p:cNvSpPr>
          <p:nvPr>
            <p:ph type="sldNum" sz="quarter" idx="12"/>
          </p:nvPr>
        </p:nvSpPr>
        <p:spPr/>
        <p:txBody>
          <a:bodyPr/>
          <a:lstStyle/>
          <a:p>
            <a:fld id="{0A3B759D-69A1-4821-A244-B9BE9A5F3DA5}" type="slidenum">
              <a:rPr lang="en-US" smtClean="0"/>
              <a:t>‹#›</a:t>
            </a:fld>
            <a:endParaRPr lang="en-US"/>
          </a:p>
        </p:txBody>
      </p:sp>
    </p:spTree>
    <p:extLst>
      <p:ext uri="{BB962C8B-B14F-4D97-AF65-F5344CB8AC3E}">
        <p14:creationId xmlns:p14="http://schemas.microsoft.com/office/powerpoint/2010/main" val="48604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1EE5-F733-4DF7-9C40-3289103A4B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C661BC-2D04-48C1-9A3E-D2A6ECD1A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73A15C-FB11-4C64-B675-B772A4F758DE}"/>
              </a:ext>
            </a:extLst>
          </p:cNvPr>
          <p:cNvSpPr>
            <a:spLocks noGrp="1"/>
          </p:cNvSpPr>
          <p:nvPr>
            <p:ph type="dt" sz="half" idx="10"/>
          </p:nvPr>
        </p:nvSpPr>
        <p:spPr/>
        <p:txBody>
          <a:bodyPr/>
          <a:lstStyle/>
          <a:p>
            <a:fld id="{3781C203-8E0F-4A4F-A5A1-89D452068DE3}" type="datetimeFigureOut">
              <a:rPr lang="en-US" smtClean="0"/>
              <a:t>3/9/2020</a:t>
            </a:fld>
            <a:endParaRPr lang="en-US"/>
          </a:p>
        </p:txBody>
      </p:sp>
      <p:sp>
        <p:nvSpPr>
          <p:cNvPr id="5" name="Footer Placeholder 4">
            <a:extLst>
              <a:ext uri="{FF2B5EF4-FFF2-40B4-BE49-F238E27FC236}">
                <a16:creationId xmlns:a16="http://schemas.microsoft.com/office/drawing/2014/main" id="{7851CF88-F47F-4D46-AF90-86FFC5539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2DBF9-0BCE-4813-BB5F-D1E3EA316A31}"/>
              </a:ext>
            </a:extLst>
          </p:cNvPr>
          <p:cNvSpPr>
            <a:spLocks noGrp="1"/>
          </p:cNvSpPr>
          <p:nvPr>
            <p:ph type="sldNum" sz="quarter" idx="12"/>
          </p:nvPr>
        </p:nvSpPr>
        <p:spPr/>
        <p:txBody>
          <a:bodyPr/>
          <a:lstStyle/>
          <a:p>
            <a:fld id="{0A3B759D-69A1-4821-A244-B9BE9A5F3DA5}" type="slidenum">
              <a:rPr lang="en-US" smtClean="0"/>
              <a:t>‹#›</a:t>
            </a:fld>
            <a:endParaRPr lang="en-US"/>
          </a:p>
        </p:txBody>
      </p:sp>
    </p:spTree>
    <p:extLst>
      <p:ext uri="{BB962C8B-B14F-4D97-AF65-F5344CB8AC3E}">
        <p14:creationId xmlns:p14="http://schemas.microsoft.com/office/powerpoint/2010/main" val="1333815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43C5-F235-45C4-A2CD-B1E7DFDC4D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958B86-C6E2-4E3B-B75C-0678C90460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1A830A-BDAE-4601-9944-8A2D95F200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AE6BCC-87A6-4923-A7E4-D8246AB8EE3D}"/>
              </a:ext>
            </a:extLst>
          </p:cNvPr>
          <p:cNvSpPr>
            <a:spLocks noGrp="1"/>
          </p:cNvSpPr>
          <p:nvPr>
            <p:ph type="dt" sz="half" idx="10"/>
          </p:nvPr>
        </p:nvSpPr>
        <p:spPr/>
        <p:txBody>
          <a:bodyPr/>
          <a:lstStyle/>
          <a:p>
            <a:fld id="{3781C203-8E0F-4A4F-A5A1-89D452068DE3}" type="datetimeFigureOut">
              <a:rPr lang="en-US" smtClean="0"/>
              <a:t>3/9/2020</a:t>
            </a:fld>
            <a:endParaRPr lang="en-US"/>
          </a:p>
        </p:txBody>
      </p:sp>
      <p:sp>
        <p:nvSpPr>
          <p:cNvPr id="6" name="Footer Placeholder 5">
            <a:extLst>
              <a:ext uri="{FF2B5EF4-FFF2-40B4-BE49-F238E27FC236}">
                <a16:creationId xmlns:a16="http://schemas.microsoft.com/office/drawing/2014/main" id="{D7DB3EBD-4E75-4FA4-8E1F-033678950E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076654-8B6E-4170-9E4E-147AD9C799B7}"/>
              </a:ext>
            </a:extLst>
          </p:cNvPr>
          <p:cNvSpPr>
            <a:spLocks noGrp="1"/>
          </p:cNvSpPr>
          <p:nvPr>
            <p:ph type="sldNum" sz="quarter" idx="12"/>
          </p:nvPr>
        </p:nvSpPr>
        <p:spPr/>
        <p:txBody>
          <a:bodyPr/>
          <a:lstStyle/>
          <a:p>
            <a:fld id="{0A3B759D-69A1-4821-A244-B9BE9A5F3DA5}" type="slidenum">
              <a:rPr lang="en-US" smtClean="0"/>
              <a:t>‹#›</a:t>
            </a:fld>
            <a:endParaRPr lang="en-US"/>
          </a:p>
        </p:txBody>
      </p:sp>
    </p:spTree>
    <p:extLst>
      <p:ext uri="{BB962C8B-B14F-4D97-AF65-F5344CB8AC3E}">
        <p14:creationId xmlns:p14="http://schemas.microsoft.com/office/powerpoint/2010/main" val="224436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249F-6016-459C-A42F-662964466A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1BBDE8-761F-4D60-98C1-119462CEA2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1B3C08-460A-4446-8CAE-4905DB401A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97C96-C889-455E-8568-6418BBDCB7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33591E-ADD9-4CC1-B9A6-BEF1CFB8B2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8DC695-4DC7-4106-B908-49800AE9FDBB}"/>
              </a:ext>
            </a:extLst>
          </p:cNvPr>
          <p:cNvSpPr>
            <a:spLocks noGrp="1"/>
          </p:cNvSpPr>
          <p:nvPr>
            <p:ph type="dt" sz="half" idx="10"/>
          </p:nvPr>
        </p:nvSpPr>
        <p:spPr/>
        <p:txBody>
          <a:bodyPr/>
          <a:lstStyle/>
          <a:p>
            <a:fld id="{3781C203-8E0F-4A4F-A5A1-89D452068DE3}" type="datetimeFigureOut">
              <a:rPr lang="en-US" smtClean="0"/>
              <a:t>3/9/2020</a:t>
            </a:fld>
            <a:endParaRPr lang="en-US"/>
          </a:p>
        </p:txBody>
      </p:sp>
      <p:sp>
        <p:nvSpPr>
          <p:cNvPr id="8" name="Footer Placeholder 7">
            <a:extLst>
              <a:ext uri="{FF2B5EF4-FFF2-40B4-BE49-F238E27FC236}">
                <a16:creationId xmlns:a16="http://schemas.microsoft.com/office/drawing/2014/main" id="{D7C530AB-7372-4931-B223-D024573F47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952D27-EF53-446F-8028-15A1AD5838B2}"/>
              </a:ext>
            </a:extLst>
          </p:cNvPr>
          <p:cNvSpPr>
            <a:spLocks noGrp="1"/>
          </p:cNvSpPr>
          <p:nvPr>
            <p:ph type="sldNum" sz="quarter" idx="12"/>
          </p:nvPr>
        </p:nvSpPr>
        <p:spPr/>
        <p:txBody>
          <a:bodyPr/>
          <a:lstStyle/>
          <a:p>
            <a:fld id="{0A3B759D-69A1-4821-A244-B9BE9A5F3DA5}" type="slidenum">
              <a:rPr lang="en-US" smtClean="0"/>
              <a:t>‹#›</a:t>
            </a:fld>
            <a:endParaRPr lang="en-US"/>
          </a:p>
        </p:txBody>
      </p:sp>
    </p:spTree>
    <p:extLst>
      <p:ext uri="{BB962C8B-B14F-4D97-AF65-F5344CB8AC3E}">
        <p14:creationId xmlns:p14="http://schemas.microsoft.com/office/powerpoint/2010/main" val="283575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E1EC-9690-4941-9695-FA6CCB313E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85BCA5-A62E-4365-9BC5-53A6AE401B97}"/>
              </a:ext>
            </a:extLst>
          </p:cNvPr>
          <p:cNvSpPr>
            <a:spLocks noGrp="1"/>
          </p:cNvSpPr>
          <p:nvPr>
            <p:ph type="dt" sz="half" idx="10"/>
          </p:nvPr>
        </p:nvSpPr>
        <p:spPr/>
        <p:txBody>
          <a:bodyPr/>
          <a:lstStyle/>
          <a:p>
            <a:fld id="{3781C203-8E0F-4A4F-A5A1-89D452068DE3}" type="datetimeFigureOut">
              <a:rPr lang="en-US" smtClean="0"/>
              <a:t>3/9/2020</a:t>
            </a:fld>
            <a:endParaRPr lang="en-US"/>
          </a:p>
        </p:txBody>
      </p:sp>
      <p:sp>
        <p:nvSpPr>
          <p:cNvPr id="4" name="Footer Placeholder 3">
            <a:extLst>
              <a:ext uri="{FF2B5EF4-FFF2-40B4-BE49-F238E27FC236}">
                <a16:creationId xmlns:a16="http://schemas.microsoft.com/office/drawing/2014/main" id="{C8421CD2-FBD1-4881-96DA-020C444575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EFF63D-4413-4DA3-A2D5-7FF3D3CF6FEC}"/>
              </a:ext>
            </a:extLst>
          </p:cNvPr>
          <p:cNvSpPr>
            <a:spLocks noGrp="1"/>
          </p:cNvSpPr>
          <p:nvPr>
            <p:ph type="sldNum" sz="quarter" idx="12"/>
          </p:nvPr>
        </p:nvSpPr>
        <p:spPr/>
        <p:txBody>
          <a:bodyPr/>
          <a:lstStyle/>
          <a:p>
            <a:fld id="{0A3B759D-69A1-4821-A244-B9BE9A5F3DA5}" type="slidenum">
              <a:rPr lang="en-US" smtClean="0"/>
              <a:t>‹#›</a:t>
            </a:fld>
            <a:endParaRPr lang="en-US"/>
          </a:p>
        </p:txBody>
      </p:sp>
    </p:spTree>
    <p:extLst>
      <p:ext uri="{BB962C8B-B14F-4D97-AF65-F5344CB8AC3E}">
        <p14:creationId xmlns:p14="http://schemas.microsoft.com/office/powerpoint/2010/main" val="74221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9916C4-0F81-4FED-9F8B-BC5D1DC65B88}"/>
              </a:ext>
            </a:extLst>
          </p:cNvPr>
          <p:cNvSpPr>
            <a:spLocks noGrp="1"/>
          </p:cNvSpPr>
          <p:nvPr>
            <p:ph type="dt" sz="half" idx="10"/>
          </p:nvPr>
        </p:nvSpPr>
        <p:spPr/>
        <p:txBody>
          <a:bodyPr/>
          <a:lstStyle/>
          <a:p>
            <a:fld id="{3781C203-8E0F-4A4F-A5A1-89D452068DE3}" type="datetimeFigureOut">
              <a:rPr lang="en-US" smtClean="0"/>
              <a:t>3/9/2020</a:t>
            </a:fld>
            <a:endParaRPr lang="en-US"/>
          </a:p>
        </p:txBody>
      </p:sp>
      <p:sp>
        <p:nvSpPr>
          <p:cNvPr id="3" name="Footer Placeholder 2">
            <a:extLst>
              <a:ext uri="{FF2B5EF4-FFF2-40B4-BE49-F238E27FC236}">
                <a16:creationId xmlns:a16="http://schemas.microsoft.com/office/drawing/2014/main" id="{F93B3339-00D3-4FF1-A3F0-389F79A2B0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2796F4-F038-48D4-980B-A9F30CF96F45}"/>
              </a:ext>
            </a:extLst>
          </p:cNvPr>
          <p:cNvSpPr>
            <a:spLocks noGrp="1"/>
          </p:cNvSpPr>
          <p:nvPr>
            <p:ph type="sldNum" sz="quarter" idx="12"/>
          </p:nvPr>
        </p:nvSpPr>
        <p:spPr/>
        <p:txBody>
          <a:bodyPr/>
          <a:lstStyle/>
          <a:p>
            <a:fld id="{0A3B759D-69A1-4821-A244-B9BE9A5F3DA5}" type="slidenum">
              <a:rPr lang="en-US" smtClean="0"/>
              <a:t>‹#›</a:t>
            </a:fld>
            <a:endParaRPr lang="en-US"/>
          </a:p>
        </p:txBody>
      </p:sp>
    </p:spTree>
    <p:extLst>
      <p:ext uri="{BB962C8B-B14F-4D97-AF65-F5344CB8AC3E}">
        <p14:creationId xmlns:p14="http://schemas.microsoft.com/office/powerpoint/2010/main" val="93285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A9CF8-1D86-40B1-B485-0E27D0D74E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5F373-EF88-49F5-B218-D3DE80C3A7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FEACC5-2D97-415E-8EB6-5A690D5E8F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C414A6-A64C-4E39-B434-F104093E3BF6}"/>
              </a:ext>
            </a:extLst>
          </p:cNvPr>
          <p:cNvSpPr>
            <a:spLocks noGrp="1"/>
          </p:cNvSpPr>
          <p:nvPr>
            <p:ph type="dt" sz="half" idx="10"/>
          </p:nvPr>
        </p:nvSpPr>
        <p:spPr/>
        <p:txBody>
          <a:bodyPr/>
          <a:lstStyle/>
          <a:p>
            <a:fld id="{3781C203-8E0F-4A4F-A5A1-89D452068DE3}" type="datetimeFigureOut">
              <a:rPr lang="en-US" smtClean="0"/>
              <a:t>3/9/2020</a:t>
            </a:fld>
            <a:endParaRPr lang="en-US"/>
          </a:p>
        </p:txBody>
      </p:sp>
      <p:sp>
        <p:nvSpPr>
          <p:cNvPr id="6" name="Footer Placeholder 5">
            <a:extLst>
              <a:ext uri="{FF2B5EF4-FFF2-40B4-BE49-F238E27FC236}">
                <a16:creationId xmlns:a16="http://schemas.microsoft.com/office/drawing/2014/main" id="{DB77ABBC-AE59-45F7-8688-AAF8BFC0B0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9C0A9B-4B5F-4C69-96BD-BF64DFFC587A}"/>
              </a:ext>
            </a:extLst>
          </p:cNvPr>
          <p:cNvSpPr>
            <a:spLocks noGrp="1"/>
          </p:cNvSpPr>
          <p:nvPr>
            <p:ph type="sldNum" sz="quarter" idx="12"/>
          </p:nvPr>
        </p:nvSpPr>
        <p:spPr/>
        <p:txBody>
          <a:bodyPr/>
          <a:lstStyle/>
          <a:p>
            <a:fld id="{0A3B759D-69A1-4821-A244-B9BE9A5F3DA5}" type="slidenum">
              <a:rPr lang="en-US" smtClean="0"/>
              <a:t>‹#›</a:t>
            </a:fld>
            <a:endParaRPr lang="en-US"/>
          </a:p>
        </p:txBody>
      </p:sp>
    </p:spTree>
    <p:extLst>
      <p:ext uri="{BB962C8B-B14F-4D97-AF65-F5344CB8AC3E}">
        <p14:creationId xmlns:p14="http://schemas.microsoft.com/office/powerpoint/2010/main" val="397797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1649-1D7E-487E-B1E3-100048D62B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3E84A8-084E-465B-9529-BD7E1830F7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85D722-147D-47A0-B8D4-B0B5EF8FC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CAA8B3-FB65-4E72-BCA2-7FBFB76BC4FF}"/>
              </a:ext>
            </a:extLst>
          </p:cNvPr>
          <p:cNvSpPr>
            <a:spLocks noGrp="1"/>
          </p:cNvSpPr>
          <p:nvPr>
            <p:ph type="dt" sz="half" idx="10"/>
          </p:nvPr>
        </p:nvSpPr>
        <p:spPr/>
        <p:txBody>
          <a:bodyPr/>
          <a:lstStyle/>
          <a:p>
            <a:fld id="{3781C203-8E0F-4A4F-A5A1-89D452068DE3}" type="datetimeFigureOut">
              <a:rPr lang="en-US" smtClean="0"/>
              <a:t>3/9/2020</a:t>
            </a:fld>
            <a:endParaRPr lang="en-US"/>
          </a:p>
        </p:txBody>
      </p:sp>
      <p:sp>
        <p:nvSpPr>
          <p:cNvPr id="6" name="Footer Placeholder 5">
            <a:extLst>
              <a:ext uri="{FF2B5EF4-FFF2-40B4-BE49-F238E27FC236}">
                <a16:creationId xmlns:a16="http://schemas.microsoft.com/office/drawing/2014/main" id="{4A726E2F-C0F7-4AD4-848B-ED2044BE2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021F1C-01A5-4F41-9F6F-92177655E4B1}"/>
              </a:ext>
            </a:extLst>
          </p:cNvPr>
          <p:cNvSpPr>
            <a:spLocks noGrp="1"/>
          </p:cNvSpPr>
          <p:nvPr>
            <p:ph type="sldNum" sz="quarter" idx="12"/>
          </p:nvPr>
        </p:nvSpPr>
        <p:spPr/>
        <p:txBody>
          <a:bodyPr/>
          <a:lstStyle/>
          <a:p>
            <a:fld id="{0A3B759D-69A1-4821-A244-B9BE9A5F3DA5}" type="slidenum">
              <a:rPr lang="en-US" smtClean="0"/>
              <a:t>‹#›</a:t>
            </a:fld>
            <a:endParaRPr lang="en-US"/>
          </a:p>
        </p:txBody>
      </p:sp>
    </p:spTree>
    <p:extLst>
      <p:ext uri="{BB962C8B-B14F-4D97-AF65-F5344CB8AC3E}">
        <p14:creationId xmlns:p14="http://schemas.microsoft.com/office/powerpoint/2010/main" val="302115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469DE1-2B29-40D3-BEF1-CA82EE7C43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0C24B7-480F-4FE5-AA48-75F2C337D3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5C217D-79FD-4C15-95E4-1D6BB0B5AA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1C203-8E0F-4A4F-A5A1-89D452068DE3}" type="datetimeFigureOut">
              <a:rPr lang="en-US" smtClean="0"/>
              <a:t>3/9/2020</a:t>
            </a:fld>
            <a:endParaRPr lang="en-US"/>
          </a:p>
        </p:txBody>
      </p:sp>
      <p:sp>
        <p:nvSpPr>
          <p:cNvPr id="5" name="Footer Placeholder 4">
            <a:extLst>
              <a:ext uri="{FF2B5EF4-FFF2-40B4-BE49-F238E27FC236}">
                <a16:creationId xmlns:a16="http://schemas.microsoft.com/office/drawing/2014/main" id="{1E569602-47A5-45D0-BED2-E17FBDD004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92ED71-17D4-4D6D-A024-13DFFF15BF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B759D-69A1-4821-A244-B9BE9A5F3DA5}" type="slidenum">
              <a:rPr lang="en-US" smtClean="0"/>
              <a:t>‹#›</a:t>
            </a:fld>
            <a:endParaRPr lang="en-US"/>
          </a:p>
        </p:txBody>
      </p:sp>
    </p:spTree>
    <p:extLst>
      <p:ext uri="{BB962C8B-B14F-4D97-AF65-F5344CB8AC3E}">
        <p14:creationId xmlns:p14="http://schemas.microsoft.com/office/powerpoint/2010/main" val="2504460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DDD775-4CAC-4CA3-9611-75E3F4AAFFDF}"/>
              </a:ext>
            </a:extLst>
          </p:cNvPr>
          <p:cNvSpPr>
            <a:spLocks noGrp="1"/>
          </p:cNvSpPr>
          <p:nvPr>
            <p:ph idx="1"/>
          </p:nvPr>
        </p:nvSpPr>
        <p:spPr>
          <a:xfrm>
            <a:off x="838200" y="457200"/>
            <a:ext cx="6134100" cy="5719763"/>
          </a:xfrm>
        </p:spPr>
        <p:txBody>
          <a:bodyPr/>
          <a:lstStyle/>
          <a:p>
            <a:pPr marL="0" indent="0">
              <a:buNone/>
            </a:pPr>
            <a:r>
              <a:rPr lang="en-US" sz="3200" dirty="0"/>
              <a:t>Space-time patterns and tectonic controls of Tertiary extension and magmatism in the Great Basin of the western United States</a:t>
            </a:r>
          </a:p>
          <a:p>
            <a:pPr marL="0" indent="0">
              <a:buNone/>
            </a:pPr>
            <a:r>
              <a:rPr lang="en-US" sz="2400" dirty="0"/>
              <a:t>Gary </a:t>
            </a:r>
            <a:r>
              <a:rPr lang="en-US" sz="2400" dirty="0" err="1"/>
              <a:t>Axen</a:t>
            </a:r>
            <a:r>
              <a:rPr lang="en-US" sz="2400" dirty="0"/>
              <a:t>, Wanda Taylor, John Bartley</a:t>
            </a:r>
          </a:p>
          <a:p>
            <a:pPr marL="0" indent="0">
              <a:buNone/>
            </a:pPr>
            <a:r>
              <a:rPr lang="en-US" sz="2400" dirty="0"/>
              <a:t>1993: GSA </a:t>
            </a:r>
            <a:r>
              <a:rPr lang="en-US" sz="2400" dirty="0" err="1"/>
              <a:t>Bulliten</a:t>
            </a:r>
            <a:endParaRPr lang="en-US" sz="2400" dirty="0"/>
          </a:p>
          <a:p>
            <a:pPr marL="0" indent="0">
              <a:buNone/>
            </a:pPr>
            <a:endParaRPr lang="en-US" sz="2400" dirty="0"/>
          </a:p>
          <a:p>
            <a:pPr marL="0" indent="0">
              <a:buNone/>
            </a:pPr>
            <a:r>
              <a:rPr lang="en-US" sz="2400" dirty="0"/>
              <a:t>Presentation: Kurt Kraal</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dirty="0"/>
          </a:p>
        </p:txBody>
      </p:sp>
      <p:pic>
        <p:nvPicPr>
          <p:cNvPr id="4" name="Picture 3">
            <a:extLst>
              <a:ext uri="{FF2B5EF4-FFF2-40B4-BE49-F238E27FC236}">
                <a16:creationId xmlns:a16="http://schemas.microsoft.com/office/drawing/2014/main" id="{1F8B84D2-701B-420C-A3AF-91D16CF7C5C6}"/>
              </a:ext>
            </a:extLst>
          </p:cNvPr>
          <p:cNvPicPr>
            <a:picLocks noChangeAspect="1"/>
          </p:cNvPicPr>
          <p:nvPr/>
        </p:nvPicPr>
        <p:blipFill>
          <a:blip r:embed="rId2"/>
          <a:stretch>
            <a:fillRect/>
          </a:stretch>
        </p:blipFill>
        <p:spPr>
          <a:xfrm>
            <a:off x="6600203" y="629761"/>
            <a:ext cx="5591797" cy="5374640"/>
          </a:xfrm>
          <a:prstGeom prst="rect">
            <a:avLst/>
          </a:prstGeom>
        </p:spPr>
      </p:pic>
    </p:spTree>
    <p:extLst>
      <p:ext uri="{BB962C8B-B14F-4D97-AF65-F5344CB8AC3E}">
        <p14:creationId xmlns:p14="http://schemas.microsoft.com/office/powerpoint/2010/main" val="972057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F67438-5981-47C0-B874-144865EAAF79}"/>
              </a:ext>
            </a:extLst>
          </p:cNvPr>
          <p:cNvSpPr>
            <a:spLocks noGrp="1"/>
          </p:cNvSpPr>
          <p:nvPr>
            <p:ph idx="1"/>
          </p:nvPr>
        </p:nvSpPr>
        <p:spPr>
          <a:xfrm>
            <a:off x="838200" y="457200"/>
            <a:ext cx="5753100" cy="5719763"/>
          </a:xfrm>
        </p:spPr>
        <p:txBody>
          <a:bodyPr>
            <a:normAutofit lnSpcReduction="10000"/>
          </a:bodyPr>
          <a:lstStyle/>
          <a:p>
            <a:r>
              <a:rPr lang="en-US" dirty="0"/>
              <a:t>The figure shows calderas (dotted lines), and </a:t>
            </a:r>
            <a:r>
              <a:rPr lang="en-US" dirty="0" err="1"/>
              <a:t>isopachs</a:t>
            </a:r>
            <a:r>
              <a:rPr lang="en-US" dirty="0"/>
              <a:t> of ignimbrite accumulation (thick lines representing 100 m </a:t>
            </a:r>
            <a:r>
              <a:rPr lang="en-US" dirty="0" err="1"/>
              <a:t>isopachs</a:t>
            </a:r>
            <a:r>
              <a:rPr lang="en-US" dirty="0"/>
              <a:t>, thin lines are 0 m </a:t>
            </a:r>
            <a:r>
              <a:rPr lang="en-US" dirty="0" err="1"/>
              <a:t>isopachs</a:t>
            </a:r>
            <a:r>
              <a:rPr lang="en-US" dirty="0"/>
              <a:t>. </a:t>
            </a:r>
          </a:p>
          <a:p>
            <a:r>
              <a:rPr lang="en-US" dirty="0"/>
              <a:t>They argue that these ignimbrite accumulations are confined to </a:t>
            </a:r>
            <a:r>
              <a:rPr lang="en-US" dirty="0" err="1"/>
              <a:t>paleotopography</a:t>
            </a:r>
            <a:r>
              <a:rPr lang="en-US" dirty="0"/>
              <a:t>, and therefore do not spread that far. </a:t>
            </a:r>
          </a:p>
          <a:p>
            <a:r>
              <a:rPr lang="en-US" dirty="0"/>
              <a:t>Also show a general southern migration through time suggesting that the caldera formation may have waited for extension to occur before happening (and a southward migration of extension).</a:t>
            </a:r>
          </a:p>
        </p:txBody>
      </p:sp>
      <p:pic>
        <p:nvPicPr>
          <p:cNvPr id="4" name="Picture 3">
            <a:extLst>
              <a:ext uri="{FF2B5EF4-FFF2-40B4-BE49-F238E27FC236}">
                <a16:creationId xmlns:a16="http://schemas.microsoft.com/office/drawing/2014/main" id="{F64CABC4-5C96-41BE-8D5A-A3247D4DF08B}"/>
              </a:ext>
            </a:extLst>
          </p:cNvPr>
          <p:cNvPicPr>
            <a:picLocks noChangeAspect="1"/>
          </p:cNvPicPr>
          <p:nvPr/>
        </p:nvPicPr>
        <p:blipFill>
          <a:blip r:embed="rId2"/>
          <a:stretch>
            <a:fillRect/>
          </a:stretch>
        </p:blipFill>
        <p:spPr>
          <a:xfrm>
            <a:off x="8653462" y="157162"/>
            <a:ext cx="2447925" cy="6543675"/>
          </a:xfrm>
          <a:prstGeom prst="rect">
            <a:avLst/>
          </a:prstGeom>
        </p:spPr>
      </p:pic>
    </p:spTree>
    <p:extLst>
      <p:ext uri="{BB962C8B-B14F-4D97-AF65-F5344CB8AC3E}">
        <p14:creationId xmlns:p14="http://schemas.microsoft.com/office/powerpoint/2010/main" val="2024348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3C0CAD-4F8A-4C68-8F35-6762AD4564A2}"/>
              </a:ext>
            </a:extLst>
          </p:cNvPr>
          <p:cNvSpPr>
            <a:spLocks noGrp="1"/>
          </p:cNvSpPr>
          <p:nvPr>
            <p:ph idx="1"/>
          </p:nvPr>
        </p:nvSpPr>
        <p:spPr>
          <a:xfrm>
            <a:off x="30318" y="6350"/>
            <a:ext cx="8837457" cy="2861152"/>
          </a:xfrm>
        </p:spPr>
        <p:txBody>
          <a:bodyPr/>
          <a:lstStyle/>
          <a:p>
            <a:r>
              <a:rPr lang="en-US" dirty="0"/>
              <a:t>It seems like calderas are confined to areas of pre-middle Miocene extension</a:t>
            </a:r>
          </a:p>
        </p:txBody>
      </p:sp>
      <p:pic>
        <p:nvPicPr>
          <p:cNvPr id="4" name="Picture 3">
            <a:extLst>
              <a:ext uri="{FF2B5EF4-FFF2-40B4-BE49-F238E27FC236}">
                <a16:creationId xmlns:a16="http://schemas.microsoft.com/office/drawing/2014/main" id="{2CF1A1BE-24F4-4A2A-8A29-2C652C5C9490}"/>
              </a:ext>
            </a:extLst>
          </p:cNvPr>
          <p:cNvPicPr>
            <a:picLocks noChangeAspect="1"/>
          </p:cNvPicPr>
          <p:nvPr/>
        </p:nvPicPr>
        <p:blipFill>
          <a:blip r:embed="rId2"/>
          <a:stretch>
            <a:fillRect/>
          </a:stretch>
        </p:blipFill>
        <p:spPr>
          <a:xfrm>
            <a:off x="6096000" y="2965835"/>
            <a:ext cx="5938295" cy="3892165"/>
          </a:xfrm>
          <a:prstGeom prst="rect">
            <a:avLst/>
          </a:prstGeom>
        </p:spPr>
      </p:pic>
      <p:pic>
        <p:nvPicPr>
          <p:cNvPr id="5" name="Picture 4">
            <a:extLst>
              <a:ext uri="{FF2B5EF4-FFF2-40B4-BE49-F238E27FC236}">
                <a16:creationId xmlns:a16="http://schemas.microsoft.com/office/drawing/2014/main" id="{4364AABD-4566-4FD3-A7A6-73C0BCF7F6BF}"/>
              </a:ext>
            </a:extLst>
          </p:cNvPr>
          <p:cNvPicPr>
            <a:picLocks noChangeAspect="1"/>
          </p:cNvPicPr>
          <p:nvPr/>
        </p:nvPicPr>
        <p:blipFill>
          <a:blip r:embed="rId3"/>
          <a:stretch>
            <a:fillRect/>
          </a:stretch>
        </p:blipFill>
        <p:spPr>
          <a:xfrm>
            <a:off x="157705" y="2965835"/>
            <a:ext cx="5941010" cy="3892165"/>
          </a:xfrm>
          <a:prstGeom prst="rect">
            <a:avLst/>
          </a:prstGeom>
        </p:spPr>
      </p:pic>
      <p:pic>
        <p:nvPicPr>
          <p:cNvPr id="6" name="Picture 5">
            <a:extLst>
              <a:ext uri="{FF2B5EF4-FFF2-40B4-BE49-F238E27FC236}">
                <a16:creationId xmlns:a16="http://schemas.microsoft.com/office/drawing/2014/main" id="{E1AAD0D1-BF87-4BB9-9FEA-AC12982769E0}"/>
              </a:ext>
            </a:extLst>
          </p:cNvPr>
          <p:cNvPicPr>
            <a:picLocks noChangeAspect="1"/>
          </p:cNvPicPr>
          <p:nvPr/>
        </p:nvPicPr>
        <p:blipFill>
          <a:blip r:embed="rId4"/>
          <a:stretch>
            <a:fillRect/>
          </a:stretch>
        </p:blipFill>
        <p:spPr>
          <a:xfrm>
            <a:off x="9057541" y="0"/>
            <a:ext cx="2976754" cy="2861152"/>
          </a:xfrm>
          <a:prstGeom prst="rect">
            <a:avLst/>
          </a:prstGeom>
        </p:spPr>
      </p:pic>
    </p:spTree>
    <p:extLst>
      <p:ext uri="{BB962C8B-B14F-4D97-AF65-F5344CB8AC3E}">
        <p14:creationId xmlns:p14="http://schemas.microsoft.com/office/powerpoint/2010/main" val="546203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21B8B-C9E9-40CB-B370-66AFC3AA6E3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7E1AADC-4513-45F9-91AE-7C93F8C36DA0}"/>
              </a:ext>
            </a:extLst>
          </p:cNvPr>
          <p:cNvSpPr>
            <a:spLocks noGrp="1"/>
          </p:cNvSpPr>
          <p:nvPr>
            <p:ph idx="1"/>
          </p:nvPr>
        </p:nvSpPr>
        <p:spPr>
          <a:xfrm>
            <a:off x="838199" y="1825625"/>
            <a:ext cx="5153025" cy="4351338"/>
          </a:xfrm>
        </p:spPr>
        <p:txBody>
          <a:bodyPr/>
          <a:lstStyle/>
          <a:p>
            <a:r>
              <a:rPr lang="en-US" dirty="0"/>
              <a:t>Possible model of extension and caldera formation in the southern eastern extensional belt</a:t>
            </a:r>
          </a:p>
        </p:txBody>
      </p:sp>
      <p:pic>
        <p:nvPicPr>
          <p:cNvPr id="4" name="Picture 3">
            <a:extLst>
              <a:ext uri="{FF2B5EF4-FFF2-40B4-BE49-F238E27FC236}">
                <a16:creationId xmlns:a16="http://schemas.microsoft.com/office/drawing/2014/main" id="{7A8DA8C0-74B3-4165-9097-4785F77DF3DC}"/>
              </a:ext>
            </a:extLst>
          </p:cNvPr>
          <p:cNvPicPr>
            <a:picLocks noChangeAspect="1"/>
          </p:cNvPicPr>
          <p:nvPr/>
        </p:nvPicPr>
        <p:blipFill>
          <a:blip r:embed="rId2"/>
          <a:stretch>
            <a:fillRect/>
          </a:stretch>
        </p:blipFill>
        <p:spPr>
          <a:xfrm>
            <a:off x="7164690" y="133350"/>
            <a:ext cx="4460572" cy="6724650"/>
          </a:xfrm>
          <a:prstGeom prst="rect">
            <a:avLst/>
          </a:prstGeom>
        </p:spPr>
      </p:pic>
    </p:spTree>
    <p:extLst>
      <p:ext uri="{BB962C8B-B14F-4D97-AF65-F5344CB8AC3E}">
        <p14:creationId xmlns:p14="http://schemas.microsoft.com/office/powerpoint/2010/main" val="3962703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B5B64C-710F-4363-9349-087BFAB5516F}"/>
              </a:ext>
            </a:extLst>
          </p:cNvPr>
          <p:cNvSpPr>
            <a:spLocks noGrp="1"/>
          </p:cNvSpPr>
          <p:nvPr>
            <p:ph idx="1"/>
          </p:nvPr>
        </p:nvSpPr>
        <p:spPr>
          <a:xfrm>
            <a:off x="0" y="-1"/>
            <a:ext cx="4181475" cy="7038975"/>
          </a:xfrm>
        </p:spPr>
        <p:txBody>
          <a:bodyPr/>
          <a:lstStyle/>
          <a:p>
            <a:pPr marL="0" indent="0">
              <a:buNone/>
            </a:pPr>
            <a:r>
              <a:rPr lang="en-US" b="1" dirty="0"/>
              <a:t>Western Extensional Belt:</a:t>
            </a:r>
          </a:p>
          <a:p>
            <a:endParaRPr lang="en-US" dirty="0"/>
          </a:p>
        </p:txBody>
      </p:sp>
      <p:pic>
        <p:nvPicPr>
          <p:cNvPr id="4" name="Picture 3">
            <a:extLst>
              <a:ext uri="{FF2B5EF4-FFF2-40B4-BE49-F238E27FC236}">
                <a16:creationId xmlns:a16="http://schemas.microsoft.com/office/drawing/2014/main" id="{BEEC95D3-90A2-43CD-A83F-7CA8C71CB5C3}"/>
              </a:ext>
            </a:extLst>
          </p:cNvPr>
          <p:cNvPicPr>
            <a:picLocks noChangeAspect="1"/>
          </p:cNvPicPr>
          <p:nvPr/>
        </p:nvPicPr>
        <p:blipFill rotWithShape="1">
          <a:blip r:embed="rId2"/>
          <a:srcRect l="5627"/>
          <a:stretch/>
        </p:blipFill>
        <p:spPr>
          <a:xfrm>
            <a:off x="4320232" y="485774"/>
            <a:ext cx="7138344" cy="5191126"/>
          </a:xfrm>
          <a:prstGeom prst="rect">
            <a:avLst/>
          </a:prstGeom>
        </p:spPr>
      </p:pic>
      <p:pic>
        <p:nvPicPr>
          <p:cNvPr id="6" name="Picture 5">
            <a:extLst>
              <a:ext uri="{FF2B5EF4-FFF2-40B4-BE49-F238E27FC236}">
                <a16:creationId xmlns:a16="http://schemas.microsoft.com/office/drawing/2014/main" id="{68A3D72A-E8E8-40BC-8D98-1F24A8EBE682}"/>
              </a:ext>
            </a:extLst>
          </p:cNvPr>
          <p:cNvPicPr>
            <a:picLocks noChangeAspect="1"/>
          </p:cNvPicPr>
          <p:nvPr/>
        </p:nvPicPr>
        <p:blipFill>
          <a:blip r:embed="rId3"/>
          <a:stretch>
            <a:fillRect/>
          </a:stretch>
        </p:blipFill>
        <p:spPr>
          <a:xfrm>
            <a:off x="175927" y="1291746"/>
            <a:ext cx="4106478" cy="3947003"/>
          </a:xfrm>
          <a:prstGeom prst="rect">
            <a:avLst/>
          </a:prstGeom>
        </p:spPr>
      </p:pic>
    </p:spTree>
    <p:extLst>
      <p:ext uri="{BB962C8B-B14F-4D97-AF65-F5344CB8AC3E}">
        <p14:creationId xmlns:p14="http://schemas.microsoft.com/office/powerpoint/2010/main" val="4165287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834E16-27B3-4DA1-AC1A-144305C18C3C}"/>
              </a:ext>
            </a:extLst>
          </p:cNvPr>
          <p:cNvSpPr>
            <a:spLocks noGrp="1"/>
          </p:cNvSpPr>
          <p:nvPr>
            <p:ph idx="1"/>
          </p:nvPr>
        </p:nvSpPr>
        <p:spPr>
          <a:xfrm>
            <a:off x="0" y="130175"/>
            <a:ext cx="2743200" cy="3866673"/>
          </a:xfrm>
        </p:spPr>
        <p:txBody>
          <a:bodyPr>
            <a:normAutofit fontScale="92500" lnSpcReduction="10000"/>
          </a:bodyPr>
          <a:lstStyle/>
          <a:p>
            <a:r>
              <a:rPr lang="en-US" dirty="0"/>
              <a:t>Early extension is less constrained than the eastern belt due to lower exposures</a:t>
            </a:r>
          </a:p>
          <a:p>
            <a:r>
              <a:rPr lang="en-US" dirty="0"/>
              <a:t>Mostly relied on stratigraphic evidence of pre-volcanic basins existing in this area</a:t>
            </a:r>
          </a:p>
        </p:txBody>
      </p:sp>
      <p:pic>
        <p:nvPicPr>
          <p:cNvPr id="4" name="Picture 3">
            <a:extLst>
              <a:ext uri="{FF2B5EF4-FFF2-40B4-BE49-F238E27FC236}">
                <a16:creationId xmlns:a16="http://schemas.microsoft.com/office/drawing/2014/main" id="{50D4E812-EFE8-4218-AA19-BA7E743791FA}"/>
              </a:ext>
            </a:extLst>
          </p:cNvPr>
          <p:cNvPicPr>
            <a:picLocks noChangeAspect="1"/>
          </p:cNvPicPr>
          <p:nvPr/>
        </p:nvPicPr>
        <p:blipFill>
          <a:blip r:embed="rId2"/>
          <a:stretch>
            <a:fillRect/>
          </a:stretch>
        </p:blipFill>
        <p:spPr>
          <a:xfrm>
            <a:off x="2887050" y="0"/>
            <a:ext cx="9304950" cy="6096000"/>
          </a:xfrm>
          <a:prstGeom prst="rect">
            <a:avLst/>
          </a:prstGeom>
        </p:spPr>
      </p:pic>
      <p:pic>
        <p:nvPicPr>
          <p:cNvPr id="5" name="Picture 4">
            <a:extLst>
              <a:ext uri="{FF2B5EF4-FFF2-40B4-BE49-F238E27FC236}">
                <a16:creationId xmlns:a16="http://schemas.microsoft.com/office/drawing/2014/main" id="{EAB80509-3135-45BF-A9FF-4AFFF416A58A}"/>
              </a:ext>
            </a:extLst>
          </p:cNvPr>
          <p:cNvPicPr>
            <a:picLocks noChangeAspect="1"/>
          </p:cNvPicPr>
          <p:nvPr/>
        </p:nvPicPr>
        <p:blipFill>
          <a:blip r:embed="rId3"/>
          <a:stretch>
            <a:fillRect/>
          </a:stretch>
        </p:blipFill>
        <p:spPr>
          <a:xfrm>
            <a:off x="99821" y="3996848"/>
            <a:ext cx="2976754" cy="2861152"/>
          </a:xfrm>
          <a:prstGeom prst="rect">
            <a:avLst/>
          </a:prstGeom>
        </p:spPr>
      </p:pic>
    </p:spTree>
    <p:extLst>
      <p:ext uri="{BB962C8B-B14F-4D97-AF65-F5344CB8AC3E}">
        <p14:creationId xmlns:p14="http://schemas.microsoft.com/office/powerpoint/2010/main" val="3713850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D1AF2-1425-4A16-A354-EE0A90F5A1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EA3FCC-E74D-4602-8483-98E148E4D24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6FBCA12-495C-4C45-AC83-1EB60DDD1109}"/>
              </a:ext>
            </a:extLst>
          </p:cNvPr>
          <p:cNvPicPr>
            <a:picLocks noChangeAspect="1"/>
          </p:cNvPicPr>
          <p:nvPr/>
        </p:nvPicPr>
        <p:blipFill>
          <a:blip r:embed="rId2"/>
          <a:stretch>
            <a:fillRect/>
          </a:stretch>
        </p:blipFill>
        <p:spPr>
          <a:xfrm>
            <a:off x="223837" y="595312"/>
            <a:ext cx="11744325" cy="5667375"/>
          </a:xfrm>
          <a:prstGeom prst="rect">
            <a:avLst/>
          </a:prstGeom>
        </p:spPr>
      </p:pic>
    </p:spTree>
    <p:extLst>
      <p:ext uri="{BB962C8B-B14F-4D97-AF65-F5344CB8AC3E}">
        <p14:creationId xmlns:p14="http://schemas.microsoft.com/office/powerpoint/2010/main" val="327202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EAB1-E1DE-4D91-A216-31C1EBF86D2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9284093-533E-4758-B35A-F97240CBC059}"/>
              </a:ext>
            </a:extLst>
          </p:cNvPr>
          <p:cNvSpPr>
            <a:spLocks noGrp="1"/>
          </p:cNvSpPr>
          <p:nvPr>
            <p:ph idx="1"/>
          </p:nvPr>
        </p:nvSpPr>
        <p:spPr>
          <a:xfrm>
            <a:off x="638175" y="1960563"/>
            <a:ext cx="4733925" cy="4351338"/>
          </a:xfrm>
        </p:spPr>
        <p:txBody>
          <a:bodyPr/>
          <a:lstStyle/>
          <a:p>
            <a:r>
              <a:rPr lang="en-US" dirty="0"/>
              <a:t>A reconstruction of extension between the early Miocene and the present  near Las Vegas</a:t>
            </a:r>
          </a:p>
          <a:p>
            <a:endParaRPr lang="en-US" dirty="0"/>
          </a:p>
        </p:txBody>
      </p:sp>
      <p:pic>
        <p:nvPicPr>
          <p:cNvPr id="4" name="Picture 3">
            <a:extLst>
              <a:ext uri="{FF2B5EF4-FFF2-40B4-BE49-F238E27FC236}">
                <a16:creationId xmlns:a16="http://schemas.microsoft.com/office/drawing/2014/main" id="{1DD6145A-4D9E-4A7A-B6E7-193C179A3E39}"/>
              </a:ext>
            </a:extLst>
          </p:cNvPr>
          <p:cNvPicPr>
            <a:picLocks noChangeAspect="1"/>
          </p:cNvPicPr>
          <p:nvPr/>
        </p:nvPicPr>
        <p:blipFill>
          <a:blip r:embed="rId2"/>
          <a:stretch>
            <a:fillRect/>
          </a:stretch>
        </p:blipFill>
        <p:spPr>
          <a:xfrm>
            <a:off x="5972175" y="95250"/>
            <a:ext cx="6219825" cy="4305300"/>
          </a:xfrm>
          <a:prstGeom prst="rect">
            <a:avLst/>
          </a:prstGeom>
        </p:spPr>
      </p:pic>
    </p:spTree>
    <p:extLst>
      <p:ext uri="{BB962C8B-B14F-4D97-AF65-F5344CB8AC3E}">
        <p14:creationId xmlns:p14="http://schemas.microsoft.com/office/powerpoint/2010/main" val="953554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ED6CA-1566-47C6-87E6-E8F057E4B8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E6530A-B1C5-4376-8033-C77C813FA1A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8F0A279-745E-4AEA-B051-AF3C004BBD63}"/>
              </a:ext>
            </a:extLst>
          </p:cNvPr>
          <p:cNvPicPr>
            <a:picLocks noChangeAspect="1"/>
          </p:cNvPicPr>
          <p:nvPr/>
        </p:nvPicPr>
        <p:blipFill>
          <a:blip r:embed="rId2"/>
          <a:stretch>
            <a:fillRect/>
          </a:stretch>
        </p:blipFill>
        <p:spPr>
          <a:xfrm>
            <a:off x="478844" y="0"/>
            <a:ext cx="11234311" cy="6858000"/>
          </a:xfrm>
          <a:prstGeom prst="rect">
            <a:avLst/>
          </a:prstGeom>
        </p:spPr>
      </p:pic>
    </p:spTree>
    <p:extLst>
      <p:ext uri="{BB962C8B-B14F-4D97-AF65-F5344CB8AC3E}">
        <p14:creationId xmlns:p14="http://schemas.microsoft.com/office/powerpoint/2010/main" val="3321187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E3BFF-7A9B-4D15-B21E-776D52F943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E5948A-59F7-4219-954F-36AD28F2AA0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429FD15-628B-4E35-9575-78F640420DB3}"/>
              </a:ext>
            </a:extLst>
          </p:cNvPr>
          <p:cNvPicPr>
            <a:picLocks noChangeAspect="1"/>
          </p:cNvPicPr>
          <p:nvPr/>
        </p:nvPicPr>
        <p:blipFill>
          <a:blip r:embed="rId2"/>
          <a:stretch>
            <a:fillRect/>
          </a:stretch>
        </p:blipFill>
        <p:spPr>
          <a:xfrm>
            <a:off x="113359" y="0"/>
            <a:ext cx="7869532" cy="6858000"/>
          </a:xfrm>
          <a:prstGeom prst="rect">
            <a:avLst/>
          </a:prstGeom>
        </p:spPr>
      </p:pic>
    </p:spTree>
    <p:extLst>
      <p:ext uri="{BB962C8B-B14F-4D97-AF65-F5344CB8AC3E}">
        <p14:creationId xmlns:p14="http://schemas.microsoft.com/office/powerpoint/2010/main" val="1822005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6DF2-4D57-4120-A517-C2027026437B}"/>
              </a:ext>
            </a:extLst>
          </p:cNvPr>
          <p:cNvSpPr>
            <a:spLocks noGrp="1"/>
          </p:cNvSpPr>
          <p:nvPr>
            <p:ph type="title"/>
          </p:nvPr>
        </p:nvSpPr>
        <p:spPr/>
        <p:txBody>
          <a:bodyPr/>
          <a:lstStyle/>
          <a:p>
            <a:r>
              <a:rPr lang="en-US" dirty="0"/>
              <a:t>Summary of Discussion</a:t>
            </a:r>
          </a:p>
        </p:txBody>
      </p:sp>
      <p:sp>
        <p:nvSpPr>
          <p:cNvPr id="3" name="Content Placeholder 2">
            <a:extLst>
              <a:ext uri="{FF2B5EF4-FFF2-40B4-BE49-F238E27FC236}">
                <a16:creationId xmlns:a16="http://schemas.microsoft.com/office/drawing/2014/main" id="{62EB3495-1C83-4DF3-9AB6-32D24391ED07}"/>
              </a:ext>
            </a:extLst>
          </p:cNvPr>
          <p:cNvSpPr>
            <a:spLocks noGrp="1"/>
          </p:cNvSpPr>
          <p:nvPr>
            <p:ph idx="1"/>
          </p:nvPr>
        </p:nvSpPr>
        <p:spPr/>
        <p:txBody>
          <a:bodyPr/>
          <a:lstStyle/>
          <a:p>
            <a:r>
              <a:rPr lang="en-US" dirty="0"/>
              <a:t>The authors suggested that “the space-time patterns of Paleogene extension in the Great Basin are consistent with extension being triggered by thermal weakening of the subducted oceanic lithosphere rather than effects transmitted from the plate margin, but being driven by gravitational collapse of a thick crust”</a:t>
            </a:r>
          </a:p>
          <a:p>
            <a:r>
              <a:rPr lang="en-US" dirty="0"/>
              <a:t>The space time patterns seem to fit thermal weakening or destruction of a subducting slab</a:t>
            </a:r>
          </a:p>
          <a:p>
            <a:r>
              <a:rPr lang="en-US" dirty="0"/>
              <a:t>Active and passive rifting does not seem like a good fit because they would mean spatial and temporal association of extension and magmatism, which was not generally observed</a:t>
            </a:r>
          </a:p>
          <a:p>
            <a:endParaRPr lang="en-US" dirty="0"/>
          </a:p>
        </p:txBody>
      </p:sp>
    </p:spTree>
    <p:extLst>
      <p:ext uri="{BB962C8B-B14F-4D97-AF65-F5344CB8AC3E}">
        <p14:creationId xmlns:p14="http://schemas.microsoft.com/office/powerpoint/2010/main" val="96473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918EEA-3DB9-4971-BC9C-9386B956B463}"/>
              </a:ext>
            </a:extLst>
          </p:cNvPr>
          <p:cNvSpPr>
            <a:spLocks noGrp="1"/>
          </p:cNvSpPr>
          <p:nvPr>
            <p:ph idx="1"/>
          </p:nvPr>
        </p:nvSpPr>
        <p:spPr>
          <a:xfrm>
            <a:off x="28575" y="0"/>
            <a:ext cx="4895850" cy="8495031"/>
          </a:xfrm>
        </p:spPr>
        <p:txBody>
          <a:bodyPr>
            <a:normAutofit fontScale="77500" lnSpcReduction="20000"/>
          </a:bodyPr>
          <a:lstStyle/>
          <a:p>
            <a:pPr marL="0" indent="0">
              <a:buNone/>
            </a:pPr>
            <a:r>
              <a:rPr lang="en-US" dirty="0"/>
              <a:t>Background:</a:t>
            </a:r>
          </a:p>
          <a:p>
            <a:pPr marL="0" indent="0">
              <a:buNone/>
            </a:pPr>
            <a:r>
              <a:rPr lang="en-US" b="1" dirty="0"/>
              <a:t>Space-Time of Volcanism</a:t>
            </a:r>
          </a:p>
          <a:p>
            <a:r>
              <a:rPr lang="en-US" dirty="0"/>
              <a:t>Distribution of volcanic rocks and their sources are well constrained(Stewart and Carlson 1976):</a:t>
            </a:r>
          </a:p>
          <a:p>
            <a:r>
              <a:rPr lang="en-US" dirty="0"/>
              <a:t>Volcanism began in Eocene time, with mostly effusive volcanism and swept southward</a:t>
            </a:r>
          </a:p>
          <a:p>
            <a:r>
              <a:rPr lang="en-US" dirty="0"/>
              <a:t>Ended with voluminous Oligocene-Miocene ignimbrite eruptions from calderas</a:t>
            </a:r>
          </a:p>
          <a:p>
            <a:r>
              <a:rPr lang="en-US" dirty="0"/>
              <a:t>Voluminous caldera forming eruptions from 34-14 Ma in Southern Great Basin</a:t>
            </a:r>
          </a:p>
          <a:p>
            <a:pPr marL="0" indent="0">
              <a:buNone/>
            </a:pPr>
            <a:r>
              <a:rPr lang="en-US" b="1" dirty="0"/>
              <a:t>Space-Time of Extension:</a:t>
            </a:r>
          </a:p>
          <a:p>
            <a:r>
              <a:rPr lang="en-US" dirty="0"/>
              <a:t>less well known, especially for pre-Miocene extension that did not form Metamorphic Core Complexes</a:t>
            </a:r>
          </a:p>
          <a:p>
            <a:r>
              <a:rPr lang="en-US" dirty="0"/>
              <a:t>Often overprinted by younger faults, scarcity of Mesozoic and early tertiary deposits, concealment of rocks beneath volcanic cover, and poor access to military reservations may contribute to this lack of knowledge</a:t>
            </a:r>
          </a:p>
          <a:p>
            <a:endParaRPr lang="en-US" dirty="0"/>
          </a:p>
          <a:p>
            <a:pPr marL="0" indent="0">
              <a:buNone/>
            </a:pPr>
            <a:br>
              <a:rPr lang="en-US" dirty="0"/>
            </a:br>
            <a:r>
              <a:rPr lang="en-US" dirty="0"/>
              <a:t>	</a:t>
            </a:r>
          </a:p>
          <a:p>
            <a:pPr lvl="1"/>
            <a:endParaRPr lang="en-US" dirty="0"/>
          </a:p>
        </p:txBody>
      </p:sp>
      <p:pic>
        <p:nvPicPr>
          <p:cNvPr id="4" name="Picture 3">
            <a:extLst>
              <a:ext uri="{FF2B5EF4-FFF2-40B4-BE49-F238E27FC236}">
                <a16:creationId xmlns:a16="http://schemas.microsoft.com/office/drawing/2014/main" id="{7C821153-90C3-42DF-8711-8CD646C1E243}"/>
              </a:ext>
            </a:extLst>
          </p:cNvPr>
          <p:cNvPicPr>
            <a:picLocks noChangeAspect="1"/>
          </p:cNvPicPr>
          <p:nvPr/>
        </p:nvPicPr>
        <p:blipFill rotWithShape="1">
          <a:blip r:embed="rId2"/>
          <a:srcRect l="5627"/>
          <a:stretch/>
        </p:blipFill>
        <p:spPr>
          <a:xfrm>
            <a:off x="4924425" y="115570"/>
            <a:ext cx="7267575" cy="5285105"/>
          </a:xfrm>
          <a:prstGeom prst="rect">
            <a:avLst/>
          </a:prstGeom>
        </p:spPr>
      </p:pic>
      <p:sp>
        <p:nvSpPr>
          <p:cNvPr id="5" name="TextBox 4">
            <a:extLst>
              <a:ext uri="{FF2B5EF4-FFF2-40B4-BE49-F238E27FC236}">
                <a16:creationId xmlns:a16="http://schemas.microsoft.com/office/drawing/2014/main" id="{5DDC0AAB-A7F0-41BD-8218-15FF4DFF7C81}"/>
              </a:ext>
            </a:extLst>
          </p:cNvPr>
          <p:cNvSpPr txBox="1"/>
          <p:nvPr/>
        </p:nvSpPr>
        <p:spPr>
          <a:xfrm>
            <a:off x="5476875" y="5467350"/>
            <a:ext cx="6429375" cy="923330"/>
          </a:xfrm>
          <a:prstGeom prst="rect">
            <a:avLst/>
          </a:prstGeom>
          <a:noFill/>
        </p:spPr>
        <p:txBody>
          <a:bodyPr wrap="square" rtlCol="0">
            <a:spAutoFit/>
          </a:bodyPr>
          <a:lstStyle/>
          <a:p>
            <a:pPr marL="285750" indent="-285750">
              <a:buFont typeface="Arial" panose="020B0604020202020204" pitchFamily="34" charset="0"/>
              <a:buChar char="•"/>
            </a:pPr>
            <a:r>
              <a:rPr lang="en-US" dirty="0"/>
              <a:t>Lines represent southern limit of calderas at each time</a:t>
            </a:r>
          </a:p>
          <a:p>
            <a:pPr marL="285750" indent="-285750">
              <a:buFont typeface="Arial" panose="020B0604020202020204" pitchFamily="34" charset="0"/>
              <a:buChar char="•"/>
            </a:pPr>
            <a:r>
              <a:rPr lang="en-US" dirty="0"/>
              <a:t>shaded areas represent areas interpreted late Paleogene-early Miocene extensional belts defined in this paper</a:t>
            </a:r>
          </a:p>
        </p:txBody>
      </p:sp>
    </p:spTree>
    <p:extLst>
      <p:ext uri="{BB962C8B-B14F-4D97-AF65-F5344CB8AC3E}">
        <p14:creationId xmlns:p14="http://schemas.microsoft.com/office/powerpoint/2010/main" val="4218113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F1A1BE-24F4-4A2A-8A29-2C652C5C9490}"/>
              </a:ext>
            </a:extLst>
          </p:cNvPr>
          <p:cNvPicPr>
            <a:picLocks noChangeAspect="1"/>
          </p:cNvPicPr>
          <p:nvPr/>
        </p:nvPicPr>
        <p:blipFill>
          <a:blip r:embed="rId2"/>
          <a:stretch>
            <a:fillRect/>
          </a:stretch>
        </p:blipFill>
        <p:spPr>
          <a:xfrm>
            <a:off x="6096000" y="2965835"/>
            <a:ext cx="5938295" cy="3892165"/>
          </a:xfrm>
          <a:prstGeom prst="rect">
            <a:avLst/>
          </a:prstGeom>
        </p:spPr>
      </p:pic>
      <p:pic>
        <p:nvPicPr>
          <p:cNvPr id="5" name="Picture 4">
            <a:extLst>
              <a:ext uri="{FF2B5EF4-FFF2-40B4-BE49-F238E27FC236}">
                <a16:creationId xmlns:a16="http://schemas.microsoft.com/office/drawing/2014/main" id="{4364AABD-4566-4FD3-A7A6-73C0BCF7F6BF}"/>
              </a:ext>
            </a:extLst>
          </p:cNvPr>
          <p:cNvPicPr>
            <a:picLocks noChangeAspect="1"/>
          </p:cNvPicPr>
          <p:nvPr/>
        </p:nvPicPr>
        <p:blipFill>
          <a:blip r:embed="rId3"/>
          <a:stretch>
            <a:fillRect/>
          </a:stretch>
        </p:blipFill>
        <p:spPr>
          <a:xfrm>
            <a:off x="157705" y="2965835"/>
            <a:ext cx="5941010" cy="3892165"/>
          </a:xfrm>
          <a:prstGeom prst="rect">
            <a:avLst/>
          </a:prstGeom>
        </p:spPr>
      </p:pic>
      <p:pic>
        <p:nvPicPr>
          <p:cNvPr id="6" name="Picture 5">
            <a:extLst>
              <a:ext uri="{FF2B5EF4-FFF2-40B4-BE49-F238E27FC236}">
                <a16:creationId xmlns:a16="http://schemas.microsoft.com/office/drawing/2014/main" id="{E1AAD0D1-BF87-4BB9-9FEA-AC12982769E0}"/>
              </a:ext>
            </a:extLst>
          </p:cNvPr>
          <p:cNvPicPr>
            <a:picLocks noChangeAspect="1"/>
          </p:cNvPicPr>
          <p:nvPr/>
        </p:nvPicPr>
        <p:blipFill>
          <a:blip r:embed="rId4"/>
          <a:stretch>
            <a:fillRect/>
          </a:stretch>
        </p:blipFill>
        <p:spPr>
          <a:xfrm>
            <a:off x="9243646" y="0"/>
            <a:ext cx="2976754" cy="2861152"/>
          </a:xfrm>
          <a:prstGeom prst="rect">
            <a:avLst/>
          </a:prstGeom>
        </p:spPr>
      </p:pic>
      <p:sp>
        <p:nvSpPr>
          <p:cNvPr id="3" name="Content Placeholder 2">
            <a:extLst>
              <a:ext uri="{FF2B5EF4-FFF2-40B4-BE49-F238E27FC236}">
                <a16:creationId xmlns:a16="http://schemas.microsoft.com/office/drawing/2014/main" id="{143C0CAD-4F8A-4C68-8F35-6762AD4564A2}"/>
              </a:ext>
            </a:extLst>
          </p:cNvPr>
          <p:cNvSpPr>
            <a:spLocks noGrp="1"/>
          </p:cNvSpPr>
          <p:nvPr>
            <p:ph idx="1"/>
          </p:nvPr>
        </p:nvSpPr>
        <p:spPr>
          <a:xfrm>
            <a:off x="0" y="0"/>
            <a:ext cx="9618506" cy="3155951"/>
          </a:xfrm>
        </p:spPr>
        <p:txBody>
          <a:bodyPr>
            <a:normAutofit fontScale="62500" lnSpcReduction="20000"/>
          </a:bodyPr>
          <a:lstStyle/>
          <a:p>
            <a:pPr marL="0" indent="0">
              <a:buNone/>
            </a:pPr>
            <a:r>
              <a:rPr lang="en-US" dirty="0"/>
              <a:t>Conclusions:</a:t>
            </a:r>
          </a:p>
          <a:p>
            <a:r>
              <a:rPr lang="en-US" dirty="0"/>
              <a:t>Late-Paleogene extension was common in the GB</a:t>
            </a:r>
          </a:p>
          <a:p>
            <a:r>
              <a:rPr lang="en-US" dirty="0"/>
              <a:t>Formed 2 north trending belts</a:t>
            </a:r>
          </a:p>
          <a:p>
            <a:r>
              <a:rPr lang="en-US" dirty="0"/>
              <a:t>Crustal magmatism spread southward, and only locally coexisted in time and space with extension</a:t>
            </a:r>
          </a:p>
          <a:p>
            <a:r>
              <a:rPr lang="en-US" dirty="0"/>
              <a:t>The structural state of the upper crust (i.e. extended or </a:t>
            </a:r>
            <a:r>
              <a:rPr lang="en-US" dirty="0" err="1"/>
              <a:t>unextended</a:t>
            </a:r>
            <a:r>
              <a:rPr lang="en-US" dirty="0"/>
              <a:t>) controlled the eruptive style of volcanism</a:t>
            </a:r>
          </a:p>
          <a:p>
            <a:r>
              <a:rPr lang="en-US" dirty="0"/>
              <a:t>Within late Paleogene extended belts, </a:t>
            </a:r>
            <a:r>
              <a:rPr lang="en-US" dirty="0" err="1"/>
              <a:t>preextensional</a:t>
            </a:r>
            <a:r>
              <a:rPr lang="en-US" dirty="0"/>
              <a:t> or </a:t>
            </a:r>
            <a:r>
              <a:rPr lang="en-US" dirty="0" err="1"/>
              <a:t>synextensional</a:t>
            </a:r>
            <a:r>
              <a:rPr lang="en-US" dirty="0"/>
              <a:t> volcanism was primarily effusive</a:t>
            </a:r>
          </a:p>
          <a:p>
            <a:r>
              <a:rPr lang="en-US" dirty="0"/>
              <a:t>Post-extensional or late </a:t>
            </a:r>
            <a:r>
              <a:rPr lang="en-US" dirty="0" err="1"/>
              <a:t>synextensional</a:t>
            </a:r>
            <a:r>
              <a:rPr lang="en-US" dirty="0"/>
              <a:t> volcanism in the southern part of the belts was dominated by voluminous ignimbrite eruptions</a:t>
            </a:r>
          </a:p>
          <a:p>
            <a:r>
              <a:rPr lang="en-US" dirty="0"/>
              <a:t>Southward migration of volcanisms seems to have stalled at the end of these extensional belts</a:t>
            </a:r>
          </a:p>
          <a:p>
            <a:endParaRPr lang="en-US" dirty="0"/>
          </a:p>
        </p:txBody>
      </p:sp>
    </p:spTree>
    <p:extLst>
      <p:ext uri="{BB962C8B-B14F-4D97-AF65-F5344CB8AC3E}">
        <p14:creationId xmlns:p14="http://schemas.microsoft.com/office/powerpoint/2010/main" val="2469277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6C65C1-C320-4542-8844-E7BD1748016A}"/>
              </a:ext>
            </a:extLst>
          </p:cNvPr>
          <p:cNvSpPr>
            <a:spLocks noGrp="1"/>
          </p:cNvSpPr>
          <p:nvPr>
            <p:ph idx="1"/>
          </p:nvPr>
        </p:nvSpPr>
        <p:spPr/>
        <p:txBody>
          <a:bodyPr/>
          <a:lstStyle/>
          <a:p>
            <a:r>
              <a:rPr lang="en-US" dirty="0"/>
              <a:t>text</a:t>
            </a:r>
          </a:p>
        </p:txBody>
      </p:sp>
      <p:pic>
        <p:nvPicPr>
          <p:cNvPr id="4" name="Picture 3">
            <a:extLst>
              <a:ext uri="{FF2B5EF4-FFF2-40B4-BE49-F238E27FC236}">
                <a16:creationId xmlns:a16="http://schemas.microsoft.com/office/drawing/2014/main" id="{93F0243D-4992-4E54-8E15-D0C39915446A}"/>
              </a:ext>
            </a:extLst>
          </p:cNvPr>
          <p:cNvPicPr>
            <a:picLocks noChangeAspect="1"/>
          </p:cNvPicPr>
          <p:nvPr/>
        </p:nvPicPr>
        <p:blipFill>
          <a:blip r:embed="rId2"/>
          <a:stretch>
            <a:fillRect/>
          </a:stretch>
        </p:blipFill>
        <p:spPr>
          <a:xfrm>
            <a:off x="3400425" y="0"/>
            <a:ext cx="8791575" cy="5734050"/>
          </a:xfrm>
          <a:prstGeom prst="rect">
            <a:avLst/>
          </a:prstGeom>
        </p:spPr>
      </p:pic>
      <p:pic>
        <p:nvPicPr>
          <p:cNvPr id="5" name="Picture 4">
            <a:extLst>
              <a:ext uri="{FF2B5EF4-FFF2-40B4-BE49-F238E27FC236}">
                <a16:creationId xmlns:a16="http://schemas.microsoft.com/office/drawing/2014/main" id="{C968768A-6D51-48B1-B64D-FE971422DB7B}"/>
              </a:ext>
            </a:extLst>
          </p:cNvPr>
          <p:cNvPicPr>
            <a:picLocks noChangeAspect="1"/>
          </p:cNvPicPr>
          <p:nvPr/>
        </p:nvPicPr>
        <p:blipFill>
          <a:blip r:embed="rId3"/>
          <a:stretch>
            <a:fillRect/>
          </a:stretch>
        </p:blipFill>
        <p:spPr>
          <a:xfrm>
            <a:off x="242602" y="2872898"/>
            <a:ext cx="2976754" cy="2861152"/>
          </a:xfrm>
          <a:prstGeom prst="rect">
            <a:avLst/>
          </a:prstGeom>
        </p:spPr>
      </p:pic>
    </p:spTree>
    <p:extLst>
      <p:ext uri="{BB962C8B-B14F-4D97-AF65-F5344CB8AC3E}">
        <p14:creationId xmlns:p14="http://schemas.microsoft.com/office/powerpoint/2010/main" val="2424185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918EEA-3DB9-4971-BC9C-9386B956B463}"/>
              </a:ext>
            </a:extLst>
          </p:cNvPr>
          <p:cNvSpPr>
            <a:spLocks noGrp="1"/>
          </p:cNvSpPr>
          <p:nvPr>
            <p:ph idx="1"/>
          </p:nvPr>
        </p:nvSpPr>
        <p:spPr>
          <a:xfrm>
            <a:off x="28575" y="1"/>
            <a:ext cx="4895850" cy="6742430"/>
          </a:xfrm>
        </p:spPr>
        <p:txBody>
          <a:bodyPr>
            <a:normAutofit fontScale="77500" lnSpcReduction="20000"/>
          </a:bodyPr>
          <a:lstStyle/>
          <a:p>
            <a:pPr marL="0" indent="0">
              <a:buNone/>
            </a:pPr>
            <a:r>
              <a:rPr lang="en-US" dirty="0"/>
              <a:t>This Paper:</a:t>
            </a:r>
          </a:p>
          <a:p>
            <a:pPr marL="0" indent="0">
              <a:buNone/>
            </a:pPr>
            <a:r>
              <a:rPr lang="en-US" b="1" dirty="0"/>
              <a:t>Conclusions</a:t>
            </a:r>
          </a:p>
          <a:p>
            <a:r>
              <a:rPr lang="en-US" dirty="0"/>
              <a:t>Review available geologic data that bear on the onset of extension in the Great Basin</a:t>
            </a:r>
          </a:p>
          <a:p>
            <a:r>
              <a:rPr lang="en-US" dirty="0"/>
              <a:t>Infer the existence of 2 Paleogene (63-23 Ma) extensional belts</a:t>
            </a:r>
          </a:p>
          <a:p>
            <a:r>
              <a:rPr lang="en-US" dirty="0"/>
              <a:t>Then they focus on relations between initiation of extension and major crustal magmatism</a:t>
            </a:r>
          </a:p>
          <a:p>
            <a:r>
              <a:rPr lang="en-US" dirty="0"/>
              <a:t>They found that calderas preferentially formed in previously extended crust, and effusive volcanism is favored in </a:t>
            </a:r>
            <a:r>
              <a:rPr lang="en-US" dirty="0" err="1"/>
              <a:t>unextended</a:t>
            </a:r>
            <a:r>
              <a:rPr lang="en-US" dirty="0"/>
              <a:t> or actively extending areas</a:t>
            </a:r>
          </a:p>
          <a:p>
            <a:r>
              <a:rPr lang="en-US" dirty="0"/>
              <a:t>Then they compare the inferred crustal evolution with a thermal model that suggests extension and volcanisms were triggered by changes in the thermal state of the subducted plate. </a:t>
            </a:r>
          </a:p>
          <a:p>
            <a:r>
              <a:rPr lang="en-US" dirty="0"/>
              <a:t>This allows for various disparate timing and relations between extension and volcanism to evolve in different areas of the Great Basin</a:t>
            </a:r>
            <a:br>
              <a:rPr lang="en-US" dirty="0"/>
            </a:br>
            <a:r>
              <a:rPr lang="en-US" dirty="0"/>
              <a:t>	</a:t>
            </a:r>
          </a:p>
          <a:p>
            <a:pPr lvl="1"/>
            <a:endParaRPr lang="en-US" dirty="0"/>
          </a:p>
        </p:txBody>
      </p:sp>
      <p:pic>
        <p:nvPicPr>
          <p:cNvPr id="4" name="Picture 3">
            <a:extLst>
              <a:ext uri="{FF2B5EF4-FFF2-40B4-BE49-F238E27FC236}">
                <a16:creationId xmlns:a16="http://schemas.microsoft.com/office/drawing/2014/main" id="{7C821153-90C3-42DF-8711-8CD646C1E243}"/>
              </a:ext>
            </a:extLst>
          </p:cNvPr>
          <p:cNvPicPr>
            <a:picLocks noChangeAspect="1"/>
          </p:cNvPicPr>
          <p:nvPr/>
        </p:nvPicPr>
        <p:blipFill rotWithShape="1">
          <a:blip r:embed="rId2"/>
          <a:srcRect l="5627"/>
          <a:stretch/>
        </p:blipFill>
        <p:spPr>
          <a:xfrm>
            <a:off x="4924425" y="115570"/>
            <a:ext cx="7267575" cy="5285105"/>
          </a:xfrm>
          <a:prstGeom prst="rect">
            <a:avLst/>
          </a:prstGeom>
        </p:spPr>
      </p:pic>
      <p:sp>
        <p:nvSpPr>
          <p:cNvPr id="5" name="TextBox 4">
            <a:extLst>
              <a:ext uri="{FF2B5EF4-FFF2-40B4-BE49-F238E27FC236}">
                <a16:creationId xmlns:a16="http://schemas.microsoft.com/office/drawing/2014/main" id="{5DDC0AAB-A7F0-41BD-8218-15FF4DFF7C81}"/>
              </a:ext>
            </a:extLst>
          </p:cNvPr>
          <p:cNvSpPr txBox="1"/>
          <p:nvPr/>
        </p:nvSpPr>
        <p:spPr>
          <a:xfrm>
            <a:off x="5476875" y="5467350"/>
            <a:ext cx="6429375" cy="923330"/>
          </a:xfrm>
          <a:prstGeom prst="rect">
            <a:avLst/>
          </a:prstGeom>
          <a:noFill/>
        </p:spPr>
        <p:txBody>
          <a:bodyPr wrap="square" rtlCol="0">
            <a:spAutoFit/>
          </a:bodyPr>
          <a:lstStyle/>
          <a:p>
            <a:pPr marL="285750" indent="-285750">
              <a:buFont typeface="Arial" panose="020B0604020202020204" pitchFamily="34" charset="0"/>
              <a:buChar char="•"/>
            </a:pPr>
            <a:r>
              <a:rPr lang="en-US" dirty="0"/>
              <a:t>Lines represent southern limit of calderas at each time</a:t>
            </a:r>
          </a:p>
          <a:p>
            <a:pPr marL="285750" indent="-285750">
              <a:buFont typeface="Arial" panose="020B0604020202020204" pitchFamily="34" charset="0"/>
              <a:buChar char="•"/>
            </a:pPr>
            <a:r>
              <a:rPr lang="en-US" dirty="0"/>
              <a:t>shaded areas represent areas interpreted late Paleogene-early Miocene extensional belts defined in this paper</a:t>
            </a:r>
          </a:p>
        </p:txBody>
      </p:sp>
    </p:spTree>
    <p:extLst>
      <p:ext uri="{BB962C8B-B14F-4D97-AF65-F5344CB8AC3E}">
        <p14:creationId xmlns:p14="http://schemas.microsoft.com/office/powerpoint/2010/main" val="428447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834E16-27B3-4DA1-AC1A-144305C18C3C}"/>
              </a:ext>
            </a:extLst>
          </p:cNvPr>
          <p:cNvSpPr>
            <a:spLocks noGrp="1"/>
          </p:cNvSpPr>
          <p:nvPr>
            <p:ph idx="1"/>
          </p:nvPr>
        </p:nvSpPr>
        <p:spPr>
          <a:xfrm>
            <a:off x="323850" y="149225"/>
            <a:ext cx="2438400" cy="3847623"/>
          </a:xfrm>
        </p:spPr>
        <p:txBody>
          <a:bodyPr>
            <a:normAutofit lnSpcReduction="10000"/>
          </a:bodyPr>
          <a:lstStyle/>
          <a:p>
            <a:pPr marL="0" indent="0">
              <a:buNone/>
            </a:pPr>
            <a:r>
              <a:rPr lang="en-US" dirty="0"/>
              <a:t>Main figure in paper: </a:t>
            </a:r>
          </a:p>
          <a:p>
            <a:pPr marL="0" indent="0">
              <a:buNone/>
            </a:pPr>
            <a:r>
              <a:rPr lang="en-US" dirty="0"/>
              <a:t>Map compiling large volume of literature containing observations of the timing of earliest extension</a:t>
            </a:r>
          </a:p>
        </p:txBody>
      </p:sp>
      <p:pic>
        <p:nvPicPr>
          <p:cNvPr id="4" name="Picture 3">
            <a:extLst>
              <a:ext uri="{FF2B5EF4-FFF2-40B4-BE49-F238E27FC236}">
                <a16:creationId xmlns:a16="http://schemas.microsoft.com/office/drawing/2014/main" id="{50D4E812-EFE8-4218-AA19-BA7E743791FA}"/>
              </a:ext>
            </a:extLst>
          </p:cNvPr>
          <p:cNvPicPr>
            <a:picLocks noChangeAspect="1"/>
          </p:cNvPicPr>
          <p:nvPr/>
        </p:nvPicPr>
        <p:blipFill>
          <a:blip r:embed="rId2"/>
          <a:stretch>
            <a:fillRect/>
          </a:stretch>
        </p:blipFill>
        <p:spPr>
          <a:xfrm>
            <a:off x="2887050" y="0"/>
            <a:ext cx="9304950" cy="6096000"/>
          </a:xfrm>
          <a:prstGeom prst="rect">
            <a:avLst/>
          </a:prstGeom>
        </p:spPr>
      </p:pic>
      <p:pic>
        <p:nvPicPr>
          <p:cNvPr id="5" name="Picture 4">
            <a:extLst>
              <a:ext uri="{FF2B5EF4-FFF2-40B4-BE49-F238E27FC236}">
                <a16:creationId xmlns:a16="http://schemas.microsoft.com/office/drawing/2014/main" id="{EAB80509-3135-45BF-A9FF-4AFFF416A58A}"/>
              </a:ext>
            </a:extLst>
          </p:cNvPr>
          <p:cNvPicPr>
            <a:picLocks noChangeAspect="1"/>
          </p:cNvPicPr>
          <p:nvPr/>
        </p:nvPicPr>
        <p:blipFill>
          <a:blip r:embed="rId3"/>
          <a:stretch>
            <a:fillRect/>
          </a:stretch>
        </p:blipFill>
        <p:spPr>
          <a:xfrm>
            <a:off x="99821" y="3996848"/>
            <a:ext cx="2976754" cy="2861152"/>
          </a:xfrm>
          <a:prstGeom prst="rect">
            <a:avLst/>
          </a:prstGeom>
        </p:spPr>
      </p:pic>
    </p:spTree>
    <p:extLst>
      <p:ext uri="{BB962C8B-B14F-4D97-AF65-F5344CB8AC3E}">
        <p14:creationId xmlns:p14="http://schemas.microsoft.com/office/powerpoint/2010/main" val="3960120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B5B64C-710F-4363-9349-087BFAB5516F}"/>
              </a:ext>
            </a:extLst>
          </p:cNvPr>
          <p:cNvSpPr>
            <a:spLocks noGrp="1"/>
          </p:cNvSpPr>
          <p:nvPr>
            <p:ph idx="1"/>
          </p:nvPr>
        </p:nvSpPr>
        <p:spPr>
          <a:xfrm>
            <a:off x="0" y="-1"/>
            <a:ext cx="4181475" cy="7038975"/>
          </a:xfrm>
        </p:spPr>
        <p:txBody>
          <a:bodyPr/>
          <a:lstStyle/>
          <a:p>
            <a:pPr marL="0" indent="0">
              <a:buNone/>
            </a:pPr>
            <a:r>
              <a:rPr lang="en-US" b="1" dirty="0"/>
              <a:t>Eastern Extensional Belt:</a:t>
            </a:r>
          </a:p>
          <a:p>
            <a:endParaRPr lang="en-US" dirty="0"/>
          </a:p>
        </p:txBody>
      </p:sp>
      <p:pic>
        <p:nvPicPr>
          <p:cNvPr id="4" name="Picture 3">
            <a:extLst>
              <a:ext uri="{FF2B5EF4-FFF2-40B4-BE49-F238E27FC236}">
                <a16:creationId xmlns:a16="http://schemas.microsoft.com/office/drawing/2014/main" id="{BEEC95D3-90A2-43CD-A83F-7CA8C71CB5C3}"/>
              </a:ext>
            </a:extLst>
          </p:cNvPr>
          <p:cNvPicPr>
            <a:picLocks noChangeAspect="1"/>
          </p:cNvPicPr>
          <p:nvPr/>
        </p:nvPicPr>
        <p:blipFill rotWithShape="1">
          <a:blip r:embed="rId2"/>
          <a:srcRect l="5627"/>
          <a:stretch/>
        </p:blipFill>
        <p:spPr>
          <a:xfrm>
            <a:off x="4320232" y="485774"/>
            <a:ext cx="7138344" cy="5191126"/>
          </a:xfrm>
          <a:prstGeom prst="rect">
            <a:avLst/>
          </a:prstGeom>
        </p:spPr>
      </p:pic>
      <p:pic>
        <p:nvPicPr>
          <p:cNvPr id="6" name="Picture 5">
            <a:extLst>
              <a:ext uri="{FF2B5EF4-FFF2-40B4-BE49-F238E27FC236}">
                <a16:creationId xmlns:a16="http://schemas.microsoft.com/office/drawing/2014/main" id="{68A3D72A-E8E8-40BC-8D98-1F24A8EBE682}"/>
              </a:ext>
            </a:extLst>
          </p:cNvPr>
          <p:cNvPicPr>
            <a:picLocks noChangeAspect="1"/>
          </p:cNvPicPr>
          <p:nvPr/>
        </p:nvPicPr>
        <p:blipFill>
          <a:blip r:embed="rId3"/>
          <a:stretch>
            <a:fillRect/>
          </a:stretch>
        </p:blipFill>
        <p:spPr>
          <a:xfrm>
            <a:off x="175927" y="1291746"/>
            <a:ext cx="4106478" cy="3947003"/>
          </a:xfrm>
          <a:prstGeom prst="rect">
            <a:avLst/>
          </a:prstGeom>
        </p:spPr>
      </p:pic>
    </p:spTree>
    <p:extLst>
      <p:ext uri="{BB962C8B-B14F-4D97-AF65-F5344CB8AC3E}">
        <p14:creationId xmlns:p14="http://schemas.microsoft.com/office/powerpoint/2010/main" val="310209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B5B64C-710F-4363-9349-087BFAB5516F}"/>
              </a:ext>
            </a:extLst>
          </p:cNvPr>
          <p:cNvSpPr>
            <a:spLocks noGrp="1"/>
          </p:cNvSpPr>
          <p:nvPr>
            <p:ph idx="1"/>
          </p:nvPr>
        </p:nvSpPr>
        <p:spPr>
          <a:xfrm>
            <a:off x="0" y="0"/>
            <a:ext cx="6229256" cy="3692048"/>
          </a:xfrm>
        </p:spPr>
        <p:txBody>
          <a:bodyPr>
            <a:normAutofit fontScale="92500"/>
          </a:bodyPr>
          <a:lstStyle/>
          <a:p>
            <a:pPr marL="0" indent="0">
              <a:buNone/>
            </a:pPr>
            <a:r>
              <a:rPr lang="en-US" b="1" dirty="0"/>
              <a:t>Eastern Extensional Belt:</a:t>
            </a:r>
          </a:p>
          <a:p>
            <a:r>
              <a:rPr lang="en-US" dirty="0"/>
              <a:t>Map of Dry Lake Valley-Mormon Mountains region</a:t>
            </a:r>
          </a:p>
          <a:p>
            <a:r>
              <a:rPr lang="en-US" dirty="0"/>
              <a:t>These rocks were extended in the late Paleogene in the upper plate of the Stampede detachment (SD) and associated with the Seaman breakaway (SB)</a:t>
            </a:r>
          </a:p>
          <a:p>
            <a:r>
              <a:rPr lang="en-US" dirty="0"/>
              <a:t>Extension began before volcanism at about 32-30 Ma (Bartley and others)</a:t>
            </a:r>
          </a:p>
          <a:p>
            <a:endParaRPr lang="en-US" dirty="0"/>
          </a:p>
        </p:txBody>
      </p:sp>
      <p:pic>
        <p:nvPicPr>
          <p:cNvPr id="2" name="Picture 1">
            <a:extLst>
              <a:ext uri="{FF2B5EF4-FFF2-40B4-BE49-F238E27FC236}">
                <a16:creationId xmlns:a16="http://schemas.microsoft.com/office/drawing/2014/main" id="{C248AC50-44CA-4E42-902B-AF3DEEBB8C42}"/>
              </a:ext>
            </a:extLst>
          </p:cNvPr>
          <p:cNvPicPr>
            <a:picLocks noChangeAspect="1"/>
          </p:cNvPicPr>
          <p:nvPr/>
        </p:nvPicPr>
        <p:blipFill>
          <a:blip r:embed="rId2"/>
          <a:stretch>
            <a:fillRect/>
          </a:stretch>
        </p:blipFill>
        <p:spPr>
          <a:xfrm>
            <a:off x="6229256" y="-1"/>
            <a:ext cx="5962744" cy="6858000"/>
          </a:xfrm>
          <a:prstGeom prst="rect">
            <a:avLst/>
          </a:prstGeom>
        </p:spPr>
      </p:pic>
      <p:pic>
        <p:nvPicPr>
          <p:cNvPr id="5" name="Picture 4">
            <a:extLst>
              <a:ext uri="{FF2B5EF4-FFF2-40B4-BE49-F238E27FC236}">
                <a16:creationId xmlns:a16="http://schemas.microsoft.com/office/drawing/2014/main" id="{415D52A3-3C08-44C5-B8D7-26ECA4D46D39}"/>
              </a:ext>
            </a:extLst>
          </p:cNvPr>
          <p:cNvPicPr>
            <a:picLocks noChangeAspect="1"/>
          </p:cNvPicPr>
          <p:nvPr/>
        </p:nvPicPr>
        <p:blipFill>
          <a:blip r:embed="rId3"/>
          <a:stretch>
            <a:fillRect/>
          </a:stretch>
        </p:blipFill>
        <p:spPr>
          <a:xfrm>
            <a:off x="3252502" y="3844447"/>
            <a:ext cx="2976754" cy="2861152"/>
          </a:xfrm>
          <a:prstGeom prst="rect">
            <a:avLst/>
          </a:prstGeom>
        </p:spPr>
      </p:pic>
      <p:sp>
        <p:nvSpPr>
          <p:cNvPr id="7" name="TextBox 6">
            <a:extLst>
              <a:ext uri="{FF2B5EF4-FFF2-40B4-BE49-F238E27FC236}">
                <a16:creationId xmlns:a16="http://schemas.microsoft.com/office/drawing/2014/main" id="{6F632989-D56B-4C4E-942A-51B03DB4A288}"/>
              </a:ext>
            </a:extLst>
          </p:cNvPr>
          <p:cNvSpPr txBox="1"/>
          <p:nvPr/>
        </p:nvSpPr>
        <p:spPr>
          <a:xfrm>
            <a:off x="142875" y="3844447"/>
            <a:ext cx="3109627" cy="1477328"/>
          </a:xfrm>
          <a:prstGeom prst="rect">
            <a:avLst/>
          </a:prstGeom>
          <a:noFill/>
        </p:spPr>
        <p:txBody>
          <a:bodyPr wrap="square" rtlCol="0">
            <a:spAutoFit/>
          </a:bodyPr>
          <a:lstStyle/>
          <a:p>
            <a:r>
              <a:rPr lang="en-US" dirty="0"/>
              <a:t>Western Boundary of this zone:</a:t>
            </a:r>
            <a:br>
              <a:rPr lang="en-US" dirty="0"/>
            </a:br>
            <a:r>
              <a:rPr lang="en-US" dirty="0"/>
              <a:t>Seaman breakaway fault (SB)</a:t>
            </a:r>
          </a:p>
          <a:p>
            <a:r>
              <a:rPr lang="en-US" dirty="0"/>
              <a:t>Southern Boundary: Caliente Caldera Complex</a:t>
            </a:r>
          </a:p>
          <a:p>
            <a:endParaRPr lang="en-US" dirty="0"/>
          </a:p>
        </p:txBody>
      </p:sp>
    </p:spTree>
    <p:extLst>
      <p:ext uri="{BB962C8B-B14F-4D97-AF65-F5344CB8AC3E}">
        <p14:creationId xmlns:p14="http://schemas.microsoft.com/office/powerpoint/2010/main" val="1363791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834E16-27B3-4DA1-AC1A-144305C18C3C}"/>
              </a:ext>
            </a:extLst>
          </p:cNvPr>
          <p:cNvSpPr>
            <a:spLocks noGrp="1"/>
          </p:cNvSpPr>
          <p:nvPr>
            <p:ph idx="1"/>
          </p:nvPr>
        </p:nvSpPr>
        <p:spPr>
          <a:xfrm>
            <a:off x="0" y="0"/>
            <a:ext cx="3076575" cy="3905250"/>
          </a:xfrm>
        </p:spPr>
        <p:txBody>
          <a:bodyPr>
            <a:normAutofit fontScale="85000" lnSpcReduction="20000"/>
          </a:bodyPr>
          <a:lstStyle/>
          <a:p>
            <a:r>
              <a:rPr lang="en-US" dirty="0"/>
              <a:t>Eastern Boundary:</a:t>
            </a:r>
          </a:p>
          <a:p>
            <a:r>
              <a:rPr lang="en-US" dirty="0"/>
              <a:t>Can be traced through structural evidence within 50 km of eastern edge of basin and range in southern Utah</a:t>
            </a:r>
          </a:p>
          <a:p>
            <a:r>
              <a:rPr lang="en-US" dirty="0"/>
              <a:t>Commonly there are normal faults that crosscut older strata capped and overlapped by volcanics</a:t>
            </a:r>
          </a:p>
        </p:txBody>
      </p:sp>
      <p:pic>
        <p:nvPicPr>
          <p:cNvPr id="4" name="Picture 3">
            <a:extLst>
              <a:ext uri="{FF2B5EF4-FFF2-40B4-BE49-F238E27FC236}">
                <a16:creationId xmlns:a16="http://schemas.microsoft.com/office/drawing/2014/main" id="{50D4E812-EFE8-4218-AA19-BA7E743791FA}"/>
              </a:ext>
            </a:extLst>
          </p:cNvPr>
          <p:cNvPicPr>
            <a:picLocks noChangeAspect="1"/>
          </p:cNvPicPr>
          <p:nvPr/>
        </p:nvPicPr>
        <p:blipFill>
          <a:blip r:embed="rId2"/>
          <a:stretch>
            <a:fillRect/>
          </a:stretch>
        </p:blipFill>
        <p:spPr>
          <a:xfrm>
            <a:off x="2887050" y="0"/>
            <a:ext cx="9304950" cy="6096000"/>
          </a:xfrm>
          <a:prstGeom prst="rect">
            <a:avLst/>
          </a:prstGeom>
        </p:spPr>
      </p:pic>
      <p:pic>
        <p:nvPicPr>
          <p:cNvPr id="5" name="Picture 4">
            <a:extLst>
              <a:ext uri="{FF2B5EF4-FFF2-40B4-BE49-F238E27FC236}">
                <a16:creationId xmlns:a16="http://schemas.microsoft.com/office/drawing/2014/main" id="{EAB80509-3135-45BF-A9FF-4AFFF416A58A}"/>
              </a:ext>
            </a:extLst>
          </p:cNvPr>
          <p:cNvPicPr>
            <a:picLocks noChangeAspect="1"/>
          </p:cNvPicPr>
          <p:nvPr/>
        </p:nvPicPr>
        <p:blipFill>
          <a:blip r:embed="rId3"/>
          <a:stretch>
            <a:fillRect/>
          </a:stretch>
        </p:blipFill>
        <p:spPr>
          <a:xfrm>
            <a:off x="99821" y="3996848"/>
            <a:ext cx="2976754" cy="2861152"/>
          </a:xfrm>
          <a:prstGeom prst="rect">
            <a:avLst/>
          </a:prstGeom>
        </p:spPr>
      </p:pic>
    </p:spTree>
    <p:extLst>
      <p:ext uri="{BB962C8B-B14F-4D97-AF65-F5344CB8AC3E}">
        <p14:creationId xmlns:p14="http://schemas.microsoft.com/office/powerpoint/2010/main" val="2921660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834E16-27B3-4DA1-AC1A-144305C18C3C}"/>
              </a:ext>
            </a:extLst>
          </p:cNvPr>
          <p:cNvSpPr>
            <a:spLocks noGrp="1"/>
          </p:cNvSpPr>
          <p:nvPr>
            <p:ph idx="1"/>
          </p:nvPr>
        </p:nvSpPr>
        <p:spPr>
          <a:xfrm>
            <a:off x="0" y="0"/>
            <a:ext cx="3409950" cy="3905250"/>
          </a:xfrm>
        </p:spPr>
        <p:txBody>
          <a:bodyPr>
            <a:noAutofit/>
          </a:bodyPr>
          <a:lstStyle/>
          <a:p>
            <a:pPr marL="0" indent="0">
              <a:buNone/>
            </a:pPr>
            <a:r>
              <a:rPr lang="en-US" sz="1600" dirty="0"/>
              <a:t>Stratigraphic Evidence:</a:t>
            </a:r>
          </a:p>
          <a:p>
            <a:r>
              <a:rPr lang="en-US" sz="1600" dirty="0"/>
              <a:t>Not much sedimentary accumulation which suggests that the pre-middle Miocene extension is not likely Mesozoic in age</a:t>
            </a:r>
          </a:p>
          <a:p>
            <a:r>
              <a:rPr lang="en-US" sz="1600" dirty="0"/>
              <a:t>Analysis of sediment shows sediment accumulation in basins stratigraphically below volcanics and tuffs, meaning that there must have been a basin there before the volcanics were erupted</a:t>
            </a:r>
          </a:p>
          <a:p>
            <a:r>
              <a:rPr lang="en-US" sz="1600" dirty="0"/>
              <a:t>Sometimes they can use interbedding with volcanics, or fossils to constrain ages of sediments, which all suggest Paleogene deposition  </a:t>
            </a:r>
          </a:p>
        </p:txBody>
      </p:sp>
      <p:pic>
        <p:nvPicPr>
          <p:cNvPr id="4" name="Picture 3">
            <a:extLst>
              <a:ext uri="{FF2B5EF4-FFF2-40B4-BE49-F238E27FC236}">
                <a16:creationId xmlns:a16="http://schemas.microsoft.com/office/drawing/2014/main" id="{50D4E812-EFE8-4218-AA19-BA7E743791FA}"/>
              </a:ext>
            </a:extLst>
          </p:cNvPr>
          <p:cNvPicPr>
            <a:picLocks noChangeAspect="1"/>
          </p:cNvPicPr>
          <p:nvPr/>
        </p:nvPicPr>
        <p:blipFill>
          <a:blip r:embed="rId2"/>
          <a:stretch>
            <a:fillRect/>
          </a:stretch>
        </p:blipFill>
        <p:spPr>
          <a:xfrm>
            <a:off x="3190875" y="0"/>
            <a:ext cx="9090830" cy="5955722"/>
          </a:xfrm>
          <a:prstGeom prst="rect">
            <a:avLst/>
          </a:prstGeom>
        </p:spPr>
      </p:pic>
      <p:pic>
        <p:nvPicPr>
          <p:cNvPr id="5" name="Picture 4">
            <a:extLst>
              <a:ext uri="{FF2B5EF4-FFF2-40B4-BE49-F238E27FC236}">
                <a16:creationId xmlns:a16="http://schemas.microsoft.com/office/drawing/2014/main" id="{EAB80509-3135-45BF-A9FF-4AFFF416A58A}"/>
              </a:ext>
            </a:extLst>
          </p:cNvPr>
          <p:cNvPicPr>
            <a:picLocks noChangeAspect="1"/>
          </p:cNvPicPr>
          <p:nvPr/>
        </p:nvPicPr>
        <p:blipFill>
          <a:blip r:embed="rId3"/>
          <a:stretch>
            <a:fillRect/>
          </a:stretch>
        </p:blipFill>
        <p:spPr>
          <a:xfrm>
            <a:off x="99821" y="3996848"/>
            <a:ext cx="2976754" cy="2861152"/>
          </a:xfrm>
          <a:prstGeom prst="rect">
            <a:avLst/>
          </a:prstGeom>
        </p:spPr>
      </p:pic>
    </p:spTree>
    <p:extLst>
      <p:ext uri="{BB962C8B-B14F-4D97-AF65-F5344CB8AC3E}">
        <p14:creationId xmlns:p14="http://schemas.microsoft.com/office/powerpoint/2010/main" val="2458448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834E16-27B3-4DA1-AC1A-144305C18C3C}"/>
              </a:ext>
            </a:extLst>
          </p:cNvPr>
          <p:cNvSpPr>
            <a:spLocks noGrp="1"/>
          </p:cNvSpPr>
          <p:nvPr>
            <p:ph idx="1"/>
          </p:nvPr>
        </p:nvSpPr>
        <p:spPr>
          <a:xfrm>
            <a:off x="228600" y="95250"/>
            <a:ext cx="2786229" cy="4351338"/>
          </a:xfrm>
        </p:spPr>
        <p:txBody>
          <a:bodyPr/>
          <a:lstStyle/>
          <a:p>
            <a:r>
              <a:rPr lang="en-US" dirty="0"/>
              <a:t>Evidence for existing extensional terranes from ignimbrite accumulations:</a:t>
            </a:r>
          </a:p>
          <a:p>
            <a:endParaRPr lang="en-US" dirty="0"/>
          </a:p>
        </p:txBody>
      </p:sp>
      <p:pic>
        <p:nvPicPr>
          <p:cNvPr id="5" name="Picture 4">
            <a:extLst>
              <a:ext uri="{FF2B5EF4-FFF2-40B4-BE49-F238E27FC236}">
                <a16:creationId xmlns:a16="http://schemas.microsoft.com/office/drawing/2014/main" id="{EAB80509-3135-45BF-A9FF-4AFFF416A58A}"/>
              </a:ext>
            </a:extLst>
          </p:cNvPr>
          <p:cNvPicPr>
            <a:picLocks noChangeAspect="1"/>
          </p:cNvPicPr>
          <p:nvPr/>
        </p:nvPicPr>
        <p:blipFill>
          <a:blip r:embed="rId2"/>
          <a:stretch>
            <a:fillRect/>
          </a:stretch>
        </p:blipFill>
        <p:spPr>
          <a:xfrm>
            <a:off x="99821" y="3996848"/>
            <a:ext cx="2976754" cy="2861152"/>
          </a:xfrm>
          <a:prstGeom prst="rect">
            <a:avLst/>
          </a:prstGeom>
        </p:spPr>
      </p:pic>
      <p:pic>
        <p:nvPicPr>
          <p:cNvPr id="2" name="Picture 1">
            <a:extLst>
              <a:ext uri="{FF2B5EF4-FFF2-40B4-BE49-F238E27FC236}">
                <a16:creationId xmlns:a16="http://schemas.microsoft.com/office/drawing/2014/main" id="{FADBC721-4A0E-49DD-A08F-856AE7D00839}"/>
              </a:ext>
            </a:extLst>
          </p:cNvPr>
          <p:cNvPicPr>
            <a:picLocks noChangeAspect="1"/>
          </p:cNvPicPr>
          <p:nvPr/>
        </p:nvPicPr>
        <p:blipFill>
          <a:blip r:embed="rId3"/>
          <a:stretch>
            <a:fillRect/>
          </a:stretch>
        </p:blipFill>
        <p:spPr>
          <a:xfrm>
            <a:off x="3014829" y="95250"/>
            <a:ext cx="9177171" cy="6015037"/>
          </a:xfrm>
          <a:prstGeom prst="rect">
            <a:avLst/>
          </a:prstGeom>
        </p:spPr>
      </p:pic>
    </p:spTree>
    <p:extLst>
      <p:ext uri="{BB962C8B-B14F-4D97-AF65-F5344CB8AC3E}">
        <p14:creationId xmlns:p14="http://schemas.microsoft.com/office/powerpoint/2010/main" val="1913704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2346</TotalTime>
  <Words>837</Words>
  <Application>Microsoft Office PowerPoint</Application>
  <PresentationFormat>Widescreen</PresentationFormat>
  <Paragraphs>69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Kraal</dc:creator>
  <cp:lastModifiedBy>Kurt Kraal</cp:lastModifiedBy>
  <cp:revision>24</cp:revision>
  <dcterms:created xsi:type="dcterms:W3CDTF">2020-03-10T01:23:53Z</dcterms:created>
  <dcterms:modified xsi:type="dcterms:W3CDTF">2020-03-11T16:30:17Z</dcterms:modified>
</cp:coreProperties>
</file>