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comments/comment1.xml" ContentType="application/vnd.openxmlformats-officedocument.presentationml.comments+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4.xml" ContentType="application/vnd.openxmlformats-officedocument.themeOverride+xml"/>
  <Override PartName="/ppt/notesSlides/notesSlide5.xml" ContentType="application/vnd.openxmlformats-officedocument.presentationml.notesSlide+xml"/>
  <Override PartName="/ppt/theme/themeOverride5.xml" ContentType="application/vnd.openxmlformats-officedocument.themeOverride+xml"/>
  <Override PartName="/ppt/notesSlides/notesSlide6.xml" ContentType="application/vnd.openxmlformats-officedocument.presentationml.notesSlide+xml"/>
  <Override PartName="/ppt/theme/themeOverride6.xml" ContentType="application/vnd.openxmlformats-officedocument.themeOverride+xml"/>
  <Override PartName="/ppt/notesSlides/notesSlide7.xml" ContentType="application/vnd.openxmlformats-officedocument.presentationml.notesSlide+xml"/>
  <Override PartName="/ppt/theme/themeOverride7.xml" ContentType="application/vnd.openxmlformats-officedocument.themeOverride+xml"/>
  <Override PartName="/ppt/notesSlides/notesSlide8.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theme/themeOverride8.xml" ContentType="application/vnd.openxmlformats-officedocument.themeOverride+xml"/>
  <Override PartName="/ppt/notesSlides/notesSlide9.xml" ContentType="application/vnd.openxmlformats-officedocument.presentationml.notesSlide+xml"/>
  <Override PartName="/ppt/theme/themeOverride9.xml" ContentType="application/vnd.openxmlformats-officedocument.themeOverr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58" r:id="rId2"/>
    <p:sldId id="261" r:id="rId3"/>
    <p:sldId id="264" r:id="rId4"/>
    <p:sldId id="260" r:id="rId5"/>
    <p:sldId id="263" r:id="rId6"/>
    <p:sldId id="262" r:id="rId7"/>
    <p:sldId id="267" r:id="rId8"/>
    <p:sldId id="269" r:id="rId9"/>
    <p:sldId id="268" r:id="rId10"/>
    <p:sldId id="27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olan Delelrman" initials="ND" lastIdx="1" clrIdx="0">
    <p:extLst>
      <p:ext uri="{19B8F6BF-5375-455C-9EA6-DF929625EA0E}">
        <p15:presenceInfo xmlns:p15="http://schemas.microsoft.com/office/powerpoint/2012/main" userId="294f9f2b179aa9a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71" autoAdjust="0"/>
    <p:restoredTop sz="85696" autoAdjust="0"/>
  </p:normalViewPr>
  <p:slideViewPr>
    <p:cSldViewPr snapToGrid="0">
      <p:cViewPr>
        <p:scale>
          <a:sx n="66" d="100"/>
          <a:sy n="66" d="100"/>
        </p:scale>
        <p:origin x="480"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1-28T12:40:59.539" idx="1">
    <p:pos x="5636" y="73"/>
    <p:text/>
    <p:extLst>
      <p:ext uri="{C676402C-5697-4E1C-873F-D02D1690AC5C}">
        <p15:threadingInfo xmlns:p15="http://schemas.microsoft.com/office/powerpoint/2012/main" timeZoneBias="480"/>
      </p:ext>
    </p:extLst>
  </p:cm>
</p:cmLst>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2T00:47:25.776"/>
    </inkml:context>
    <inkml:brush xml:id="br0">
      <inkml:brushProperty name="width" value="0.35" units="cm"/>
      <inkml:brushProperty name="height" value="0.35" units="cm"/>
      <inkml:brushProperty name="color" value="#E71224"/>
      <inkml:brushProperty name="ignorePressure" value="1"/>
    </inkml:brush>
  </inkml:definitions>
  <inkml:trace contextRef="#ctx0" brushRef="#br0">2555 0,'-10'2,"1"-1,-1 1,0 0,1 1,-1 0,1 1,0 0,-2 1,-22 8,6-4,20-7,0 0,0 0,0 0,1 1,-1 0,1 0,0 1,0 0,-4 3,1 0,0-1,-1 1,1-2,-1 1,-1-1,-6 2,3-1,1 0,0 1,-9 6,-46 35,6-5,-8 11,44-32,9-6,0-2,-10 5,19-13,0 1,0 0,1 0,-3 4,-23 20,-205 148,202-154,22-17,1 0,0 2,-4 3,-38 30,21-18,-55 34,-32 21,92-62,0-1,-26 10,27-14,0 1,1 2,-15 11,-83 59,90-55,-23 27,-10 9,47-48,2 0,0 1,1 1,-7 12,-15 13,7-9,-20 26,17-21,-1 6,15-19,-16 25,-14 26,-34 82,81-150,0-1,0 1,1 0,1 0,0 1,0 3,-1 0,0 0,0 0,-4 5,-48 131,18-38,32-98,0 0,0 0,2 1,0 0,1-1,0 8,-1 8,1-1,0 30,1 24,1-14,4 26,-1-83,1 1,0-1,1 0,1 0,0 0,1-1,0 1,7 8,-9-14,-1 0,1 1,-1-1,-1 1,1 6,0-5,-1-1,1 1,0-1,5 8,17 26,-14-26,-1 1,5 11,-9-15,2-1,-1-1,8 10,-7-11,0 0,-1 1,-1 0,4 8,-6-12,0 0,1 0,0 0,1-1,0 0,3 4,13 15,-18-21,1 0,-1 0,1 0,1-1,-1 0,1 0,0 0,0 0,0 0,-1 0,0 0,1 1,-1 0,3 5,-1-3,-1 0,1 0,1-1,-1 0,7 4,19 16,-12-8,0-2,2-1,-1 0,2-1,-17-10,6 2,-1 0,1 0,6 0,-7-2,0 1,-1 0,0 0,7 5,0 1,1-2,0 0,0-1,1-1,3 0,4 2,-1 1,12 6,-20-7,1 0,0-1,0-2,1 0,2 0,103 26,-11 2,-44-15,55 7,4 1,-80-18,-1-3,1-1,0-3,36-3,-33 1,117 12,390-12,-538-2,0-1,-1 0,0-2,0 0,0-1,0-1,3-3,50-30,-49 31,-1-2,0 0,0-2,-1-1,-1 0,14-13,-16 10,-1 0,-1-2,1-2,-11 12,-1 0,-1 0,0 0,0-1,-1 1,0-1,0 0,1-8,1-8,-1 0,0-1,-4 19,-1 0,0 0,0 0,0-1,-1 1,0 0,0 1,-1-1,-1 0,-1 0,0 0,-1 1,0 0,0 0,0 0,-1 1,0-1,-1 1,0 1,-4-4,-14-13,1-1,0 2,-1 0,-1 2,0 1,-3 0,10 6,1 0,0-1,1-2,0 1,1-2,1 0,0-1,-1-3,10 9,-1 0,1 0,1-1,0 1,1-1,0 0,1-1,1 1,-2-12,0-52,6-53,0 28,1 47,3-1,2 1,3 0,4-7,1-5,2 0,18-39,56-155,-79 229,-9 23,-1 1,0-1,0 0,1-6,3-11,1 1,1 0,1 1,9-15,-18 36,4-7,0-1,-1 0,0 0,-1 0,0-1,0 1,-1-5,2-4,1 0,1 0,0 0,9-15,-7 12,8-12,1 1,2 1,1 0,4-1,-24 32,2-2,3-4,-1 1,1-1,0 1,0 0,1 0,0 1,0 0,2-2,10-6,-2-2,7-6,20-17,-32 26,0 0,-1-1,0 0,-1 0,0-1,3-6,6-16,-13 26,0-1,0 1,1 1,1-1,4-5,-3 4,0-1,-1 0,-1 0,0-1,-1 0,0 0,1-5,-4 12,1-11,0 0,0 0,-2 0,0 0,-1 0,0-1,-2 1,-2-11,0 8,-1 1,0-1,-8-15,9 26,-1-1,0 2,-1-1,0 0,-10-16,-2-9,8 15,-1 1,-1 0,-4-5,-58-69,53 67,-2 0,0 2,-1 0,-2 2,-15-10,26 21,-1 2,0-1,-1 2,0 0,0 2,-16-5,20 6,1-1,-1 0,-5-4,-27-12,25 16,-1 0,1 1,-1 1,0 1,0 1,-1 1,-3 1,-4 0,17-1</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2T00:48:06.392"/>
    </inkml:context>
    <inkml:brush xml:id="br0">
      <inkml:brushProperty name="width" value="0.1" units="cm"/>
      <inkml:brushProperty name="height" value="0.1" units="cm"/>
      <inkml:brushProperty name="color" value="#E71224"/>
      <inkml:brushProperty name="ignorePressure" value="1"/>
    </inkml:brush>
  </inkml:definitions>
  <inkml:trace contextRef="#ctx0" brushRef="#br0">399 0,'-53'1,"0"2,0 2,0 3,1 2,0 2,-19 8,60-15</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2T00:48:07.098"/>
    </inkml:context>
    <inkml:brush xml:id="br0">
      <inkml:brushProperty name="width" value="0.1" units="cm"/>
      <inkml:brushProperty name="height" value="0.1" units="cm"/>
      <inkml:brushProperty name="color" value="#E71224"/>
      <inkml:brushProperty name="ignorePressure" value="1"/>
    </inkml:brush>
  </inkml:definitions>
  <inkml:trace contextRef="#ctx0" brushRef="#br0">118 1,'-2'0,"-1"1,1 0,-1 0,1 0,-1 0,1 0,0 1,0-1,0 1,-1-1,1 1,1 0,-1 0,0 0,-1 2,-24 33,19-23,1 0,0 1,1 0,1 1,1-1,0 1,-1 9,1 10,1 0,2 34,1-59</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2T00:48:07.855"/>
    </inkml:context>
    <inkml:brush xml:id="br0">
      <inkml:brushProperty name="width" value="0.1" units="cm"/>
      <inkml:brushProperty name="height" value="0.1" units="cm"/>
      <inkml:brushProperty name="color" value="#E71224"/>
      <inkml:brushProperty name="ignorePressure" value="1"/>
    </inkml:brush>
  </inkml:definitions>
  <inkml:trace contextRef="#ctx0" brushRef="#br0">1 1,'0'7,"1"1,0-1,0 1,1-1,0 1,0-1,1 0,1 3,31 56,-23-46,-1 0,2 7,-8-16,1 0,0-1,1 0,0-1,1 0,-1 0,4 2,1 2,0 1,6 11,0 2,-14-20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2T00:48:08.558"/>
    </inkml:context>
    <inkml:brush xml:id="br0">
      <inkml:brushProperty name="width" value="0.1" units="cm"/>
      <inkml:brushProperty name="height" value="0.1" units="cm"/>
      <inkml:brushProperty name="color" value="#E71224"/>
      <inkml:brushProperty name="ignorePressure" value="1"/>
    </inkml:brush>
  </inkml:definitions>
  <inkml:trace contextRef="#ctx0" brushRef="#br0">0 0,'5'1,"0"0,-1 0,1 0,-1 0,0 1,1-1,-1 1,1 1,19 6,11 0,0-2,1-2,-1-1,7-2,146-2,-79-2,-92 2</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2T00:48:09.267"/>
    </inkml:context>
    <inkml:brush xml:id="br0">
      <inkml:brushProperty name="width" value="0.1" units="cm"/>
      <inkml:brushProperty name="height" value="0.1" units="cm"/>
      <inkml:brushProperty name="color" value="#E71224"/>
      <inkml:brushProperty name="ignorePressure" value="1"/>
    </inkml:brush>
  </inkml:definitions>
  <inkml:trace contextRef="#ctx0" brushRef="#br0">0 308,'13'-11,"0"0,1 2,0-1,0 2,8-4,-7 4,-1 0,0-1,-1 0,0-1,10-9,-3-4,-2 0,14-21,20-26,-41 57,-2 2</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2T00:48:10.041"/>
    </inkml:context>
    <inkml:brush xml:id="br0">
      <inkml:brushProperty name="width" value="0.1" units="cm"/>
      <inkml:brushProperty name="height" value="0.1" units="cm"/>
      <inkml:brushProperty name="color" value="#E71224"/>
      <inkml:brushProperty name="ignorePressure" value="1"/>
    </inkml:brush>
  </inkml:definitions>
  <inkml:trace contextRef="#ctx0" brushRef="#br0">146 480,'-4'-12,"0"1,0-1,1 0,-1-11,-4-13,-15-66,-7-24,24 105,-1 1,-2 0,0 0,0 1,-2 0,3 5,1 2</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2T00:47:42.792"/>
    </inkml:context>
    <inkml:brush xml:id="br0">
      <inkml:brushProperty name="width" value="0.35" units="cm"/>
      <inkml:brushProperty name="height" value="0.35" units="cm"/>
      <inkml:brushProperty name="color" value="#E71224"/>
      <inkml:brushProperty name="ignorePressure" value="1"/>
    </inkml:brush>
  </inkml:definitions>
  <inkml:trace contextRef="#ctx0" brushRef="#br0">363 0,'-5'4,"0"0,-1 0,0 0,0-1,0 0,0-1,0 1,-29 15,25-12,1 1,0 1,0-1,0 1,1 1,1 0,-1 0,2 0,-1 1,1 0,0 0,1 1,1-1,-2 7,-12 26,13-32,0-1,1 0,0 1,1 0,0 0,0 6,-1 9,-1-1,-1 1,-4 7,-12 50,19-70,-1-1,0 0,-1-1,-5 11,-3 4,7-9,0 0,0 1,2 0,0 0,1 0,1 0,0 2,-1 22,0-16,1-1,2 12,0-27,1 0,1 0,0-1,0 1,1 0,0 0,0-1,2 1,9 16,1 0,2-1,1 0,8 8,-1-2,-1 2,0 4,-9-15,1-1,1-1,1 0,20 17,20 23,-25-27,-23-24,-1 0,0 1,0 0,2 5,7 12,-1 0,10 23,-22-39,-1 0,0 0,0 0,-1 0,-1 1,0-1,-1 1,0 0,0 3,-1-9,0 1,1-1,0 1,0-1,1 0,0 1,0-1,0 0,1 0,0 0,0 0,3 3,5 6,0 0,2-1,10 10,-17-19,1 0,-1 0,1-1,0 1,1-1,-1-1,1 0,6 2,-5-2,0 1,0 0,-1 0,0 1,1 0,3 3,-4-2,1 0,-1 0,1-1,1 0,-1-1,1 0,0-1,0 0,5 1,5 0,1-1,0 0,-1-2,8 0,-22-1,1 0,-1 0,1 0,-1-1,0 0,1 0,-1-1,0 0,0 0,0 0,0-1,0 0,0 0,-1 0,1-1,-1 0,0 0,0 0,2-4,4-3,-1-1,-1 0,3-6,-8 13,-1-1,-1 0,1 0,-1 0,0 0,0 0,-1-1,0 1,1-4,6-109,-4-46,5-68,4 141,3 0,4 1,8-11,-18 58,0-15,-4 22,2 1,6-16,-10 36,-1 0,0-1,-2 0,1-15,1-18,1-3,-2-1,-4-15,1-6,0 68,1 0,-2 0,1 0,-1 0,0 0,0 0,-1 1,0-1,0 1,0 0,-1 0,0 0,0 0,-1 1,1-1,-1 1,0 0,-1 1,1-1,-1 1,-4-2,-5-4,-1 1,0 1,0 0,-1 2,0 0,0 0,0 2,-4-1,4 2,-1 1,0 1,0 0,1 1,-1 1,0 0,-8 3,16 0,-1 0,1 0,0 1,0 0,1 1,0 0,0 0,-4 4,-32 22,36-27,-4 3,1-1,-1-1,-1 0,1 0,-5 0,14-5,0 0,-1 0,1-1,-1 1,1-1,-1 0,1 0,-1-1,1 1,0-1,-1 0,1 0,0-1,-1 1,1-1,0 0,0 0,0 0,-1-2,-8-6,0 0,1-2,0 1,-7-11,9 11,0-1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2T00:47:44.853"/>
    </inkml:context>
    <inkml:brush xml:id="br0">
      <inkml:brushProperty name="width" value="0.35" units="cm"/>
      <inkml:brushProperty name="height" value="0.35" units="cm"/>
      <inkml:brushProperty name="color" value="#E71224"/>
      <inkml:brushProperty name="ignorePressure" value="1"/>
    </inkml:brush>
  </inkml:definitions>
  <inkml:trace contextRef="#ctx0" brushRef="#br0">73 2259,'-9'-28,"-11"-59,4-1,4 0,0-63,8-272,6 265,-1-1067,-1 1214</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2T00:47:45.758"/>
    </inkml:context>
    <inkml:brush xml:id="br0">
      <inkml:brushProperty name="width" value="0.35" units="cm"/>
      <inkml:brushProperty name="height" value="0.35" units="cm"/>
      <inkml:brushProperty name="color" value="#E71224"/>
      <inkml:brushProperty name="ignorePressure" value="1"/>
    </inkml:brush>
  </inkml:definitions>
  <inkml:trace contextRef="#ctx0" brushRef="#br0">1722 1722,'-4'-3,"-1"0,1 0,0 0,0-1,0 1,-2-4,-12-10,-209-189,84 72,-87-67,-76-68,207 173,-84-105,-123-172,139 186,156 175</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2T00:47:50.349"/>
    </inkml:context>
    <inkml:brush xml:id="br0">
      <inkml:brushProperty name="width" value="0.35" units="cm"/>
      <inkml:brushProperty name="height" value="0.35" units="cm"/>
      <inkml:brushProperty name="color" value="#E71224"/>
      <inkml:brushProperty name="ignorePressure" value="1"/>
    </inkml:brush>
  </inkml:definitions>
  <inkml:trace contextRef="#ctx0" brushRef="#br0">3646 1823,'-34'-2,"0"-2,0-1,1-2,0-1,-20-8,4 2,-231-72,5-11,-239-123,373 152,-187-85,172 87,-23 1,113 45,-1 3,-68-9,-141-5,169 21,-299-19,329 24,-205 1,281 4,-8 2,9 2,16 9,28 11,1-2,-8-5,-2 1,30 21,13 19,35 37,-94-79,13 8,-25-20,0 1,-1 0,0 0,0 0,0 1,0 0,3 5,-2 1,1-1,0 0,0-1,1 0,0 0,1-1,0 0,0-1,1 0,3 2,13 7,6 4,-24-18</inkml:trace>
  <inkml:trace contextRef="#ctx0" brushRef="#br0" timeOffset="1">1 764,'0'-4,"1"0,-1 0,1-1,0 1,0 0,1 0,-1 0,1 0,0 0,0 0,0 1,1-2,36-43,-18 24,14-18,1 1,3 1,1 3,18-13,-10 17,2 3,1 1,17-4,-36 17,20-4,-44 16</inkml:trace>
  <inkml:trace contextRef="#ctx0" brushRef="#br0" timeOffset="2">1988 0,'-1'65,"-1"-29,2 0,2 0,1 1,2-2,2 7,-2-16,0 1,-1 6,-2-8,2 0,5 16,-7-30,0 1,-1-1,0 0,-1 1,-1 6,1-7,0 1</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2T00:47:51.365"/>
    </inkml:context>
    <inkml:brush xml:id="br0">
      <inkml:brushProperty name="width" value="0.35" units="cm"/>
      <inkml:brushProperty name="height" value="0.35" units="cm"/>
      <inkml:brushProperty name="color" value="#E71224"/>
      <inkml:brushProperty name="ignorePressure" value="1"/>
    </inkml:brush>
  </inkml:definitions>
  <inkml:trace contextRef="#ctx0" brushRef="#br0">0 0,'2'2,"-1"0,1-1,-1 1,1-1,0 0,0 0,-1 1,1-1,0-1,0 1,0 0,0 0,1-1,-1 1,2 0,0 0,62 17,1-3,1-2,47 1,-114-14,35 4,-18-3,0 1,0 1,0 0,5 3,24 3,-16-4,-19-2</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2T00:47:52.673"/>
    </inkml:context>
    <inkml:brush xml:id="br0">
      <inkml:brushProperty name="width" value="0.35" units="cm"/>
      <inkml:brushProperty name="height" value="0.35" units="cm"/>
      <inkml:brushProperty name="color" value="#E71224"/>
      <inkml:brushProperty name="ignorePressure" value="1"/>
    </inkml:brush>
  </inkml:definitions>
  <inkml:trace contextRef="#ctx0" brushRef="#br0">630 0,'-4'1,"0"0,-1 1,1-1,0 1,1 0,-1 0,0 0,1 0,-1 1,1 0,0-1,-2 3,-16 11,-8 2,2 2,-3 4,2-2,-25 15,25-20,-9 4,0 3,2 1,0 1,-25 26,46-38,-1-2,0 0,-13 7,14-10,0 0,1 1,0 1,1 0,-3 4,9-7</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2T00:47:54.546"/>
    </inkml:context>
    <inkml:brush xml:id="br0">
      <inkml:brushProperty name="width" value="0.35" units="cm"/>
      <inkml:brushProperty name="height" value="0.35" units="cm"/>
      <inkml:brushProperty name="color" value="#E71224"/>
      <inkml:brushProperty name="ignorePressure" value="1"/>
    </inkml:brush>
  </inkml:definitions>
  <inkml:trace contextRef="#ctx0" brushRef="#br0">0 0,'4'7,"1"-1,-1 0,1-1,0 1,1-1,-1 0,1 0,14 14,11 11,-10-9,-1 1,0 0,-14-14,0 0,-1 0,0 1,0-1,-1 1,0 0,-1 1,1 0,4 16,1 0,1-1,2 0,0-1,12 17,5 2,3-1,19 19,-19-16,-28-37,1 0,0-1,0 1,1-1,0 0,1-1,-1 1,1-1,1-1,1 1</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2T00:48:05.545"/>
    </inkml:context>
    <inkml:brush xml:id="br0">
      <inkml:brushProperty name="width" value="0.1" units="cm"/>
      <inkml:brushProperty name="height" value="0.1" units="cm"/>
      <inkml:brushProperty name="color" value="#E71224"/>
      <inkml:brushProperty name="ignorePressure" value="1"/>
    </inkml:brush>
  </inkml:definitions>
  <inkml:trace contextRef="#ctx0" brushRef="#br0">464 136,'-24'-2,"1"-1,0-1,0-1,1-1,-1-1,-18-8,1 0,-16-1,-11-5,38 11,-24-4,49 13,0 0,0 0,0-1,0 1,0-1,1 0,-4-2,1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C20BB3-3CCB-4FE5-991B-82F6BCB48AF3}" type="datetimeFigureOut">
              <a:rPr lang="en-US" smtClean="0"/>
              <a:t>3/21/2020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746DE6-3336-457D-A091-FA20AC1C536E}" type="slidenum">
              <a:rPr lang="en-US" smtClean="0"/>
              <a:t>‹#›</a:t>
            </a:fld>
            <a:endParaRPr lang="en-US"/>
          </a:p>
        </p:txBody>
      </p:sp>
    </p:spTree>
    <p:extLst>
      <p:ext uri="{BB962C8B-B14F-4D97-AF65-F5344CB8AC3E}">
        <p14:creationId xmlns:p14="http://schemas.microsoft.com/office/powerpoint/2010/main" val="1883074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1</a:t>
            </a:fld>
            <a:endParaRPr lang="en-US"/>
          </a:p>
        </p:txBody>
      </p:sp>
    </p:spTree>
    <p:extLst>
      <p:ext uri="{BB962C8B-B14F-4D97-AF65-F5344CB8AC3E}">
        <p14:creationId xmlns:p14="http://schemas.microsoft.com/office/powerpoint/2010/main" val="1541522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10</a:t>
            </a:fld>
            <a:endParaRPr lang="en-US"/>
          </a:p>
        </p:txBody>
      </p:sp>
    </p:spTree>
    <p:extLst>
      <p:ext uri="{BB962C8B-B14F-4D97-AF65-F5344CB8AC3E}">
        <p14:creationId xmlns:p14="http://schemas.microsoft.com/office/powerpoint/2010/main" val="2742401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dirty="0"/>
          </a:p>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2</a:t>
            </a:fld>
            <a:endParaRPr lang="en-US"/>
          </a:p>
        </p:txBody>
      </p:sp>
    </p:spTree>
    <p:extLst>
      <p:ext uri="{BB962C8B-B14F-4D97-AF65-F5344CB8AC3E}">
        <p14:creationId xmlns:p14="http://schemas.microsoft.com/office/powerpoint/2010/main" val="2349669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3</a:t>
            </a:fld>
            <a:endParaRPr lang="en-US"/>
          </a:p>
        </p:txBody>
      </p:sp>
    </p:spTree>
    <p:extLst>
      <p:ext uri="{BB962C8B-B14F-4D97-AF65-F5344CB8AC3E}">
        <p14:creationId xmlns:p14="http://schemas.microsoft.com/office/powerpoint/2010/main" val="11502325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4</a:t>
            </a:fld>
            <a:endParaRPr lang="en-US"/>
          </a:p>
        </p:txBody>
      </p:sp>
    </p:spTree>
    <p:extLst>
      <p:ext uri="{BB962C8B-B14F-4D97-AF65-F5344CB8AC3E}">
        <p14:creationId xmlns:p14="http://schemas.microsoft.com/office/powerpoint/2010/main" val="2559055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5</a:t>
            </a:fld>
            <a:endParaRPr lang="en-US"/>
          </a:p>
        </p:txBody>
      </p:sp>
    </p:spTree>
    <p:extLst>
      <p:ext uri="{BB962C8B-B14F-4D97-AF65-F5344CB8AC3E}">
        <p14:creationId xmlns:p14="http://schemas.microsoft.com/office/powerpoint/2010/main" val="23373562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6</a:t>
            </a:fld>
            <a:endParaRPr lang="en-US"/>
          </a:p>
        </p:txBody>
      </p:sp>
    </p:spTree>
    <p:extLst>
      <p:ext uri="{BB962C8B-B14F-4D97-AF65-F5344CB8AC3E}">
        <p14:creationId xmlns:p14="http://schemas.microsoft.com/office/powerpoint/2010/main" val="31806945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7</a:t>
            </a:fld>
            <a:endParaRPr lang="en-US"/>
          </a:p>
        </p:txBody>
      </p:sp>
    </p:spTree>
    <p:extLst>
      <p:ext uri="{BB962C8B-B14F-4D97-AF65-F5344CB8AC3E}">
        <p14:creationId xmlns:p14="http://schemas.microsoft.com/office/powerpoint/2010/main" val="7372677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8</a:t>
            </a:fld>
            <a:endParaRPr lang="en-US"/>
          </a:p>
        </p:txBody>
      </p:sp>
    </p:spTree>
    <p:extLst>
      <p:ext uri="{BB962C8B-B14F-4D97-AF65-F5344CB8AC3E}">
        <p14:creationId xmlns:p14="http://schemas.microsoft.com/office/powerpoint/2010/main" val="1667700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9</a:t>
            </a:fld>
            <a:endParaRPr lang="en-US"/>
          </a:p>
        </p:txBody>
      </p:sp>
    </p:spTree>
    <p:extLst>
      <p:ext uri="{BB962C8B-B14F-4D97-AF65-F5344CB8AC3E}">
        <p14:creationId xmlns:p14="http://schemas.microsoft.com/office/powerpoint/2010/main" val="3374459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2" name="Freeform 6" title="Page Number Shape"/>
          <p:cNvSpPr/>
          <p:nvPr/>
        </p:nvSpPr>
        <p:spPr bwMode="auto">
          <a:xfrm>
            <a:off x="11784011"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1088913" y="1143293"/>
            <a:ext cx="7034362" cy="4268965"/>
          </a:xfrm>
        </p:spPr>
        <p:txBody>
          <a:bodyPr anchor="t">
            <a:normAutofit/>
          </a:bodyPr>
          <a:lstStyle>
            <a:lvl1pPr algn="l">
              <a:lnSpc>
                <a:spcPct val="85000"/>
              </a:lnSpc>
              <a:defRPr sz="77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088914" y="5537925"/>
            <a:ext cx="7034362" cy="706355"/>
          </a:xfrm>
        </p:spPr>
        <p:txBody>
          <a:bodyPr>
            <a:normAutofit/>
          </a:bodyPr>
          <a:lstStyle>
            <a:lvl1pPr marL="0" indent="0" algn="l">
              <a:lnSpc>
                <a:spcPct val="114000"/>
              </a:lnSpc>
              <a:spcBef>
                <a:spcPts val="0"/>
              </a:spcBef>
              <a:buNone/>
              <a:defRPr sz="20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88913" y="6314440"/>
            <a:ext cx="1596622" cy="365125"/>
          </a:xfrm>
        </p:spPr>
        <p:txBody>
          <a:bodyPr/>
          <a:lstStyle>
            <a:lvl1pPr algn="l">
              <a:defRPr sz="1200">
                <a:solidFill>
                  <a:schemeClr val="tx2"/>
                </a:solidFill>
              </a:defRPr>
            </a:lvl1pPr>
          </a:lstStyle>
          <a:p>
            <a:fld id="{3C633830-2244-49AE-BC4A-47F415C177C6}" type="datetimeFigureOut">
              <a:rPr lang="en-US" dirty="0"/>
              <a:pPr/>
              <a:t>3/21/2020</a:t>
            </a:fld>
            <a:endParaRPr lang="en-US" dirty="0"/>
          </a:p>
        </p:txBody>
      </p:sp>
      <p:sp>
        <p:nvSpPr>
          <p:cNvPr id="5" name="Footer Placeholder 4"/>
          <p:cNvSpPr>
            <a:spLocks noGrp="1"/>
          </p:cNvSpPr>
          <p:nvPr>
            <p:ph type="ftr" sz="quarter" idx="11"/>
          </p:nvPr>
        </p:nvSpPr>
        <p:spPr>
          <a:xfrm>
            <a:off x="3000591" y="6314440"/>
            <a:ext cx="5122683" cy="365125"/>
          </a:xfrm>
        </p:spPr>
        <p:txBody>
          <a:bodyPr/>
          <a:lstStyle>
            <a:lvl1pPr algn="l">
              <a:defRPr b="0">
                <a:solidFill>
                  <a:schemeClr val="tx2"/>
                </a:solidFill>
              </a:defRPr>
            </a:lvl1pPr>
          </a:lstStyle>
          <a:p>
            <a:endParaRPr lang="en-US" dirty="0"/>
          </a:p>
        </p:txBody>
      </p:sp>
      <p:sp>
        <p:nvSpPr>
          <p:cNvPr id="6" name="Slide Number Placeholder 5"/>
          <p:cNvSpPr>
            <a:spLocks noGrp="1"/>
          </p:cNvSpPr>
          <p:nvPr>
            <p:ph type="sldNum" sz="quarter" idx="12"/>
          </p:nvPr>
        </p:nvSpPr>
        <p:spPr>
          <a:xfrm>
            <a:off x="11784011" y="1416216"/>
            <a:ext cx="407988" cy="365125"/>
          </a:xfrm>
        </p:spPr>
        <p:txBody>
          <a:bodyPr/>
          <a:lstStyle>
            <a:lvl1pPr algn="r">
              <a:defRPr>
                <a:solidFill>
                  <a:schemeClr val="bg2"/>
                </a:solidFill>
              </a:defRPr>
            </a:lvl1pPr>
          </a:lstStyle>
          <a:p>
            <a:fld id="{2AC27A5A-7290-4DE1-BA94-4BE8A8E57DCF}" type="slidenum">
              <a:rPr lang="en-US" dirty="0"/>
              <a:pPr/>
              <a:t>‹#›</a:t>
            </a:fld>
            <a:endParaRPr lang="en-US" dirty="0"/>
          </a:p>
        </p:txBody>
      </p:sp>
      <p:cxnSp>
        <p:nvCxnSpPr>
          <p:cNvPr id="9" name="Straight Connector 8" title="Verticle Rule Line"/>
          <p:cNvCxnSpPr/>
          <p:nvPr/>
        </p:nvCxnSpPr>
        <p:spPr>
          <a:xfrm>
            <a:off x="773855"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298342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181600" y="640080"/>
            <a:ext cx="6248398" cy="558414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dirty="0"/>
              <a:t>3/21/2020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dirty="0"/>
              <a:t>‹#›</a:t>
            </a:fld>
            <a:endParaRPr lang="en-US" dirty="0"/>
          </a:p>
        </p:txBody>
      </p:sp>
    </p:spTree>
    <p:extLst>
      <p:ext uri="{BB962C8B-B14F-4D97-AF65-F5344CB8AC3E}">
        <p14:creationId xmlns:p14="http://schemas.microsoft.com/office/powerpoint/2010/main" val="945953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2"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rgbClr val="262626"/>
          </a:solidFill>
          <a:ln w="0">
            <a:noFill/>
            <a:prstDash val="solid"/>
            <a:round/>
            <a:headEnd/>
            <a:tailEnd/>
          </a:ln>
        </p:spPr>
      </p:sp>
      <p:sp>
        <p:nvSpPr>
          <p:cNvPr id="2" name="Vertical Title 1"/>
          <p:cNvSpPr>
            <a:spLocks noGrp="1"/>
          </p:cNvSpPr>
          <p:nvPr>
            <p:ph type="title" orient="vert"/>
          </p:nvPr>
        </p:nvSpPr>
        <p:spPr>
          <a:xfrm>
            <a:off x="7990765" y="642931"/>
            <a:ext cx="2446670" cy="467810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642932"/>
            <a:ext cx="7070678" cy="46781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536187" y="5927131"/>
            <a:ext cx="3814856" cy="365125"/>
          </a:xfrm>
        </p:spPr>
        <p:txBody>
          <a:bodyPr/>
          <a:lstStyle/>
          <a:p>
            <a:fld id="{3C633830-2244-49AE-BC4A-47F415C177C6}" type="datetimeFigureOut">
              <a:rPr lang="en-US" dirty="0"/>
              <a:t>3/21/2020</a:t>
            </a:fld>
            <a:endParaRPr lang="en-US" dirty="0"/>
          </a:p>
        </p:txBody>
      </p:sp>
      <p:sp>
        <p:nvSpPr>
          <p:cNvPr id="5" name="Footer Placeholder 4"/>
          <p:cNvSpPr>
            <a:spLocks noGrp="1"/>
          </p:cNvSpPr>
          <p:nvPr>
            <p:ph type="ftr" sz="quarter" idx="11"/>
          </p:nvPr>
        </p:nvSpPr>
        <p:spPr>
          <a:xfrm>
            <a:off x="6536187" y="6315949"/>
            <a:ext cx="3814856" cy="365125"/>
          </a:xfrm>
        </p:spPr>
        <p:txBody>
          <a:bodyPr/>
          <a:lstStyle/>
          <a:p>
            <a:endParaRPr lang="en-US" dirty="0"/>
          </a:p>
        </p:txBody>
      </p:sp>
      <p:sp>
        <p:nvSpPr>
          <p:cNvPr id="6" name="Slide Number Placeholder 5"/>
          <p:cNvSpPr>
            <a:spLocks noGrp="1"/>
          </p:cNvSpPr>
          <p:nvPr>
            <p:ph type="sldNum" sz="quarter" idx="12"/>
          </p:nvPr>
        </p:nvSpPr>
        <p:spPr>
          <a:xfrm>
            <a:off x="11784011" y="5607592"/>
            <a:ext cx="407988" cy="365125"/>
          </a:xfrm>
        </p:spPr>
        <p:txBody>
          <a:bodyPr/>
          <a:lstStyle/>
          <a:p>
            <a:fld id="{2AC27A5A-7290-4DE1-BA94-4BE8A8E57DCF}" type="slidenum">
              <a:rPr lang="en-US" dirty="0"/>
              <a:t>‹#›</a:t>
            </a:fld>
            <a:endParaRPr lang="en-US" dirty="0"/>
          </a:p>
        </p:txBody>
      </p:sp>
      <p:cxnSp>
        <p:nvCxnSpPr>
          <p:cNvPr id="13" name="Straight Connector 12" title="Horizontal Rule Line"/>
          <p:cNvCxnSpPr/>
          <p:nvPr/>
        </p:nvCxnSpPr>
        <p:spPr>
          <a:xfrm>
            <a:off x="0" y="6199730"/>
            <a:ext cx="10260011"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498124"/>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dirty="0"/>
              <a:t>3/21/2020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dirty="0"/>
              <a:t>‹#›</a:t>
            </a:fld>
            <a:endParaRPr lang="en-US" dirty="0"/>
          </a:p>
        </p:txBody>
      </p:sp>
    </p:spTree>
    <p:extLst>
      <p:ext uri="{BB962C8B-B14F-4D97-AF65-F5344CB8AC3E}">
        <p14:creationId xmlns:p14="http://schemas.microsoft.com/office/powerpoint/2010/main" val="1929881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title="Page Number Shape"/>
          <p:cNvSpPr/>
          <p:nvPr/>
        </p:nvSpPr>
        <p:spPr bwMode="auto">
          <a:xfrm>
            <a:off x="11784011"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947673" y="2571722"/>
            <a:ext cx="8296654" cy="3286153"/>
          </a:xfrm>
        </p:spPr>
        <p:txBody>
          <a:bodyPr anchor="t">
            <a:normAutofit/>
          </a:bodyPr>
          <a:lstStyle>
            <a:lvl1pPr>
              <a:lnSpc>
                <a:spcPct val="85000"/>
              </a:lnSpc>
              <a:defRPr sz="7700" cap="all" baseline="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947673" y="1393748"/>
            <a:ext cx="8401429" cy="819150"/>
          </a:xfrm>
        </p:spPr>
        <p:txBody>
          <a:bodyPr anchor="ctr">
            <a:normAutofit/>
          </a:bodyPr>
          <a:lstStyle>
            <a:lvl1pPr marL="0" indent="0" algn="r">
              <a:lnSpc>
                <a:spcPct val="113000"/>
              </a:lnSpc>
              <a:spcBef>
                <a:spcPts val="0"/>
              </a:spcBef>
              <a:buNone/>
              <a:defRPr sz="2000" b="0" i="1" baseline="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742955" y="6314439"/>
            <a:ext cx="1596622" cy="365125"/>
          </a:xfrm>
        </p:spPr>
        <p:txBody>
          <a:bodyPr/>
          <a:lstStyle>
            <a:lvl1pPr>
              <a:defRPr sz="1200">
                <a:solidFill>
                  <a:schemeClr val="tx1">
                    <a:lumMod val="85000"/>
                    <a:lumOff val="15000"/>
                  </a:schemeClr>
                </a:solidFill>
              </a:defRPr>
            </a:lvl1pPr>
          </a:lstStyle>
          <a:p>
            <a:fld id="{3C633830-2244-49AE-BC4A-47F415C177C6}" type="datetimeFigureOut">
              <a:rPr lang="en-US" dirty="0"/>
              <a:pPr/>
              <a:t>3/21/2020</a:t>
            </a:fld>
            <a:endParaRPr lang="en-US" dirty="0"/>
          </a:p>
        </p:txBody>
      </p:sp>
      <p:sp>
        <p:nvSpPr>
          <p:cNvPr id="5" name="Footer Placeholder 4"/>
          <p:cNvSpPr>
            <a:spLocks noGrp="1"/>
          </p:cNvSpPr>
          <p:nvPr>
            <p:ph type="ftr" sz="quarter" idx="11"/>
          </p:nvPr>
        </p:nvSpPr>
        <p:spPr>
          <a:xfrm>
            <a:off x="1947673" y="6314440"/>
            <a:ext cx="6480226" cy="365125"/>
          </a:xfrm>
        </p:spPr>
        <p:txBody>
          <a:bodyPr/>
          <a:lstStyle>
            <a:lvl1pPr>
              <a:defRPr b="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11784011" y="1620760"/>
            <a:ext cx="407988" cy="365125"/>
          </a:xfrm>
        </p:spPr>
        <p:txBody>
          <a:bodyPr/>
          <a:lstStyle>
            <a:lvl1pPr>
              <a:defRPr>
                <a:solidFill>
                  <a:schemeClr val="bg2"/>
                </a:solidFill>
              </a:defRPr>
            </a:lvl1pPr>
          </a:lstStyle>
          <a:p>
            <a:fld id="{2AC27A5A-7290-4DE1-BA94-4BE8A8E57DCF}" type="slidenum">
              <a:rPr lang="en-US" dirty="0"/>
              <a:pPr/>
              <a:t>‹#›</a:t>
            </a:fld>
            <a:endParaRPr lang="en-US" dirty="0"/>
          </a:p>
        </p:txBody>
      </p:sp>
      <p:cxnSp>
        <p:nvCxnSpPr>
          <p:cNvPr id="10" name="Straight Connector 9" title="Horizontal Rule Line"/>
          <p:cNvCxnSpPr/>
          <p:nvPr/>
        </p:nvCxnSpPr>
        <p:spPr>
          <a:xfrm flipH="1">
            <a:off x="1" y="6178167"/>
            <a:ext cx="10244326"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3285802"/>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81600" y="540628"/>
            <a:ext cx="6248400" cy="24889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1600" y="3712467"/>
            <a:ext cx="6248400" cy="24822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633830-2244-49AE-BC4A-47F415C177C6}" type="datetimeFigureOut">
              <a:rPr lang="en-US" dirty="0"/>
              <a:t>3/21/2020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dirty="0"/>
              <a:t>‹#›</a:t>
            </a:fld>
            <a:endParaRPr lang="en-US" dirty="0"/>
          </a:p>
        </p:txBody>
      </p:sp>
    </p:spTree>
    <p:extLst>
      <p:ext uri="{BB962C8B-B14F-4D97-AF65-F5344CB8AC3E}">
        <p14:creationId xmlns:p14="http://schemas.microsoft.com/office/powerpoint/2010/main" val="585889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7784"/>
            <a:ext cx="3831336" cy="49560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5181600" y="558065"/>
            <a:ext cx="6245352"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81600" y="1526671"/>
            <a:ext cx="6245352" cy="1755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1600" y="3700826"/>
            <a:ext cx="62484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81600" y="4669432"/>
            <a:ext cx="6245352" cy="1755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633830-2244-49AE-BC4A-47F415C177C6}" type="datetimeFigureOut">
              <a:rPr lang="en-US" dirty="0"/>
              <a:t>3/21/2020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C27A5A-7290-4DE1-BA94-4BE8A8E57DCF}" type="slidenum">
              <a:rPr lang="en-US" dirty="0"/>
              <a:t>‹#›</a:t>
            </a:fld>
            <a:endParaRPr lang="en-US" dirty="0"/>
          </a:p>
        </p:txBody>
      </p:sp>
    </p:spTree>
    <p:extLst>
      <p:ext uri="{BB962C8B-B14F-4D97-AF65-F5344CB8AC3E}">
        <p14:creationId xmlns:p14="http://schemas.microsoft.com/office/powerpoint/2010/main" val="1136649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633830-2244-49AE-BC4A-47F415C177C6}" type="datetimeFigureOut">
              <a:rPr lang="en-US" dirty="0"/>
              <a:t>3/21/2020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C27A5A-7290-4DE1-BA94-4BE8A8E57DCF}" type="slidenum">
              <a:rPr lang="en-US" dirty="0"/>
              <a:t>‹#›</a:t>
            </a:fld>
            <a:endParaRPr lang="en-US" dirty="0"/>
          </a:p>
        </p:txBody>
      </p:sp>
    </p:spTree>
    <p:extLst>
      <p:ext uri="{BB962C8B-B14F-4D97-AF65-F5344CB8AC3E}">
        <p14:creationId xmlns:p14="http://schemas.microsoft.com/office/powerpoint/2010/main" val="1217491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633830-2244-49AE-BC4A-47F415C177C6}" type="datetimeFigureOut">
              <a:rPr lang="en-US" dirty="0"/>
              <a:t>3/21/2020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AC27A5A-7290-4DE1-BA94-4BE8A8E57DCF}" type="slidenum">
              <a:rPr lang="en-US" dirty="0"/>
              <a:t>‹#›</a:t>
            </a:fld>
            <a:endParaRPr lang="en-US" dirty="0"/>
          </a:p>
        </p:txBody>
      </p:sp>
    </p:spTree>
    <p:extLst>
      <p:ext uri="{BB962C8B-B14F-4D97-AF65-F5344CB8AC3E}">
        <p14:creationId xmlns:p14="http://schemas.microsoft.com/office/powerpoint/2010/main" val="544882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5479"/>
            <a:ext cx="3838776" cy="1921022"/>
          </a:xfrm>
        </p:spPr>
        <p:txBody>
          <a:bodyPr anchor="t">
            <a:noAutofit/>
          </a:bodyPr>
          <a:lstStyle>
            <a:lvl1pPr>
              <a:lnSpc>
                <a:spcPct val="93000"/>
              </a:lnSpc>
              <a:defRPr sz="4000"/>
            </a:lvl1pPr>
          </a:lstStyle>
          <a:p>
            <a:r>
              <a:rPr lang="en-US"/>
              <a:t>Click to edit Master title style</a:t>
            </a:r>
            <a:endParaRPr lang="en-US" dirty="0"/>
          </a:p>
        </p:txBody>
      </p:sp>
      <p:sp>
        <p:nvSpPr>
          <p:cNvPr id="3" name="Content Placeholder 2"/>
          <p:cNvSpPr>
            <a:spLocks noGrp="1"/>
          </p:cNvSpPr>
          <p:nvPr>
            <p:ph idx="1"/>
          </p:nvPr>
        </p:nvSpPr>
        <p:spPr>
          <a:xfrm>
            <a:off x="5181600" y="564147"/>
            <a:ext cx="62484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2000" y="2621512"/>
            <a:ext cx="3838776" cy="3239537"/>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dirty="0"/>
              <a:t>3/21/2020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dirty="0"/>
              <a:t>‹#›</a:t>
            </a:fld>
            <a:endParaRPr lang="en-US" dirty="0"/>
          </a:p>
        </p:txBody>
      </p:sp>
    </p:spTree>
    <p:extLst>
      <p:ext uri="{BB962C8B-B14F-4D97-AF65-F5344CB8AC3E}">
        <p14:creationId xmlns:p14="http://schemas.microsoft.com/office/powerpoint/2010/main" val="624239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557261"/>
            <a:ext cx="3840480" cy="1919239"/>
          </a:xfrm>
        </p:spPr>
        <p:txBody>
          <a:bodyPr anchor="t">
            <a:noAutofit/>
          </a:bodyPr>
          <a:lstStyle>
            <a:lvl1pPr>
              <a:lnSpc>
                <a:spcPct val="93000"/>
              </a:lnSpc>
              <a:defRPr sz="40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57800" y="0"/>
            <a:ext cx="6172200"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58952" y="2621512"/>
            <a:ext cx="3840480" cy="3236976"/>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dirty="0"/>
              <a:t>3/21/2020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dirty="0"/>
              <a:t>‹#›</a:t>
            </a:fld>
            <a:endParaRPr lang="en-US" dirty="0"/>
          </a:p>
        </p:txBody>
      </p:sp>
    </p:spTree>
    <p:extLst>
      <p:ext uri="{BB962C8B-B14F-4D97-AF65-F5344CB8AC3E}">
        <p14:creationId xmlns:p14="http://schemas.microsoft.com/office/powerpoint/2010/main" val="208485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762000" y="559678"/>
            <a:ext cx="3833906" cy="495249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5181600" y="569066"/>
            <a:ext cx="6248398" cy="565515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2001" y="5930060"/>
            <a:ext cx="3814856" cy="365125"/>
          </a:xfrm>
          <a:prstGeom prst="rect">
            <a:avLst/>
          </a:prstGeom>
        </p:spPr>
        <p:txBody>
          <a:bodyPr vert="horz" lIns="91440" tIns="45720" rIns="91440" bIns="45720" rtlCol="0" anchor="t"/>
          <a:lstStyle>
            <a:lvl1pPr algn="r">
              <a:defRPr sz="1000" b="0" i="1" baseline="0">
                <a:solidFill>
                  <a:schemeClr val="tx1">
                    <a:lumMod val="85000"/>
                    <a:lumOff val="15000"/>
                  </a:schemeClr>
                </a:solidFill>
                <a:latin typeface="+mj-lt"/>
              </a:defRPr>
            </a:lvl1pPr>
          </a:lstStyle>
          <a:p>
            <a:fld id="{3C633830-2244-49AE-BC4A-47F415C177C6}" type="datetimeFigureOut">
              <a:rPr lang="en-US" dirty="0"/>
              <a:pPr/>
              <a:t>3/21/2020</a:t>
            </a:fld>
            <a:endParaRPr lang="en-US" dirty="0"/>
          </a:p>
        </p:txBody>
      </p:sp>
      <p:sp>
        <p:nvSpPr>
          <p:cNvPr id="5" name="Footer Placeholder 4"/>
          <p:cNvSpPr>
            <a:spLocks noGrp="1"/>
          </p:cNvSpPr>
          <p:nvPr>
            <p:ph type="ftr" sz="quarter" idx="3"/>
          </p:nvPr>
        </p:nvSpPr>
        <p:spPr>
          <a:xfrm>
            <a:off x="762001" y="6314440"/>
            <a:ext cx="3814856" cy="365125"/>
          </a:xfrm>
          <a:prstGeom prst="rect">
            <a:avLst/>
          </a:prstGeom>
        </p:spPr>
        <p:txBody>
          <a:bodyPr vert="horz" lIns="91440" tIns="45720" rIns="91440" bIns="45720" rtlCol="0" anchor="t"/>
          <a:lstStyle>
            <a:lvl1pPr algn="r">
              <a:defRPr sz="1200" b="1" i="1" baseline="0">
                <a:solidFill>
                  <a:schemeClr val="tx1">
                    <a:lumMod val="85000"/>
                    <a:lumOff val="15000"/>
                  </a:schemeClr>
                </a:solidFill>
                <a:latin typeface="+mj-lt"/>
              </a:defRPr>
            </a:lvl1pPr>
          </a:lstStyle>
          <a:p>
            <a:endParaRPr lang="en-US" dirty="0"/>
          </a:p>
        </p:txBody>
      </p:sp>
      <p:sp>
        <p:nvSpPr>
          <p:cNvPr id="6" name="Slide Number Placeholder 5"/>
          <p:cNvSpPr>
            <a:spLocks noGrp="1"/>
          </p:cNvSpPr>
          <p:nvPr>
            <p:ph type="sldNum" sz="quarter" idx="4"/>
          </p:nvPr>
        </p:nvSpPr>
        <p:spPr>
          <a:xfrm>
            <a:off x="11784011" y="5607592"/>
            <a:ext cx="407988"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2AC27A5A-7290-4DE1-BA94-4BE8A8E57DCF}" type="slidenum">
              <a:rPr lang="en-US" dirty="0"/>
              <a:pPr/>
              <a:t>‹#›</a:t>
            </a:fld>
            <a:endParaRPr lang="en-US" dirty="0"/>
          </a:p>
        </p:txBody>
      </p:sp>
      <p:cxnSp>
        <p:nvCxnSpPr>
          <p:cNvPr id="10" name="Straight Connector 9" title="Horizontal Rule Line"/>
          <p:cNvCxnSpPr/>
          <p:nvPr/>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9090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5" Type="http://schemas.openxmlformats.org/officeDocument/2006/relationships/comments" Target="../comments/comment1.xm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3.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4.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5.xml"/><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6.xml"/><Relationship Id="rId5" Type="http://schemas.openxmlformats.org/officeDocument/2006/relationships/image" Target="../media/image2.jpg"/><Relationship Id="rId4" Type="http://schemas.openxmlformats.org/officeDocument/2006/relationships/image" Target="../media/image6.jpg"/></Relationships>
</file>

<file path=ppt/slides/_rels/slide8.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customXml" Target="../ink/ink5.xml"/><Relationship Id="rId18" Type="http://schemas.openxmlformats.org/officeDocument/2006/relationships/image" Target="../media/image13.png"/><Relationship Id="rId26" Type="http://schemas.openxmlformats.org/officeDocument/2006/relationships/image" Target="../media/image17.png"/><Relationship Id="rId3" Type="http://schemas.openxmlformats.org/officeDocument/2006/relationships/notesSlide" Target="../notesSlides/notesSlide8.xml"/><Relationship Id="rId21" Type="http://schemas.openxmlformats.org/officeDocument/2006/relationships/customXml" Target="../ink/ink9.xml"/><Relationship Id="rId34" Type="http://schemas.openxmlformats.org/officeDocument/2006/relationships/image" Target="../media/image21.png"/><Relationship Id="rId7" Type="http://schemas.openxmlformats.org/officeDocument/2006/relationships/customXml" Target="../ink/ink2.xml"/><Relationship Id="rId12" Type="http://schemas.openxmlformats.org/officeDocument/2006/relationships/image" Target="../media/image10.png"/><Relationship Id="rId17" Type="http://schemas.openxmlformats.org/officeDocument/2006/relationships/customXml" Target="../ink/ink7.xml"/><Relationship Id="rId25" Type="http://schemas.openxmlformats.org/officeDocument/2006/relationships/customXml" Target="../ink/ink11.xml"/><Relationship Id="rId33" Type="http://schemas.openxmlformats.org/officeDocument/2006/relationships/customXml" Target="../ink/ink15.xml"/><Relationship Id="rId2" Type="http://schemas.openxmlformats.org/officeDocument/2006/relationships/slideLayout" Target="../slideLayouts/slideLayout2.xml"/><Relationship Id="rId16" Type="http://schemas.openxmlformats.org/officeDocument/2006/relationships/image" Target="../media/image12.png"/><Relationship Id="rId20" Type="http://schemas.openxmlformats.org/officeDocument/2006/relationships/image" Target="../media/image14.png"/><Relationship Id="rId29" Type="http://schemas.openxmlformats.org/officeDocument/2006/relationships/customXml" Target="../ink/ink13.xml"/><Relationship Id="rId1" Type="http://schemas.openxmlformats.org/officeDocument/2006/relationships/themeOverride" Target="../theme/themeOverride7.xml"/><Relationship Id="rId6" Type="http://schemas.openxmlformats.org/officeDocument/2006/relationships/image" Target="../media/image7.png"/><Relationship Id="rId11" Type="http://schemas.openxmlformats.org/officeDocument/2006/relationships/customXml" Target="../ink/ink4.xml"/><Relationship Id="rId24" Type="http://schemas.openxmlformats.org/officeDocument/2006/relationships/image" Target="../media/image16.png"/><Relationship Id="rId32" Type="http://schemas.openxmlformats.org/officeDocument/2006/relationships/image" Target="../media/image20.png"/><Relationship Id="rId5" Type="http://schemas.openxmlformats.org/officeDocument/2006/relationships/customXml" Target="../ink/ink1.xml"/><Relationship Id="rId15" Type="http://schemas.openxmlformats.org/officeDocument/2006/relationships/customXml" Target="../ink/ink6.xml"/><Relationship Id="rId23" Type="http://schemas.openxmlformats.org/officeDocument/2006/relationships/customXml" Target="../ink/ink10.xml"/><Relationship Id="rId28" Type="http://schemas.openxmlformats.org/officeDocument/2006/relationships/image" Target="../media/image18.png"/><Relationship Id="rId10" Type="http://schemas.openxmlformats.org/officeDocument/2006/relationships/image" Target="../media/image9.png"/><Relationship Id="rId19" Type="http://schemas.openxmlformats.org/officeDocument/2006/relationships/customXml" Target="../ink/ink8.xml"/><Relationship Id="rId31" Type="http://schemas.openxmlformats.org/officeDocument/2006/relationships/customXml" Target="../ink/ink14.xml"/><Relationship Id="rId4" Type="http://schemas.openxmlformats.org/officeDocument/2006/relationships/image" Target="../media/image3.jpg"/><Relationship Id="rId9" Type="http://schemas.openxmlformats.org/officeDocument/2006/relationships/customXml" Target="../ink/ink3.xml"/><Relationship Id="rId14" Type="http://schemas.openxmlformats.org/officeDocument/2006/relationships/image" Target="../media/image11.png"/><Relationship Id="rId22" Type="http://schemas.openxmlformats.org/officeDocument/2006/relationships/image" Target="../media/image15.png"/><Relationship Id="rId27" Type="http://schemas.openxmlformats.org/officeDocument/2006/relationships/customXml" Target="../ink/ink12.xml"/><Relationship Id="rId30" Type="http://schemas.openxmlformats.org/officeDocument/2006/relationships/image" Target="../media/image19.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E27E3C2-3F4C-41AB-A621-83EB8EEA61F4}"/>
              </a:ext>
            </a:extLst>
          </p:cNvPr>
          <p:cNvSpPr>
            <a:spLocks noGrp="1"/>
          </p:cNvSpPr>
          <p:nvPr>
            <p:ph type="ctrTitle"/>
          </p:nvPr>
        </p:nvSpPr>
        <p:spPr>
          <a:xfrm>
            <a:off x="5921298" y="-497175"/>
            <a:ext cx="6668430" cy="5960192"/>
          </a:xfrm>
        </p:spPr>
        <p:txBody>
          <a:bodyPr>
            <a:normAutofit fontScale="90000"/>
          </a:bodyPr>
          <a:lstStyle/>
          <a:p>
            <a:br>
              <a:rPr lang="en-US" sz="5400" dirty="0"/>
            </a:br>
            <a:r>
              <a:rPr lang="en-US" sz="4000" dirty="0"/>
              <a:t>Age of the </a:t>
            </a:r>
            <a:r>
              <a:rPr lang="en-US" sz="4000" dirty="0" err="1"/>
              <a:t>steens</a:t>
            </a:r>
            <a:r>
              <a:rPr lang="en-US" sz="4000" dirty="0"/>
              <a:t> and Colombia river flood basalts and their relationship to extension related calc-alkalic volcanism in eastern Oregon</a:t>
            </a:r>
            <a:br>
              <a:rPr lang="en-US" sz="4000" dirty="0"/>
            </a:br>
            <a:r>
              <a:rPr lang="en-US" sz="4000" dirty="0"/>
              <a:t>&amp;</a:t>
            </a:r>
            <a:br>
              <a:rPr lang="en-US" sz="4000" dirty="0"/>
            </a:br>
            <a:r>
              <a:rPr lang="en-US" sz="4000" dirty="0"/>
              <a:t>discussion and reply from </a:t>
            </a:r>
            <a:r>
              <a:rPr lang="en-US" sz="4000" dirty="0" err="1"/>
              <a:t>Baksi</a:t>
            </a:r>
            <a:r>
              <a:rPr lang="en-US" sz="4000" dirty="0"/>
              <a:t>, 2004</a:t>
            </a:r>
          </a:p>
        </p:txBody>
      </p:sp>
      <p:sp>
        <p:nvSpPr>
          <p:cNvPr id="11" name="Rectangle 10">
            <a:extLst>
              <a:ext uri="{FF2B5EF4-FFF2-40B4-BE49-F238E27FC236}">
                <a16:creationId xmlns:a16="http://schemas.microsoft.com/office/drawing/2014/main" id="{D78F6C8C-8969-42DA-82AD-EB66346AD553}"/>
              </a:ext>
            </a:extLst>
          </p:cNvPr>
          <p:cNvSpPr/>
          <p:nvPr/>
        </p:nvSpPr>
        <p:spPr>
          <a:xfrm>
            <a:off x="7846801" y="5802459"/>
            <a:ext cx="1927772" cy="369332"/>
          </a:xfrm>
          <a:prstGeom prst="rect">
            <a:avLst/>
          </a:prstGeom>
        </p:spPr>
        <p:txBody>
          <a:bodyPr wrap="none">
            <a:spAutoFit/>
          </a:bodyPr>
          <a:lstStyle/>
          <a:p>
            <a:r>
              <a:rPr lang="en-US" dirty="0"/>
              <a:t>Hooper et al. 2002</a:t>
            </a:r>
          </a:p>
        </p:txBody>
      </p:sp>
      <p:pic>
        <p:nvPicPr>
          <p:cNvPr id="4" name="Picture 3" descr="A building on a hill&#10;&#10;Description automatically generated">
            <a:extLst>
              <a:ext uri="{FF2B5EF4-FFF2-40B4-BE49-F238E27FC236}">
                <a16:creationId xmlns:a16="http://schemas.microsoft.com/office/drawing/2014/main" id="{2E84EF19-D667-4753-8B8A-4DDE93E088B1}"/>
              </a:ext>
            </a:extLst>
          </p:cNvPr>
          <p:cNvPicPr>
            <a:picLocks noChangeAspect="1"/>
          </p:cNvPicPr>
          <p:nvPr/>
        </p:nvPicPr>
        <p:blipFill>
          <a:blip r:embed="rId4"/>
          <a:stretch>
            <a:fillRect/>
          </a:stretch>
        </p:blipFill>
        <p:spPr>
          <a:xfrm>
            <a:off x="105435" y="563546"/>
            <a:ext cx="5815863" cy="4839629"/>
          </a:xfrm>
          <a:prstGeom prst="rect">
            <a:avLst/>
          </a:prstGeom>
        </p:spPr>
      </p:pic>
    </p:spTree>
    <p:extLst>
      <p:ext uri="{BB962C8B-B14F-4D97-AF65-F5344CB8AC3E}">
        <p14:creationId xmlns:p14="http://schemas.microsoft.com/office/powerpoint/2010/main" val="339396839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4E43AC4C-0A76-4B8F-89B2-EA868C668004}"/>
              </a:ext>
            </a:extLst>
          </p:cNvPr>
          <p:cNvSpPr>
            <a:spLocks noGrp="1"/>
          </p:cNvSpPr>
          <p:nvPr>
            <p:ph type="title"/>
          </p:nvPr>
        </p:nvSpPr>
        <p:spPr>
          <a:xfrm>
            <a:off x="118533" y="76200"/>
            <a:ext cx="7446924" cy="711561"/>
          </a:xfrm>
        </p:spPr>
        <p:txBody>
          <a:bodyPr>
            <a:normAutofit fontScale="90000"/>
          </a:bodyPr>
          <a:lstStyle/>
          <a:p>
            <a:r>
              <a:rPr lang="en-US" dirty="0"/>
              <a:t>Also this </a:t>
            </a:r>
            <a:r>
              <a:rPr lang="en-US" dirty="0" err="1"/>
              <a:t>Baksi</a:t>
            </a:r>
            <a:r>
              <a:rPr lang="en-US" dirty="0"/>
              <a:t> guy, cares</a:t>
            </a:r>
          </a:p>
        </p:txBody>
      </p:sp>
      <p:sp>
        <p:nvSpPr>
          <p:cNvPr id="3" name="Content Placeholder 4">
            <a:extLst>
              <a:ext uri="{FF2B5EF4-FFF2-40B4-BE49-F238E27FC236}">
                <a16:creationId xmlns:a16="http://schemas.microsoft.com/office/drawing/2014/main" id="{2CD8C048-2084-4277-B828-CD09742979D2}"/>
              </a:ext>
            </a:extLst>
          </p:cNvPr>
          <p:cNvSpPr>
            <a:spLocks noGrp="1"/>
          </p:cNvSpPr>
          <p:nvPr>
            <p:ph idx="1"/>
          </p:nvPr>
        </p:nvSpPr>
        <p:spPr>
          <a:xfrm>
            <a:off x="846126" y="1154962"/>
            <a:ext cx="9828291" cy="3195657"/>
          </a:xfrm>
        </p:spPr>
        <p:txBody>
          <a:bodyPr>
            <a:normAutofit/>
          </a:bodyPr>
          <a:lstStyle/>
          <a:p>
            <a:r>
              <a:rPr lang="en-US" sz="2200" dirty="0"/>
              <a:t>He published a reply that the dates used by Hooper are ~10% too young, due to their alteration state.</a:t>
            </a:r>
          </a:p>
          <a:p>
            <a:endParaRPr lang="en-US" sz="2200" dirty="0"/>
          </a:p>
          <a:p>
            <a:r>
              <a:rPr lang="en-US" sz="2200" dirty="0"/>
              <a:t>Therefore, the 16.6Ma start of eruption of all this stuff, is more likely ~ 18.3Ma</a:t>
            </a:r>
          </a:p>
          <a:p>
            <a:endParaRPr lang="en-US" sz="2200" dirty="0"/>
          </a:p>
          <a:p>
            <a:r>
              <a:rPr lang="en-US" sz="2200" dirty="0"/>
              <a:t>Does that mean the correlation of this stuff with extension is not a thing?</a:t>
            </a:r>
          </a:p>
          <a:p>
            <a:pPr marL="0" indent="0">
              <a:buNone/>
            </a:pPr>
            <a:endParaRPr lang="en-US" sz="2200" dirty="0"/>
          </a:p>
          <a:p>
            <a:pPr marL="0" indent="0">
              <a:buNone/>
            </a:pPr>
            <a:endParaRPr lang="en-US" sz="2200" dirty="0"/>
          </a:p>
          <a:p>
            <a:endParaRPr lang="en-US" sz="2200" dirty="0"/>
          </a:p>
          <a:p>
            <a:pPr marL="0" indent="0">
              <a:buNone/>
            </a:pPr>
            <a:endParaRPr lang="en-US" sz="2200" dirty="0"/>
          </a:p>
        </p:txBody>
      </p:sp>
      <p:sp>
        <p:nvSpPr>
          <p:cNvPr id="4" name="Title 3">
            <a:extLst>
              <a:ext uri="{FF2B5EF4-FFF2-40B4-BE49-F238E27FC236}">
                <a16:creationId xmlns:a16="http://schemas.microsoft.com/office/drawing/2014/main" id="{3840C91D-89DA-4FFE-950B-6126EC7FF778}"/>
              </a:ext>
            </a:extLst>
          </p:cNvPr>
          <p:cNvSpPr txBox="1">
            <a:spLocks/>
          </p:cNvSpPr>
          <p:nvPr/>
        </p:nvSpPr>
        <p:spPr>
          <a:xfrm>
            <a:off x="3427396" y="5175986"/>
            <a:ext cx="8276121" cy="711561"/>
          </a:xfrm>
          <a:prstGeom prst="rect">
            <a:avLst/>
          </a:prstGeom>
        </p:spPr>
        <p:txBody>
          <a:bodyPr vert="horz" lIns="91440" tIns="45720" rIns="91440" bIns="45720" rtlCol="0" anchor="t">
            <a:normAutofit fontScale="82500" lnSpcReduction="10000"/>
          </a:bodyPr>
          <a:lst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a:lstStyle>
          <a:p>
            <a:r>
              <a:rPr lang="en-US" dirty="0"/>
              <a:t>Questions, comments, concerns?</a:t>
            </a:r>
          </a:p>
        </p:txBody>
      </p:sp>
    </p:spTree>
    <p:extLst>
      <p:ext uri="{BB962C8B-B14F-4D97-AF65-F5344CB8AC3E}">
        <p14:creationId xmlns:p14="http://schemas.microsoft.com/office/powerpoint/2010/main" val="2477501162"/>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9E0A7BA-0796-4448-8A3E-46590A29B270}"/>
              </a:ext>
            </a:extLst>
          </p:cNvPr>
          <p:cNvSpPr>
            <a:spLocks noGrp="1"/>
          </p:cNvSpPr>
          <p:nvPr>
            <p:ph type="title"/>
          </p:nvPr>
        </p:nvSpPr>
        <p:spPr>
          <a:xfrm>
            <a:off x="130284" y="110995"/>
            <a:ext cx="3406878" cy="923788"/>
          </a:xfrm>
        </p:spPr>
        <p:txBody>
          <a:bodyPr/>
          <a:lstStyle/>
          <a:p>
            <a:r>
              <a:rPr lang="en-US" dirty="0"/>
              <a:t>Motivation</a:t>
            </a:r>
          </a:p>
        </p:txBody>
      </p:sp>
      <p:sp>
        <p:nvSpPr>
          <p:cNvPr id="5" name="Content Placeholder 4">
            <a:extLst>
              <a:ext uri="{FF2B5EF4-FFF2-40B4-BE49-F238E27FC236}">
                <a16:creationId xmlns:a16="http://schemas.microsoft.com/office/drawing/2014/main" id="{48C32192-A21B-470E-AB2D-7835BF9B7EAB}"/>
              </a:ext>
            </a:extLst>
          </p:cNvPr>
          <p:cNvSpPr>
            <a:spLocks noGrp="1"/>
          </p:cNvSpPr>
          <p:nvPr>
            <p:ph idx="1"/>
          </p:nvPr>
        </p:nvSpPr>
        <p:spPr>
          <a:xfrm>
            <a:off x="367990" y="914754"/>
            <a:ext cx="11151218" cy="4683159"/>
          </a:xfrm>
        </p:spPr>
        <p:txBody>
          <a:bodyPr>
            <a:normAutofit/>
          </a:bodyPr>
          <a:lstStyle/>
          <a:p>
            <a:r>
              <a:rPr lang="en-US" sz="2800" dirty="0"/>
              <a:t>Better constrain ages of all the flood basalts of the Colombia River Basalt group and </a:t>
            </a:r>
            <a:r>
              <a:rPr lang="en-US" sz="2800" dirty="0" err="1"/>
              <a:t>Steens</a:t>
            </a:r>
            <a:r>
              <a:rPr lang="en-US" sz="2800" dirty="0"/>
              <a:t> basalt</a:t>
            </a:r>
          </a:p>
          <a:p>
            <a:endParaRPr lang="en-US" sz="2800" dirty="0"/>
          </a:p>
          <a:p>
            <a:r>
              <a:rPr lang="en-US" sz="2800" dirty="0"/>
              <a:t>Differentiate those associated with lithospheric extension (Calc-alkalic) and those associated with the Yellowstone hotspot (tholeiitic)</a:t>
            </a:r>
          </a:p>
          <a:p>
            <a:endParaRPr lang="en-US" sz="2800" dirty="0"/>
          </a:p>
          <a:p>
            <a:r>
              <a:rPr lang="en-US" sz="2800" dirty="0"/>
              <a:t>Get a better handle on the relationship between the eruption of Colombia River flood basalts and extension</a:t>
            </a:r>
          </a:p>
        </p:txBody>
      </p:sp>
    </p:spTree>
    <p:extLst>
      <p:ext uri="{BB962C8B-B14F-4D97-AF65-F5344CB8AC3E}">
        <p14:creationId xmlns:p14="http://schemas.microsoft.com/office/powerpoint/2010/main" val="3922506940"/>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ACE6AEFD-540E-42AC-BF54-C01C66CDFFDF}"/>
              </a:ext>
            </a:extLst>
          </p:cNvPr>
          <p:cNvSpPr txBox="1">
            <a:spLocks/>
          </p:cNvSpPr>
          <p:nvPr/>
        </p:nvSpPr>
        <p:spPr>
          <a:xfrm>
            <a:off x="6096000" y="191730"/>
            <a:ext cx="5235834" cy="1433103"/>
          </a:xfrm>
          <a:prstGeom prst="rect">
            <a:avLst/>
          </a:prstGeom>
        </p:spPr>
        <p:txBody>
          <a:bodyPr vert="horz" lIns="91440" tIns="45720" rIns="91440" bIns="45720" rtlCol="0" anchor="t">
            <a:normAutofit fontScale="97500"/>
          </a:bodyPr>
          <a:lst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a:lstStyle>
          <a:p>
            <a:endParaRPr lang="en-US" sz="4000" dirty="0">
              <a:solidFill>
                <a:schemeClr val="tx1"/>
              </a:solidFill>
            </a:endParaRPr>
          </a:p>
        </p:txBody>
      </p:sp>
      <p:sp>
        <p:nvSpPr>
          <p:cNvPr id="7" name="Title 5">
            <a:extLst>
              <a:ext uri="{FF2B5EF4-FFF2-40B4-BE49-F238E27FC236}">
                <a16:creationId xmlns:a16="http://schemas.microsoft.com/office/drawing/2014/main" id="{5C638D00-F29D-4A7F-BFA0-159B8E37B530}"/>
              </a:ext>
            </a:extLst>
          </p:cNvPr>
          <p:cNvSpPr>
            <a:spLocks noGrp="1"/>
          </p:cNvSpPr>
          <p:nvPr>
            <p:ph type="title"/>
          </p:nvPr>
        </p:nvSpPr>
        <p:spPr>
          <a:xfrm>
            <a:off x="122664" y="191730"/>
            <a:ext cx="4759411" cy="923788"/>
          </a:xfrm>
        </p:spPr>
        <p:txBody>
          <a:bodyPr>
            <a:normAutofit/>
          </a:bodyPr>
          <a:lstStyle/>
          <a:p>
            <a:r>
              <a:rPr lang="en-US" dirty="0"/>
              <a:t>Stratigraphy</a:t>
            </a:r>
          </a:p>
        </p:txBody>
      </p:sp>
      <p:sp>
        <p:nvSpPr>
          <p:cNvPr id="9" name="Content Placeholder 4">
            <a:extLst>
              <a:ext uri="{FF2B5EF4-FFF2-40B4-BE49-F238E27FC236}">
                <a16:creationId xmlns:a16="http://schemas.microsoft.com/office/drawing/2014/main" id="{37AA9AC4-BE3D-4040-9CF6-B7D85917888A}"/>
              </a:ext>
            </a:extLst>
          </p:cNvPr>
          <p:cNvSpPr>
            <a:spLocks noGrp="1"/>
          </p:cNvSpPr>
          <p:nvPr>
            <p:ph idx="1"/>
          </p:nvPr>
        </p:nvSpPr>
        <p:spPr>
          <a:xfrm>
            <a:off x="276881" y="2141430"/>
            <a:ext cx="6248398" cy="1939916"/>
          </a:xfrm>
        </p:spPr>
        <p:txBody>
          <a:bodyPr>
            <a:normAutofit/>
          </a:bodyPr>
          <a:lstStyle/>
          <a:p>
            <a:r>
              <a:rPr lang="en-US" sz="2200" dirty="0"/>
              <a:t>Stratigraphy of volcanic units in E-Central Oregon</a:t>
            </a:r>
          </a:p>
          <a:p>
            <a:endParaRPr lang="en-US" sz="2200" dirty="0"/>
          </a:p>
          <a:p>
            <a:r>
              <a:rPr lang="en-US" sz="2200" dirty="0"/>
              <a:t>Grouped into sequences of similar age to simplify</a:t>
            </a:r>
          </a:p>
          <a:p>
            <a:endParaRPr lang="en-US" sz="2200" dirty="0"/>
          </a:p>
          <a:p>
            <a:endParaRPr lang="en-US" sz="2200" dirty="0"/>
          </a:p>
        </p:txBody>
      </p:sp>
      <p:sp>
        <p:nvSpPr>
          <p:cNvPr id="11" name="TextBox 10">
            <a:extLst>
              <a:ext uri="{FF2B5EF4-FFF2-40B4-BE49-F238E27FC236}">
                <a16:creationId xmlns:a16="http://schemas.microsoft.com/office/drawing/2014/main" id="{DF615248-98B0-44B8-AA9E-4C5D7F3B320B}"/>
              </a:ext>
            </a:extLst>
          </p:cNvPr>
          <p:cNvSpPr txBox="1"/>
          <p:nvPr/>
        </p:nvSpPr>
        <p:spPr>
          <a:xfrm>
            <a:off x="10707251" y="1436073"/>
            <a:ext cx="1249166" cy="523220"/>
          </a:xfrm>
          <a:prstGeom prst="rect">
            <a:avLst/>
          </a:prstGeom>
          <a:noFill/>
        </p:spPr>
        <p:txBody>
          <a:bodyPr wrap="square" rtlCol="0">
            <a:spAutoFit/>
          </a:bodyPr>
          <a:lstStyle/>
          <a:p>
            <a:r>
              <a:rPr lang="en-US" sz="2800" dirty="0">
                <a:solidFill>
                  <a:schemeClr val="bg1"/>
                </a:solidFill>
              </a:rPr>
              <a:t>&lt;17Ma</a:t>
            </a:r>
          </a:p>
        </p:txBody>
      </p:sp>
      <p:pic>
        <p:nvPicPr>
          <p:cNvPr id="4" name="Picture 3" descr="A picture containing text, receipt&#10;&#10;Description automatically generated">
            <a:extLst>
              <a:ext uri="{FF2B5EF4-FFF2-40B4-BE49-F238E27FC236}">
                <a16:creationId xmlns:a16="http://schemas.microsoft.com/office/drawing/2014/main" id="{D2B82E57-B733-4818-BB6E-B867BAC9B5A4}"/>
              </a:ext>
            </a:extLst>
          </p:cNvPr>
          <p:cNvPicPr>
            <a:picLocks noChangeAspect="1"/>
          </p:cNvPicPr>
          <p:nvPr/>
        </p:nvPicPr>
        <p:blipFill>
          <a:blip r:embed="rId4"/>
          <a:stretch>
            <a:fillRect/>
          </a:stretch>
        </p:blipFill>
        <p:spPr>
          <a:xfrm>
            <a:off x="7051695" y="0"/>
            <a:ext cx="4378306" cy="6883104"/>
          </a:xfrm>
          <a:prstGeom prst="rect">
            <a:avLst/>
          </a:prstGeom>
        </p:spPr>
      </p:pic>
    </p:spTree>
    <p:extLst>
      <p:ext uri="{BB962C8B-B14F-4D97-AF65-F5344CB8AC3E}">
        <p14:creationId xmlns:p14="http://schemas.microsoft.com/office/powerpoint/2010/main" val="3238846355"/>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18B0F80-1C8E-49FA-9B66-C9285753E2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Freeform 6">
            <a:extLst>
              <a:ext uri="{FF2B5EF4-FFF2-40B4-BE49-F238E27FC236}">
                <a16:creationId xmlns:a16="http://schemas.microsoft.com/office/drawing/2014/main" id="{CEF2B853-4083-4B70-AC2A-F79D808093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0" y="643466"/>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cxnSp>
        <p:nvCxnSpPr>
          <p:cNvPr id="13" name="Straight Connector 12">
            <a:extLst>
              <a:ext uri="{FF2B5EF4-FFF2-40B4-BE49-F238E27FC236}">
                <a16:creationId xmlns:a16="http://schemas.microsoft.com/office/drawing/2014/main" id="{D434EAAF-BF44-4CCC-84D4-105F3370AFF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8" name="Title 5">
            <a:extLst>
              <a:ext uri="{FF2B5EF4-FFF2-40B4-BE49-F238E27FC236}">
                <a16:creationId xmlns:a16="http://schemas.microsoft.com/office/drawing/2014/main" id="{A30982DB-6543-49A6-B040-8909E8E45050}"/>
              </a:ext>
            </a:extLst>
          </p:cNvPr>
          <p:cNvSpPr>
            <a:spLocks noGrp="1"/>
          </p:cNvSpPr>
          <p:nvPr>
            <p:ph type="title"/>
          </p:nvPr>
        </p:nvSpPr>
        <p:spPr>
          <a:xfrm>
            <a:off x="0" y="279056"/>
            <a:ext cx="5726091" cy="923788"/>
          </a:xfrm>
        </p:spPr>
        <p:txBody>
          <a:bodyPr>
            <a:normAutofit/>
          </a:bodyPr>
          <a:lstStyle/>
          <a:p>
            <a:r>
              <a:rPr lang="en-US" dirty="0"/>
              <a:t>Malheur gorge</a:t>
            </a:r>
          </a:p>
        </p:txBody>
      </p:sp>
      <p:sp>
        <p:nvSpPr>
          <p:cNvPr id="21" name="Content Placeholder 4">
            <a:extLst>
              <a:ext uri="{FF2B5EF4-FFF2-40B4-BE49-F238E27FC236}">
                <a16:creationId xmlns:a16="http://schemas.microsoft.com/office/drawing/2014/main" id="{1881D3EC-12E4-4350-B1AB-DED2D458B81E}"/>
              </a:ext>
            </a:extLst>
          </p:cNvPr>
          <p:cNvSpPr>
            <a:spLocks noGrp="1"/>
          </p:cNvSpPr>
          <p:nvPr>
            <p:ph idx="1"/>
          </p:nvPr>
        </p:nvSpPr>
        <p:spPr>
          <a:xfrm>
            <a:off x="203994" y="1346863"/>
            <a:ext cx="6248398" cy="5655156"/>
          </a:xfrm>
        </p:spPr>
        <p:txBody>
          <a:bodyPr>
            <a:normAutofit/>
          </a:bodyPr>
          <a:lstStyle/>
          <a:p>
            <a:r>
              <a:rPr lang="en-US" sz="2800"/>
              <a:t>Oldest Tertiary volcanics in the study area</a:t>
            </a:r>
          </a:p>
          <a:p>
            <a:endParaRPr lang="en-US" sz="2800"/>
          </a:p>
          <a:p>
            <a:r>
              <a:rPr lang="en-US" sz="2800"/>
              <a:t>South end of the major Colombia River group</a:t>
            </a:r>
          </a:p>
          <a:p>
            <a:endParaRPr lang="en-US" sz="2800"/>
          </a:p>
          <a:p>
            <a:r>
              <a:rPr lang="en-US" sz="2800"/>
              <a:t>Dated between 16.1 – 15.0 Ma</a:t>
            </a:r>
          </a:p>
          <a:p>
            <a:endParaRPr lang="en-US" sz="2200" dirty="0"/>
          </a:p>
        </p:txBody>
      </p:sp>
      <p:sp>
        <p:nvSpPr>
          <p:cNvPr id="23" name="TextBox 22">
            <a:extLst>
              <a:ext uri="{FF2B5EF4-FFF2-40B4-BE49-F238E27FC236}">
                <a16:creationId xmlns:a16="http://schemas.microsoft.com/office/drawing/2014/main" id="{30EA8055-586A-49EB-9E1A-0F1F36AD81EF}"/>
              </a:ext>
            </a:extLst>
          </p:cNvPr>
          <p:cNvSpPr txBox="1"/>
          <p:nvPr/>
        </p:nvSpPr>
        <p:spPr>
          <a:xfrm>
            <a:off x="9614935" y="1346863"/>
            <a:ext cx="2165646" cy="523220"/>
          </a:xfrm>
          <a:prstGeom prst="rect">
            <a:avLst/>
          </a:prstGeom>
          <a:noFill/>
        </p:spPr>
        <p:txBody>
          <a:bodyPr wrap="square" rtlCol="0">
            <a:spAutoFit/>
          </a:bodyPr>
          <a:lstStyle/>
          <a:p>
            <a:r>
              <a:rPr lang="en-US" sz="2800">
                <a:solidFill>
                  <a:schemeClr val="bg1"/>
                </a:solidFill>
              </a:rPr>
              <a:t>Quaternary</a:t>
            </a:r>
            <a:endParaRPr lang="en-US" sz="2800" dirty="0">
              <a:solidFill>
                <a:schemeClr val="bg1"/>
              </a:solidFill>
            </a:endParaRPr>
          </a:p>
        </p:txBody>
      </p:sp>
      <p:pic>
        <p:nvPicPr>
          <p:cNvPr id="3" name="Picture 2">
            <a:extLst>
              <a:ext uri="{FF2B5EF4-FFF2-40B4-BE49-F238E27FC236}">
                <a16:creationId xmlns:a16="http://schemas.microsoft.com/office/drawing/2014/main" id="{86ACB4F3-5233-46F9-A470-4D601A7DE3D5}"/>
              </a:ext>
            </a:extLst>
          </p:cNvPr>
          <p:cNvPicPr>
            <a:picLocks noChangeAspect="1"/>
          </p:cNvPicPr>
          <p:nvPr/>
        </p:nvPicPr>
        <p:blipFill>
          <a:blip r:embed="rId3"/>
          <a:stretch>
            <a:fillRect/>
          </a:stretch>
        </p:blipFill>
        <p:spPr>
          <a:xfrm>
            <a:off x="6515685" y="343945"/>
            <a:ext cx="5557713" cy="6080004"/>
          </a:xfrm>
          <a:prstGeom prst="rect">
            <a:avLst/>
          </a:prstGeom>
        </p:spPr>
      </p:pic>
    </p:spTree>
    <p:extLst>
      <p:ext uri="{BB962C8B-B14F-4D97-AF65-F5344CB8AC3E}">
        <p14:creationId xmlns:p14="http://schemas.microsoft.com/office/powerpoint/2010/main" val="3885426495"/>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7EB3689-7429-4FEE-BFDE-72D6CC54EABF}"/>
              </a:ext>
            </a:extLst>
          </p:cNvPr>
          <p:cNvSpPr>
            <a:spLocks noGrp="1"/>
          </p:cNvSpPr>
          <p:nvPr>
            <p:ph type="title"/>
          </p:nvPr>
        </p:nvSpPr>
        <p:spPr>
          <a:xfrm>
            <a:off x="278780" y="133815"/>
            <a:ext cx="5528846" cy="923788"/>
          </a:xfrm>
        </p:spPr>
        <p:txBody>
          <a:bodyPr>
            <a:normAutofit fontScale="90000"/>
          </a:bodyPr>
          <a:lstStyle/>
          <a:p>
            <a:r>
              <a:rPr lang="en-US" dirty="0"/>
              <a:t>Hog Creek sequence</a:t>
            </a:r>
          </a:p>
        </p:txBody>
      </p:sp>
      <p:sp>
        <p:nvSpPr>
          <p:cNvPr id="8" name="Content Placeholder 4">
            <a:extLst>
              <a:ext uri="{FF2B5EF4-FFF2-40B4-BE49-F238E27FC236}">
                <a16:creationId xmlns:a16="http://schemas.microsoft.com/office/drawing/2014/main" id="{14CAF18E-E463-41FA-A5E1-DE39D02B7E6E}"/>
              </a:ext>
            </a:extLst>
          </p:cNvPr>
          <p:cNvSpPr>
            <a:spLocks noGrp="1"/>
          </p:cNvSpPr>
          <p:nvPr>
            <p:ph idx="1"/>
          </p:nvPr>
        </p:nvSpPr>
        <p:spPr>
          <a:xfrm>
            <a:off x="148612" y="890992"/>
            <a:ext cx="5125915" cy="4885339"/>
          </a:xfrm>
        </p:spPr>
        <p:txBody>
          <a:bodyPr>
            <a:normAutofit/>
          </a:bodyPr>
          <a:lstStyle/>
          <a:p>
            <a:r>
              <a:rPr lang="en-US" sz="2200" dirty="0"/>
              <a:t>Conformably overlies  the basalt of Malheur gorge</a:t>
            </a:r>
          </a:p>
          <a:p>
            <a:endParaRPr lang="en-US" sz="2200" dirty="0"/>
          </a:p>
          <a:p>
            <a:r>
              <a:rPr lang="en-US" sz="2200" dirty="0"/>
              <a:t>Field evidence shows that eruption of Malheur creek and Hog creek </a:t>
            </a:r>
            <a:r>
              <a:rPr lang="en-US" sz="2200" dirty="0" err="1"/>
              <a:t>volcanics</a:t>
            </a:r>
            <a:r>
              <a:rPr lang="en-US" sz="2200" dirty="0"/>
              <a:t> are essentially cotemporaneous</a:t>
            </a:r>
          </a:p>
          <a:p>
            <a:endParaRPr lang="en-US" sz="2200" dirty="0"/>
          </a:p>
          <a:p>
            <a:r>
              <a:rPr lang="en-US" sz="2200" dirty="0"/>
              <a:t>Both of these coincide with the opening of the Oregon Idaho graben</a:t>
            </a:r>
          </a:p>
        </p:txBody>
      </p:sp>
      <p:pic>
        <p:nvPicPr>
          <p:cNvPr id="4" name="Picture 3" descr="A close up of a map&#10;&#10;Description automatically generated">
            <a:extLst>
              <a:ext uri="{FF2B5EF4-FFF2-40B4-BE49-F238E27FC236}">
                <a16:creationId xmlns:a16="http://schemas.microsoft.com/office/drawing/2014/main" id="{8BA52270-2DA4-4934-9B76-6C5D521349FF}"/>
              </a:ext>
            </a:extLst>
          </p:cNvPr>
          <p:cNvPicPr>
            <a:picLocks noChangeAspect="1"/>
          </p:cNvPicPr>
          <p:nvPr/>
        </p:nvPicPr>
        <p:blipFill>
          <a:blip r:embed="rId4"/>
          <a:stretch>
            <a:fillRect/>
          </a:stretch>
        </p:blipFill>
        <p:spPr>
          <a:xfrm>
            <a:off x="5274527" y="1347535"/>
            <a:ext cx="6707932" cy="3625909"/>
          </a:xfrm>
          <a:prstGeom prst="rect">
            <a:avLst/>
          </a:prstGeom>
        </p:spPr>
      </p:pic>
    </p:spTree>
    <p:extLst>
      <p:ext uri="{BB962C8B-B14F-4D97-AF65-F5344CB8AC3E}">
        <p14:creationId xmlns:p14="http://schemas.microsoft.com/office/powerpoint/2010/main" val="2135605312"/>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Freeform 6">
            <a:extLst>
              <a:ext uri="{FF2B5EF4-FFF2-40B4-BE49-F238E27FC236}">
                <a16:creationId xmlns:a16="http://schemas.microsoft.com/office/drawing/2014/main" id="{B33DBEF2-0A54-4CCF-952F-ABFA981C64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solidFill>
          <a:ln w="0">
            <a:noFill/>
            <a:prstDash val="solid"/>
            <a:round/>
            <a:headEnd/>
            <a:tailEnd/>
          </a:ln>
        </p:spPr>
      </p:sp>
      <p:sp>
        <p:nvSpPr>
          <p:cNvPr id="15" name="TextBox 14">
            <a:extLst>
              <a:ext uri="{FF2B5EF4-FFF2-40B4-BE49-F238E27FC236}">
                <a16:creationId xmlns:a16="http://schemas.microsoft.com/office/drawing/2014/main" id="{E386F5E0-1F7C-46AC-B4D7-FC6C02AA3B27}"/>
              </a:ext>
            </a:extLst>
          </p:cNvPr>
          <p:cNvSpPr txBox="1"/>
          <p:nvPr/>
        </p:nvSpPr>
        <p:spPr>
          <a:xfrm>
            <a:off x="412595" y="5566922"/>
            <a:ext cx="2141034" cy="707886"/>
          </a:xfrm>
          <a:prstGeom prst="rect">
            <a:avLst/>
          </a:prstGeom>
          <a:noFill/>
        </p:spPr>
        <p:txBody>
          <a:bodyPr wrap="square" rtlCol="0">
            <a:spAutoFit/>
          </a:bodyPr>
          <a:lstStyle/>
          <a:p>
            <a:r>
              <a:rPr lang="en-US" sz="4000" dirty="0">
                <a:solidFill>
                  <a:schemeClr val="bg1"/>
                </a:solidFill>
              </a:rPr>
              <a:t>&lt;17Ma</a:t>
            </a:r>
          </a:p>
        </p:txBody>
      </p:sp>
      <p:sp>
        <p:nvSpPr>
          <p:cNvPr id="19" name="TextBox 18">
            <a:extLst>
              <a:ext uri="{FF2B5EF4-FFF2-40B4-BE49-F238E27FC236}">
                <a16:creationId xmlns:a16="http://schemas.microsoft.com/office/drawing/2014/main" id="{0E0A9483-48BB-4578-8308-D8AA781ADBB4}"/>
              </a:ext>
            </a:extLst>
          </p:cNvPr>
          <p:cNvSpPr txBox="1"/>
          <p:nvPr/>
        </p:nvSpPr>
        <p:spPr>
          <a:xfrm>
            <a:off x="9121698" y="545156"/>
            <a:ext cx="3070301" cy="707886"/>
          </a:xfrm>
          <a:prstGeom prst="rect">
            <a:avLst/>
          </a:prstGeom>
          <a:noFill/>
        </p:spPr>
        <p:txBody>
          <a:bodyPr wrap="square" rtlCol="0">
            <a:spAutoFit/>
          </a:bodyPr>
          <a:lstStyle/>
          <a:p>
            <a:r>
              <a:rPr lang="en-US" sz="4000" dirty="0">
                <a:solidFill>
                  <a:schemeClr val="bg1"/>
                </a:solidFill>
              </a:rPr>
              <a:t>Quaternary</a:t>
            </a:r>
          </a:p>
        </p:txBody>
      </p:sp>
      <p:sp>
        <p:nvSpPr>
          <p:cNvPr id="7" name="Title 5">
            <a:extLst>
              <a:ext uri="{FF2B5EF4-FFF2-40B4-BE49-F238E27FC236}">
                <a16:creationId xmlns:a16="http://schemas.microsoft.com/office/drawing/2014/main" id="{8CA15B07-2E03-4CBF-A336-1D2891D97605}"/>
              </a:ext>
            </a:extLst>
          </p:cNvPr>
          <p:cNvSpPr>
            <a:spLocks noGrp="1"/>
          </p:cNvSpPr>
          <p:nvPr>
            <p:ph type="title"/>
          </p:nvPr>
        </p:nvSpPr>
        <p:spPr>
          <a:xfrm>
            <a:off x="814039" y="133815"/>
            <a:ext cx="5174165" cy="707886"/>
          </a:xfrm>
        </p:spPr>
        <p:txBody>
          <a:bodyPr>
            <a:normAutofit fontScale="90000"/>
          </a:bodyPr>
          <a:lstStyle/>
          <a:p>
            <a:r>
              <a:rPr lang="en-US" dirty="0" err="1"/>
              <a:t>Tims</a:t>
            </a:r>
            <a:r>
              <a:rPr lang="en-US" dirty="0"/>
              <a:t> Creek Basalt</a:t>
            </a:r>
          </a:p>
        </p:txBody>
      </p:sp>
      <p:sp>
        <p:nvSpPr>
          <p:cNvPr id="9" name="Content Placeholder 4">
            <a:extLst>
              <a:ext uri="{FF2B5EF4-FFF2-40B4-BE49-F238E27FC236}">
                <a16:creationId xmlns:a16="http://schemas.microsoft.com/office/drawing/2014/main" id="{46ED767B-CB27-4A16-A812-2327CB44FBFD}"/>
              </a:ext>
            </a:extLst>
          </p:cNvPr>
          <p:cNvSpPr>
            <a:spLocks noGrp="1"/>
          </p:cNvSpPr>
          <p:nvPr>
            <p:ph idx="1"/>
          </p:nvPr>
        </p:nvSpPr>
        <p:spPr>
          <a:xfrm>
            <a:off x="3282106" y="1063492"/>
            <a:ext cx="5839592" cy="1662637"/>
          </a:xfrm>
        </p:spPr>
        <p:txBody>
          <a:bodyPr>
            <a:normAutofit/>
          </a:bodyPr>
          <a:lstStyle/>
          <a:p>
            <a:r>
              <a:rPr lang="en-US" sz="2200" dirty="0"/>
              <a:t>Unconformably overlies the Hog Creek</a:t>
            </a:r>
          </a:p>
          <a:p>
            <a:r>
              <a:rPr lang="en-US" sz="2200" dirty="0"/>
              <a:t>Distinct chemical difference (Calc-alkalic)</a:t>
            </a:r>
          </a:p>
          <a:p>
            <a:r>
              <a:rPr lang="en-US" sz="2200" dirty="0"/>
              <a:t>Younger age (dated at 13.5 Ma)</a:t>
            </a:r>
          </a:p>
          <a:p>
            <a:endParaRPr lang="en-US" sz="2200" dirty="0"/>
          </a:p>
        </p:txBody>
      </p:sp>
      <p:pic>
        <p:nvPicPr>
          <p:cNvPr id="3" name="Picture 2" descr="A picture containing screenshot&#10;&#10;Description automatically generated">
            <a:extLst>
              <a:ext uri="{FF2B5EF4-FFF2-40B4-BE49-F238E27FC236}">
                <a16:creationId xmlns:a16="http://schemas.microsoft.com/office/drawing/2014/main" id="{FBA19751-3990-45DE-AAA1-925B0DCB3F75}"/>
              </a:ext>
            </a:extLst>
          </p:cNvPr>
          <p:cNvPicPr>
            <a:picLocks noChangeAspect="1"/>
          </p:cNvPicPr>
          <p:nvPr/>
        </p:nvPicPr>
        <p:blipFill>
          <a:blip r:embed="rId4"/>
          <a:stretch>
            <a:fillRect/>
          </a:stretch>
        </p:blipFill>
        <p:spPr>
          <a:xfrm>
            <a:off x="771256" y="3137470"/>
            <a:ext cx="10433895" cy="2652685"/>
          </a:xfrm>
          <a:prstGeom prst="rect">
            <a:avLst/>
          </a:prstGeom>
        </p:spPr>
      </p:pic>
    </p:spTree>
    <p:extLst>
      <p:ext uri="{BB962C8B-B14F-4D97-AF65-F5344CB8AC3E}">
        <p14:creationId xmlns:p14="http://schemas.microsoft.com/office/powerpoint/2010/main" val="2632454760"/>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close up of a map&#10;&#10;Description automatically generated">
            <a:extLst>
              <a:ext uri="{FF2B5EF4-FFF2-40B4-BE49-F238E27FC236}">
                <a16:creationId xmlns:a16="http://schemas.microsoft.com/office/drawing/2014/main" id="{DDAD425F-573B-41B6-815E-7A7FDDCE065F}"/>
              </a:ext>
            </a:extLst>
          </p:cNvPr>
          <p:cNvPicPr>
            <a:picLocks noChangeAspect="1"/>
          </p:cNvPicPr>
          <p:nvPr/>
        </p:nvPicPr>
        <p:blipFill>
          <a:blip r:embed="rId4"/>
          <a:stretch>
            <a:fillRect/>
          </a:stretch>
        </p:blipFill>
        <p:spPr>
          <a:xfrm>
            <a:off x="4378306" y="-1"/>
            <a:ext cx="7813694" cy="3919329"/>
          </a:xfrm>
          <a:prstGeom prst="rect">
            <a:avLst/>
          </a:prstGeom>
        </p:spPr>
      </p:pic>
      <p:pic>
        <p:nvPicPr>
          <p:cNvPr id="8" name="Picture 7" descr="A picture containing text, receipt&#10;&#10;Description automatically generated">
            <a:extLst>
              <a:ext uri="{FF2B5EF4-FFF2-40B4-BE49-F238E27FC236}">
                <a16:creationId xmlns:a16="http://schemas.microsoft.com/office/drawing/2014/main" id="{57D13521-B7FF-4B6F-B97F-B29966E18D35}"/>
              </a:ext>
            </a:extLst>
          </p:cNvPr>
          <p:cNvPicPr>
            <a:picLocks noChangeAspect="1"/>
          </p:cNvPicPr>
          <p:nvPr/>
        </p:nvPicPr>
        <p:blipFill>
          <a:blip r:embed="rId5"/>
          <a:stretch>
            <a:fillRect/>
          </a:stretch>
        </p:blipFill>
        <p:spPr>
          <a:xfrm>
            <a:off x="0" y="0"/>
            <a:ext cx="4378306" cy="6883104"/>
          </a:xfrm>
          <a:prstGeom prst="rect">
            <a:avLst/>
          </a:prstGeom>
        </p:spPr>
      </p:pic>
      <p:sp>
        <p:nvSpPr>
          <p:cNvPr id="5" name="TextBox 4">
            <a:extLst>
              <a:ext uri="{FF2B5EF4-FFF2-40B4-BE49-F238E27FC236}">
                <a16:creationId xmlns:a16="http://schemas.microsoft.com/office/drawing/2014/main" id="{E1E2C8DB-B47F-42A6-9F59-02CA71196322}"/>
              </a:ext>
            </a:extLst>
          </p:cNvPr>
          <p:cNvSpPr txBox="1"/>
          <p:nvPr/>
        </p:nvSpPr>
        <p:spPr>
          <a:xfrm>
            <a:off x="4867304" y="4114799"/>
            <a:ext cx="6835697" cy="2308324"/>
          </a:xfrm>
          <a:prstGeom prst="rect">
            <a:avLst/>
          </a:prstGeom>
          <a:noFill/>
        </p:spPr>
        <p:txBody>
          <a:bodyPr wrap="square" rtlCol="0">
            <a:spAutoFit/>
          </a:bodyPr>
          <a:lstStyle/>
          <a:p>
            <a:pPr marL="285750" indent="-285750">
              <a:buFont typeface="Arial" panose="020B0604020202020204" pitchFamily="34" charset="0"/>
              <a:buChar char="•"/>
            </a:pPr>
            <a:r>
              <a:rPr lang="en-US" sz="2400" dirty="0"/>
              <a:t>The lowest unit correlates with the </a:t>
            </a:r>
            <a:r>
              <a:rPr lang="en-US" sz="2400" dirty="0" err="1"/>
              <a:t>Steens</a:t>
            </a:r>
            <a:r>
              <a:rPr lang="en-US" sz="2400" dirty="0"/>
              <a:t> basalt (Tholeiitic)</a:t>
            </a:r>
          </a:p>
          <a:p>
            <a:endParaRPr lang="en-US" sz="2400" dirty="0"/>
          </a:p>
          <a:p>
            <a:pPr marL="285750" indent="-285750">
              <a:buFont typeface="Arial" panose="020B0604020202020204" pitchFamily="34" charset="0"/>
              <a:buChar char="•"/>
            </a:pPr>
            <a:r>
              <a:rPr lang="en-US" sz="2400" dirty="0"/>
              <a:t>Middle younger units correlate with the Imnaha and Grande Ronde formations (Colombia River Basalt Group) and are Calc Alkalic</a:t>
            </a:r>
          </a:p>
        </p:txBody>
      </p:sp>
    </p:spTree>
    <p:extLst>
      <p:ext uri="{BB962C8B-B14F-4D97-AF65-F5344CB8AC3E}">
        <p14:creationId xmlns:p14="http://schemas.microsoft.com/office/powerpoint/2010/main" val="3150507262"/>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C62AE1F-8B1B-4568-93B9-01502A9FF292}"/>
              </a:ext>
            </a:extLst>
          </p:cNvPr>
          <p:cNvSpPr>
            <a:spLocks noGrp="1"/>
          </p:cNvSpPr>
          <p:nvPr>
            <p:ph type="title"/>
          </p:nvPr>
        </p:nvSpPr>
        <p:spPr>
          <a:xfrm>
            <a:off x="81775" y="0"/>
            <a:ext cx="3397405" cy="711561"/>
          </a:xfrm>
        </p:spPr>
        <p:txBody>
          <a:bodyPr>
            <a:normAutofit fontScale="90000"/>
          </a:bodyPr>
          <a:lstStyle/>
          <a:p>
            <a:r>
              <a:rPr lang="en-US" dirty="0"/>
              <a:t>Discussions</a:t>
            </a:r>
          </a:p>
        </p:txBody>
      </p:sp>
      <p:sp>
        <p:nvSpPr>
          <p:cNvPr id="10" name="Content Placeholder 4">
            <a:extLst>
              <a:ext uri="{FF2B5EF4-FFF2-40B4-BE49-F238E27FC236}">
                <a16:creationId xmlns:a16="http://schemas.microsoft.com/office/drawing/2014/main" id="{08F7253A-3F18-4A91-B59A-6CA3A650D12A}"/>
              </a:ext>
            </a:extLst>
          </p:cNvPr>
          <p:cNvSpPr>
            <a:spLocks noGrp="1"/>
          </p:cNvSpPr>
          <p:nvPr>
            <p:ph idx="1"/>
          </p:nvPr>
        </p:nvSpPr>
        <p:spPr>
          <a:xfrm>
            <a:off x="5902747" y="278118"/>
            <a:ext cx="5809784" cy="6080003"/>
          </a:xfrm>
        </p:spPr>
        <p:txBody>
          <a:bodyPr>
            <a:normAutofit/>
          </a:bodyPr>
          <a:lstStyle/>
          <a:p>
            <a:r>
              <a:rPr lang="en-US" sz="2200" dirty="0"/>
              <a:t>So all of this began with the eruption of the </a:t>
            </a:r>
            <a:r>
              <a:rPr lang="en-US" sz="2200" dirty="0" err="1"/>
              <a:t>Steens</a:t>
            </a:r>
            <a:r>
              <a:rPr lang="en-US" sz="2200" dirty="0"/>
              <a:t> basalt at 16.6 Ma, correlated with the Yellowstone hotspot at the time, at this point.</a:t>
            </a:r>
          </a:p>
          <a:p>
            <a:endParaRPr lang="en-US" sz="2200" dirty="0"/>
          </a:p>
          <a:p>
            <a:r>
              <a:rPr lang="en-US" sz="2200" dirty="0"/>
              <a:t>The focus of the eruption then moved north to around this point, where 90% of the Colombia River Basalt Group was erupted between 16.1 and 15.0 Ma</a:t>
            </a:r>
          </a:p>
          <a:p>
            <a:endParaRPr lang="en-US" sz="2200" dirty="0"/>
          </a:p>
          <a:p>
            <a:r>
              <a:rPr lang="en-US" sz="2200" dirty="0"/>
              <a:t>Based on chemical similarities with both the </a:t>
            </a:r>
            <a:r>
              <a:rPr lang="en-US" sz="2200" dirty="0" err="1"/>
              <a:t>Steens</a:t>
            </a:r>
            <a:r>
              <a:rPr lang="en-US" sz="2200" dirty="0"/>
              <a:t> Basalt and the lower CRBG, the flood basalt eruptions of Malheur Gorge were super imposed on both in a short intermittent period between 16.6 and 15.3 Ma here</a:t>
            </a:r>
          </a:p>
        </p:txBody>
      </p:sp>
      <p:pic>
        <p:nvPicPr>
          <p:cNvPr id="5" name="Picture 4">
            <a:extLst>
              <a:ext uri="{FF2B5EF4-FFF2-40B4-BE49-F238E27FC236}">
                <a16:creationId xmlns:a16="http://schemas.microsoft.com/office/drawing/2014/main" id="{53A3076F-0A6A-44E0-8958-2D27B0F8ACCC}"/>
              </a:ext>
            </a:extLst>
          </p:cNvPr>
          <p:cNvPicPr>
            <a:picLocks noChangeAspect="1"/>
          </p:cNvPicPr>
          <p:nvPr/>
        </p:nvPicPr>
        <p:blipFill>
          <a:blip r:embed="rId4"/>
          <a:stretch>
            <a:fillRect/>
          </a:stretch>
        </p:blipFill>
        <p:spPr>
          <a:xfrm>
            <a:off x="81775" y="711561"/>
            <a:ext cx="5557713" cy="6080004"/>
          </a:xfrm>
          <a:prstGeom prst="rect">
            <a:avLst/>
          </a:prstGeom>
        </p:spPr>
      </p:pic>
      <mc:AlternateContent xmlns:mc="http://schemas.openxmlformats.org/markup-compatibility/2006">
        <mc:Choice xmlns:p14="http://schemas.microsoft.com/office/powerpoint/2010/main" Requires="p14">
          <p:contentPart p14:bwMode="auto" r:id="rId5">
            <p14:nvContentPartPr>
              <p14:cNvPr id="3" name="Ink 2">
                <a:extLst>
                  <a:ext uri="{FF2B5EF4-FFF2-40B4-BE49-F238E27FC236}">
                    <a16:creationId xmlns:a16="http://schemas.microsoft.com/office/drawing/2014/main" id="{EF83F0C6-1943-46BE-A543-A06AE751B255}"/>
                  </a:ext>
                </a:extLst>
              </p14:cNvPr>
              <p14:cNvContentPartPr/>
              <p14:nvPr/>
            </p14:nvContentPartPr>
            <p14:xfrm>
              <a:off x="2735067" y="4563807"/>
              <a:ext cx="1272600" cy="1439640"/>
            </p14:xfrm>
          </p:contentPart>
        </mc:Choice>
        <mc:Fallback>
          <p:pic>
            <p:nvPicPr>
              <p:cNvPr id="3" name="Ink 2">
                <a:extLst>
                  <a:ext uri="{FF2B5EF4-FFF2-40B4-BE49-F238E27FC236}">
                    <a16:creationId xmlns:a16="http://schemas.microsoft.com/office/drawing/2014/main" id="{EF83F0C6-1943-46BE-A543-A06AE751B255}"/>
                  </a:ext>
                </a:extLst>
              </p:cNvPr>
              <p:cNvPicPr/>
              <p:nvPr/>
            </p:nvPicPr>
            <p:blipFill>
              <a:blip r:embed="rId6"/>
              <a:stretch>
                <a:fillRect/>
              </a:stretch>
            </p:blipFill>
            <p:spPr>
              <a:xfrm>
                <a:off x="2672427" y="4500807"/>
                <a:ext cx="1398240" cy="1565280"/>
              </a:xfrm>
              <a:prstGeom prst="rect">
                <a:avLst/>
              </a:prstGeom>
            </p:spPr>
          </p:pic>
        </mc:Fallback>
      </mc:AlternateContent>
      <p:grpSp>
        <p:nvGrpSpPr>
          <p:cNvPr id="17" name="Group 16">
            <a:extLst>
              <a:ext uri="{FF2B5EF4-FFF2-40B4-BE49-F238E27FC236}">
                <a16:creationId xmlns:a16="http://schemas.microsoft.com/office/drawing/2014/main" id="{8FBE1EFB-5C28-48D8-8F8B-7934D125EF73}"/>
              </a:ext>
            </a:extLst>
          </p:cNvPr>
          <p:cNvGrpSpPr/>
          <p:nvPr/>
        </p:nvGrpSpPr>
        <p:grpSpPr>
          <a:xfrm>
            <a:off x="3123867" y="2700540"/>
            <a:ext cx="1931760" cy="1681560"/>
            <a:chOff x="3123867" y="2700540"/>
            <a:chExt cx="1931760" cy="1681560"/>
          </a:xfrm>
        </p:grpSpPr>
        <mc:AlternateContent xmlns:mc="http://schemas.openxmlformats.org/markup-compatibility/2006">
          <mc:Choice xmlns:p14="http://schemas.microsoft.com/office/powerpoint/2010/main" Requires="p14">
            <p:contentPart p14:bwMode="auto" r:id="rId7">
              <p14:nvContentPartPr>
                <p14:cNvPr id="6" name="Ink 5">
                  <a:extLst>
                    <a:ext uri="{FF2B5EF4-FFF2-40B4-BE49-F238E27FC236}">
                      <a16:creationId xmlns:a16="http://schemas.microsoft.com/office/drawing/2014/main" id="{2D6E93D2-91B2-4258-B1FC-2813A2641678}"/>
                    </a:ext>
                  </a:extLst>
                </p14:cNvPr>
                <p14:cNvContentPartPr/>
                <p14:nvPr/>
              </p14:nvContentPartPr>
              <p14:xfrm>
                <a:off x="4589427" y="3674340"/>
                <a:ext cx="466200" cy="707760"/>
              </p14:xfrm>
            </p:contentPart>
          </mc:Choice>
          <mc:Fallback>
            <p:pic>
              <p:nvPicPr>
                <p:cNvPr id="6" name="Ink 5">
                  <a:extLst>
                    <a:ext uri="{FF2B5EF4-FFF2-40B4-BE49-F238E27FC236}">
                      <a16:creationId xmlns:a16="http://schemas.microsoft.com/office/drawing/2014/main" id="{2D6E93D2-91B2-4258-B1FC-2813A2641678}"/>
                    </a:ext>
                  </a:extLst>
                </p:cNvPr>
                <p:cNvPicPr/>
                <p:nvPr/>
              </p:nvPicPr>
              <p:blipFill>
                <a:blip r:embed="rId8"/>
                <a:stretch>
                  <a:fillRect/>
                </a:stretch>
              </p:blipFill>
              <p:spPr>
                <a:xfrm>
                  <a:off x="4526787" y="3611340"/>
                  <a:ext cx="591840" cy="83340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7" name="Ink 6">
                  <a:extLst>
                    <a:ext uri="{FF2B5EF4-FFF2-40B4-BE49-F238E27FC236}">
                      <a16:creationId xmlns:a16="http://schemas.microsoft.com/office/drawing/2014/main" id="{61A1CB25-26A4-407C-AB0F-CA0F7DFC206B}"/>
                    </a:ext>
                  </a:extLst>
                </p14:cNvPr>
                <p14:cNvContentPartPr/>
                <p14:nvPr/>
              </p14:nvContentPartPr>
              <p14:xfrm>
                <a:off x="4528587" y="2789100"/>
                <a:ext cx="26640" cy="813600"/>
              </p14:xfrm>
            </p:contentPart>
          </mc:Choice>
          <mc:Fallback>
            <p:pic>
              <p:nvPicPr>
                <p:cNvPr id="7" name="Ink 6">
                  <a:extLst>
                    <a:ext uri="{FF2B5EF4-FFF2-40B4-BE49-F238E27FC236}">
                      <a16:creationId xmlns:a16="http://schemas.microsoft.com/office/drawing/2014/main" id="{61A1CB25-26A4-407C-AB0F-CA0F7DFC206B}"/>
                    </a:ext>
                  </a:extLst>
                </p:cNvPr>
                <p:cNvPicPr/>
                <p:nvPr/>
              </p:nvPicPr>
              <p:blipFill>
                <a:blip r:embed="rId10"/>
                <a:stretch>
                  <a:fillRect/>
                </a:stretch>
              </p:blipFill>
              <p:spPr>
                <a:xfrm>
                  <a:off x="4465587" y="2726100"/>
                  <a:ext cx="152280" cy="93924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8" name="Ink 7">
                  <a:extLst>
                    <a:ext uri="{FF2B5EF4-FFF2-40B4-BE49-F238E27FC236}">
                      <a16:creationId xmlns:a16="http://schemas.microsoft.com/office/drawing/2014/main" id="{0F3874A6-EFBE-4C99-AC1F-4BC5A89199A6}"/>
                    </a:ext>
                  </a:extLst>
                </p14:cNvPr>
                <p14:cNvContentPartPr/>
                <p14:nvPr/>
              </p14:nvContentPartPr>
              <p14:xfrm>
                <a:off x="3892827" y="3007980"/>
                <a:ext cx="619920" cy="620280"/>
              </p14:xfrm>
            </p:contentPart>
          </mc:Choice>
          <mc:Fallback>
            <p:pic>
              <p:nvPicPr>
                <p:cNvPr id="8" name="Ink 7">
                  <a:extLst>
                    <a:ext uri="{FF2B5EF4-FFF2-40B4-BE49-F238E27FC236}">
                      <a16:creationId xmlns:a16="http://schemas.microsoft.com/office/drawing/2014/main" id="{0F3874A6-EFBE-4C99-AC1F-4BC5A89199A6}"/>
                    </a:ext>
                  </a:extLst>
                </p:cNvPr>
                <p:cNvPicPr/>
                <p:nvPr/>
              </p:nvPicPr>
              <p:blipFill>
                <a:blip r:embed="rId12"/>
                <a:stretch>
                  <a:fillRect/>
                </a:stretch>
              </p:blipFill>
              <p:spPr>
                <a:xfrm>
                  <a:off x="3830187" y="2944980"/>
                  <a:ext cx="745560" cy="745920"/>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11" name="Ink 10">
                  <a:extLst>
                    <a:ext uri="{FF2B5EF4-FFF2-40B4-BE49-F238E27FC236}">
                      <a16:creationId xmlns:a16="http://schemas.microsoft.com/office/drawing/2014/main" id="{4DC607A3-7E39-4802-B051-5BA4ED02962D}"/>
                    </a:ext>
                  </a:extLst>
                </p14:cNvPr>
                <p14:cNvContentPartPr/>
                <p14:nvPr/>
              </p14:nvContentPartPr>
              <p14:xfrm>
                <a:off x="3123867" y="2954700"/>
                <a:ext cx="1312560" cy="656640"/>
              </p14:xfrm>
            </p:contentPart>
          </mc:Choice>
          <mc:Fallback>
            <p:pic>
              <p:nvPicPr>
                <p:cNvPr id="11" name="Ink 10">
                  <a:extLst>
                    <a:ext uri="{FF2B5EF4-FFF2-40B4-BE49-F238E27FC236}">
                      <a16:creationId xmlns:a16="http://schemas.microsoft.com/office/drawing/2014/main" id="{4DC607A3-7E39-4802-B051-5BA4ED02962D}"/>
                    </a:ext>
                  </a:extLst>
                </p:cNvPr>
                <p:cNvPicPr/>
                <p:nvPr/>
              </p:nvPicPr>
              <p:blipFill>
                <a:blip r:embed="rId14"/>
                <a:stretch>
                  <a:fillRect/>
                </a:stretch>
              </p:blipFill>
              <p:spPr>
                <a:xfrm>
                  <a:off x="3061227" y="2891700"/>
                  <a:ext cx="1438200" cy="782280"/>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12" name="Ink 11">
                  <a:extLst>
                    <a:ext uri="{FF2B5EF4-FFF2-40B4-BE49-F238E27FC236}">
                      <a16:creationId xmlns:a16="http://schemas.microsoft.com/office/drawing/2014/main" id="{258E61BD-4F6D-4E74-901C-4436F61EF0AD}"/>
                    </a:ext>
                  </a:extLst>
                </p14:cNvPr>
                <p14:cNvContentPartPr/>
                <p14:nvPr/>
              </p14:nvContentPartPr>
              <p14:xfrm>
                <a:off x="3843867" y="2912220"/>
                <a:ext cx="207000" cy="41400"/>
              </p14:xfrm>
            </p:contentPart>
          </mc:Choice>
          <mc:Fallback>
            <p:pic>
              <p:nvPicPr>
                <p:cNvPr id="12" name="Ink 11">
                  <a:extLst>
                    <a:ext uri="{FF2B5EF4-FFF2-40B4-BE49-F238E27FC236}">
                      <a16:creationId xmlns:a16="http://schemas.microsoft.com/office/drawing/2014/main" id="{258E61BD-4F6D-4E74-901C-4436F61EF0AD}"/>
                    </a:ext>
                  </a:extLst>
                </p:cNvPr>
                <p:cNvPicPr/>
                <p:nvPr/>
              </p:nvPicPr>
              <p:blipFill>
                <a:blip r:embed="rId16"/>
                <a:stretch>
                  <a:fillRect/>
                </a:stretch>
              </p:blipFill>
              <p:spPr>
                <a:xfrm>
                  <a:off x="3780867" y="2849220"/>
                  <a:ext cx="332640" cy="167040"/>
                </a:xfrm>
                <a:prstGeom prst="rect">
                  <a:avLst/>
                </a:prstGeom>
              </p:spPr>
            </p:pic>
          </mc:Fallback>
        </mc:AlternateContent>
        <mc:AlternateContent xmlns:mc="http://schemas.openxmlformats.org/markup-compatibility/2006">
          <mc:Choice xmlns:p14="http://schemas.microsoft.com/office/powerpoint/2010/main" Requires="p14">
            <p:contentPart p14:bwMode="auto" r:id="rId17">
              <p14:nvContentPartPr>
                <p14:cNvPr id="14" name="Ink 13">
                  <a:extLst>
                    <a:ext uri="{FF2B5EF4-FFF2-40B4-BE49-F238E27FC236}">
                      <a16:creationId xmlns:a16="http://schemas.microsoft.com/office/drawing/2014/main" id="{5699CB16-7425-45A9-9A9F-C2D6C0FF2027}"/>
                    </a:ext>
                  </a:extLst>
                </p14:cNvPr>
                <p14:cNvContentPartPr/>
                <p14:nvPr/>
              </p14:nvContentPartPr>
              <p14:xfrm>
                <a:off x="4302867" y="2726100"/>
                <a:ext cx="226800" cy="165960"/>
              </p14:xfrm>
            </p:contentPart>
          </mc:Choice>
          <mc:Fallback>
            <p:pic>
              <p:nvPicPr>
                <p:cNvPr id="14" name="Ink 13">
                  <a:extLst>
                    <a:ext uri="{FF2B5EF4-FFF2-40B4-BE49-F238E27FC236}">
                      <a16:creationId xmlns:a16="http://schemas.microsoft.com/office/drawing/2014/main" id="{5699CB16-7425-45A9-9A9F-C2D6C0FF2027}"/>
                    </a:ext>
                  </a:extLst>
                </p:cNvPr>
                <p:cNvPicPr/>
                <p:nvPr/>
              </p:nvPicPr>
              <p:blipFill>
                <a:blip r:embed="rId18"/>
                <a:stretch>
                  <a:fillRect/>
                </a:stretch>
              </p:blipFill>
              <p:spPr>
                <a:xfrm>
                  <a:off x="4240227" y="2663100"/>
                  <a:ext cx="352440" cy="291600"/>
                </a:xfrm>
                <a:prstGeom prst="rect">
                  <a:avLst/>
                </a:prstGeom>
              </p:spPr>
            </p:pic>
          </mc:Fallback>
        </mc:AlternateContent>
        <mc:AlternateContent xmlns:mc="http://schemas.openxmlformats.org/markup-compatibility/2006">
          <mc:Choice xmlns:p14="http://schemas.microsoft.com/office/powerpoint/2010/main" Requires="p14">
            <p:contentPart p14:bwMode="auto" r:id="rId19">
              <p14:nvContentPartPr>
                <p14:cNvPr id="16" name="Ink 15">
                  <a:extLst>
                    <a:ext uri="{FF2B5EF4-FFF2-40B4-BE49-F238E27FC236}">
                      <a16:creationId xmlns:a16="http://schemas.microsoft.com/office/drawing/2014/main" id="{54D541B4-7168-4E71-9024-CCCAF41F8CD8}"/>
                    </a:ext>
                  </a:extLst>
                </p14:cNvPr>
                <p14:cNvContentPartPr/>
                <p14:nvPr/>
              </p14:nvContentPartPr>
              <p14:xfrm>
                <a:off x="4537947" y="2700540"/>
                <a:ext cx="173520" cy="241560"/>
              </p14:xfrm>
            </p:contentPart>
          </mc:Choice>
          <mc:Fallback>
            <p:pic>
              <p:nvPicPr>
                <p:cNvPr id="16" name="Ink 15">
                  <a:extLst>
                    <a:ext uri="{FF2B5EF4-FFF2-40B4-BE49-F238E27FC236}">
                      <a16:creationId xmlns:a16="http://schemas.microsoft.com/office/drawing/2014/main" id="{54D541B4-7168-4E71-9024-CCCAF41F8CD8}"/>
                    </a:ext>
                  </a:extLst>
                </p:cNvPr>
                <p:cNvPicPr/>
                <p:nvPr/>
              </p:nvPicPr>
              <p:blipFill>
                <a:blip r:embed="rId20"/>
                <a:stretch>
                  <a:fillRect/>
                </a:stretch>
              </p:blipFill>
              <p:spPr>
                <a:xfrm>
                  <a:off x="4474947" y="2637540"/>
                  <a:ext cx="299160" cy="367200"/>
                </a:xfrm>
                <a:prstGeom prst="rect">
                  <a:avLst/>
                </a:prstGeom>
              </p:spPr>
            </p:pic>
          </mc:Fallback>
        </mc:AlternateContent>
      </p:grpSp>
      <p:grpSp>
        <p:nvGrpSpPr>
          <p:cNvPr id="25" name="Group 24">
            <a:extLst>
              <a:ext uri="{FF2B5EF4-FFF2-40B4-BE49-F238E27FC236}">
                <a16:creationId xmlns:a16="http://schemas.microsoft.com/office/drawing/2014/main" id="{21A56B9A-A8D2-4BEC-AB5A-2E388306FD48}"/>
              </a:ext>
            </a:extLst>
          </p:cNvPr>
          <p:cNvGrpSpPr/>
          <p:nvPr/>
        </p:nvGrpSpPr>
        <p:grpSpPr>
          <a:xfrm>
            <a:off x="3932427" y="3996180"/>
            <a:ext cx="622800" cy="581040"/>
            <a:chOff x="3932427" y="3996180"/>
            <a:chExt cx="622800" cy="581040"/>
          </a:xfrm>
        </p:grpSpPr>
        <mc:AlternateContent xmlns:mc="http://schemas.openxmlformats.org/markup-compatibility/2006">
          <mc:Choice xmlns:p14="http://schemas.microsoft.com/office/powerpoint/2010/main" Requires="p14">
            <p:contentPart p14:bwMode="auto" r:id="rId21">
              <p14:nvContentPartPr>
                <p14:cNvPr id="18" name="Ink 17">
                  <a:extLst>
                    <a:ext uri="{FF2B5EF4-FFF2-40B4-BE49-F238E27FC236}">
                      <a16:creationId xmlns:a16="http://schemas.microsoft.com/office/drawing/2014/main" id="{7508D592-9045-4076-9DD8-4594F3CE65F5}"/>
                    </a:ext>
                  </a:extLst>
                </p14:cNvPr>
                <p14:cNvContentPartPr/>
                <p14:nvPr/>
              </p14:nvContentPartPr>
              <p14:xfrm>
                <a:off x="4294947" y="3997980"/>
                <a:ext cx="167040" cy="49320"/>
              </p14:xfrm>
            </p:contentPart>
          </mc:Choice>
          <mc:Fallback>
            <p:pic>
              <p:nvPicPr>
                <p:cNvPr id="18" name="Ink 17">
                  <a:extLst>
                    <a:ext uri="{FF2B5EF4-FFF2-40B4-BE49-F238E27FC236}">
                      <a16:creationId xmlns:a16="http://schemas.microsoft.com/office/drawing/2014/main" id="{7508D592-9045-4076-9DD8-4594F3CE65F5}"/>
                    </a:ext>
                  </a:extLst>
                </p:cNvPr>
                <p:cNvPicPr/>
                <p:nvPr/>
              </p:nvPicPr>
              <p:blipFill>
                <a:blip r:embed="rId22"/>
                <a:stretch>
                  <a:fillRect/>
                </a:stretch>
              </p:blipFill>
              <p:spPr>
                <a:xfrm>
                  <a:off x="4276947" y="3979980"/>
                  <a:ext cx="202680" cy="84960"/>
                </a:xfrm>
                <a:prstGeom prst="rect">
                  <a:avLst/>
                </a:prstGeom>
              </p:spPr>
            </p:pic>
          </mc:Fallback>
        </mc:AlternateContent>
        <mc:AlternateContent xmlns:mc="http://schemas.openxmlformats.org/markup-compatibility/2006">
          <mc:Choice xmlns:p14="http://schemas.microsoft.com/office/powerpoint/2010/main" Requires="p14">
            <p:contentPart p14:bwMode="auto" r:id="rId23">
              <p14:nvContentPartPr>
                <p14:cNvPr id="19" name="Ink 18">
                  <a:extLst>
                    <a:ext uri="{FF2B5EF4-FFF2-40B4-BE49-F238E27FC236}">
                      <a16:creationId xmlns:a16="http://schemas.microsoft.com/office/drawing/2014/main" id="{4FA41A78-A84B-4304-8397-268F505F6126}"/>
                    </a:ext>
                  </a:extLst>
                </p14:cNvPr>
                <p14:cNvContentPartPr/>
                <p14:nvPr/>
              </p14:nvContentPartPr>
              <p14:xfrm>
                <a:off x="4026027" y="3996180"/>
                <a:ext cx="144000" cy="23040"/>
              </p14:xfrm>
            </p:contentPart>
          </mc:Choice>
          <mc:Fallback>
            <p:pic>
              <p:nvPicPr>
                <p:cNvPr id="19" name="Ink 18">
                  <a:extLst>
                    <a:ext uri="{FF2B5EF4-FFF2-40B4-BE49-F238E27FC236}">
                      <a16:creationId xmlns:a16="http://schemas.microsoft.com/office/drawing/2014/main" id="{4FA41A78-A84B-4304-8397-268F505F6126}"/>
                    </a:ext>
                  </a:extLst>
                </p:cNvPr>
                <p:cNvPicPr/>
                <p:nvPr/>
              </p:nvPicPr>
              <p:blipFill>
                <a:blip r:embed="rId24"/>
                <a:stretch>
                  <a:fillRect/>
                </a:stretch>
              </p:blipFill>
              <p:spPr>
                <a:xfrm>
                  <a:off x="4008387" y="3978180"/>
                  <a:ext cx="179640" cy="58680"/>
                </a:xfrm>
                <a:prstGeom prst="rect">
                  <a:avLst/>
                </a:prstGeom>
              </p:spPr>
            </p:pic>
          </mc:Fallback>
        </mc:AlternateContent>
        <mc:AlternateContent xmlns:mc="http://schemas.openxmlformats.org/markup-compatibility/2006">
          <mc:Choice xmlns:p14="http://schemas.microsoft.com/office/powerpoint/2010/main" Requires="p14">
            <p:contentPart p14:bwMode="auto" r:id="rId25">
              <p14:nvContentPartPr>
                <p14:cNvPr id="20" name="Ink 19">
                  <a:extLst>
                    <a:ext uri="{FF2B5EF4-FFF2-40B4-BE49-F238E27FC236}">
                      <a16:creationId xmlns:a16="http://schemas.microsoft.com/office/drawing/2014/main" id="{E23BDF39-2384-4A14-9B2D-83ADC132D3DF}"/>
                    </a:ext>
                  </a:extLst>
                </p14:cNvPr>
                <p14:cNvContentPartPr/>
                <p14:nvPr/>
              </p14:nvContentPartPr>
              <p14:xfrm>
                <a:off x="3932427" y="4080420"/>
                <a:ext cx="42480" cy="122760"/>
              </p14:xfrm>
            </p:contentPart>
          </mc:Choice>
          <mc:Fallback>
            <p:pic>
              <p:nvPicPr>
                <p:cNvPr id="20" name="Ink 19">
                  <a:extLst>
                    <a:ext uri="{FF2B5EF4-FFF2-40B4-BE49-F238E27FC236}">
                      <a16:creationId xmlns:a16="http://schemas.microsoft.com/office/drawing/2014/main" id="{E23BDF39-2384-4A14-9B2D-83ADC132D3DF}"/>
                    </a:ext>
                  </a:extLst>
                </p:cNvPr>
                <p:cNvPicPr/>
                <p:nvPr/>
              </p:nvPicPr>
              <p:blipFill>
                <a:blip r:embed="rId26"/>
                <a:stretch>
                  <a:fillRect/>
                </a:stretch>
              </p:blipFill>
              <p:spPr>
                <a:xfrm>
                  <a:off x="3914787" y="4062780"/>
                  <a:ext cx="78120" cy="158400"/>
                </a:xfrm>
                <a:prstGeom prst="rect">
                  <a:avLst/>
                </a:prstGeom>
              </p:spPr>
            </p:pic>
          </mc:Fallback>
        </mc:AlternateContent>
        <mc:AlternateContent xmlns:mc="http://schemas.openxmlformats.org/markup-compatibility/2006">
          <mc:Choice xmlns:p14="http://schemas.microsoft.com/office/powerpoint/2010/main" Requires="p14">
            <p:contentPart p14:bwMode="auto" r:id="rId27">
              <p14:nvContentPartPr>
                <p14:cNvPr id="21" name="Ink 20">
                  <a:extLst>
                    <a:ext uri="{FF2B5EF4-FFF2-40B4-BE49-F238E27FC236}">
                      <a16:creationId xmlns:a16="http://schemas.microsoft.com/office/drawing/2014/main" id="{9D05F955-57D5-4A99-BCA4-4FAC6448BA1B}"/>
                    </a:ext>
                  </a:extLst>
                </p14:cNvPr>
                <p14:cNvContentPartPr/>
                <p14:nvPr/>
              </p14:nvContentPartPr>
              <p14:xfrm>
                <a:off x="3932427" y="4317660"/>
                <a:ext cx="75240" cy="132840"/>
              </p14:xfrm>
            </p:contentPart>
          </mc:Choice>
          <mc:Fallback>
            <p:pic>
              <p:nvPicPr>
                <p:cNvPr id="21" name="Ink 20">
                  <a:extLst>
                    <a:ext uri="{FF2B5EF4-FFF2-40B4-BE49-F238E27FC236}">
                      <a16:creationId xmlns:a16="http://schemas.microsoft.com/office/drawing/2014/main" id="{9D05F955-57D5-4A99-BCA4-4FAC6448BA1B}"/>
                    </a:ext>
                  </a:extLst>
                </p:cNvPr>
                <p:cNvPicPr/>
                <p:nvPr/>
              </p:nvPicPr>
              <p:blipFill>
                <a:blip r:embed="rId28"/>
                <a:stretch>
                  <a:fillRect/>
                </a:stretch>
              </p:blipFill>
              <p:spPr>
                <a:xfrm>
                  <a:off x="3914787" y="4300020"/>
                  <a:ext cx="110880" cy="168480"/>
                </a:xfrm>
                <a:prstGeom prst="rect">
                  <a:avLst/>
                </a:prstGeom>
              </p:spPr>
            </p:pic>
          </mc:Fallback>
        </mc:AlternateContent>
        <mc:AlternateContent xmlns:mc="http://schemas.openxmlformats.org/markup-compatibility/2006">
          <mc:Choice xmlns:p14="http://schemas.microsoft.com/office/powerpoint/2010/main" Requires="p14">
            <p:contentPart p14:bwMode="auto" r:id="rId29">
              <p14:nvContentPartPr>
                <p14:cNvPr id="22" name="Ink 21">
                  <a:extLst>
                    <a:ext uri="{FF2B5EF4-FFF2-40B4-BE49-F238E27FC236}">
                      <a16:creationId xmlns:a16="http://schemas.microsoft.com/office/drawing/2014/main" id="{575D14F8-D534-4A23-850C-7CD7EDF117C2}"/>
                    </a:ext>
                  </a:extLst>
                </p14:cNvPr>
                <p14:cNvContentPartPr/>
                <p14:nvPr/>
              </p14:nvContentPartPr>
              <p14:xfrm>
                <a:off x="4097667" y="4559220"/>
                <a:ext cx="202320" cy="18000"/>
              </p14:xfrm>
            </p:contentPart>
          </mc:Choice>
          <mc:Fallback>
            <p:pic>
              <p:nvPicPr>
                <p:cNvPr id="22" name="Ink 21">
                  <a:extLst>
                    <a:ext uri="{FF2B5EF4-FFF2-40B4-BE49-F238E27FC236}">
                      <a16:creationId xmlns:a16="http://schemas.microsoft.com/office/drawing/2014/main" id="{575D14F8-D534-4A23-850C-7CD7EDF117C2}"/>
                    </a:ext>
                  </a:extLst>
                </p:cNvPr>
                <p:cNvPicPr/>
                <p:nvPr/>
              </p:nvPicPr>
              <p:blipFill>
                <a:blip r:embed="rId30"/>
                <a:stretch>
                  <a:fillRect/>
                </a:stretch>
              </p:blipFill>
              <p:spPr>
                <a:xfrm>
                  <a:off x="4079667" y="4541220"/>
                  <a:ext cx="237960" cy="53640"/>
                </a:xfrm>
                <a:prstGeom prst="rect">
                  <a:avLst/>
                </a:prstGeom>
              </p:spPr>
            </p:pic>
          </mc:Fallback>
        </mc:AlternateContent>
        <mc:AlternateContent xmlns:mc="http://schemas.openxmlformats.org/markup-compatibility/2006">
          <mc:Choice xmlns:p14="http://schemas.microsoft.com/office/powerpoint/2010/main" Requires="p14">
            <p:contentPart p14:bwMode="auto" r:id="rId31">
              <p14:nvContentPartPr>
                <p14:cNvPr id="23" name="Ink 22">
                  <a:extLst>
                    <a:ext uri="{FF2B5EF4-FFF2-40B4-BE49-F238E27FC236}">
                      <a16:creationId xmlns:a16="http://schemas.microsoft.com/office/drawing/2014/main" id="{A2F3BB3F-59BA-4395-8D13-E682E38EAB60}"/>
                    </a:ext>
                  </a:extLst>
                </p14:cNvPr>
                <p14:cNvContentPartPr/>
                <p14:nvPr/>
              </p14:nvContentPartPr>
              <p14:xfrm>
                <a:off x="4410867" y="4401900"/>
                <a:ext cx="116640" cy="111240"/>
              </p14:xfrm>
            </p:contentPart>
          </mc:Choice>
          <mc:Fallback>
            <p:pic>
              <p:nvPicPr>
                <p:cNvPr id="23" name="Ink 22">
                  <a:extLst>
                    <a:ext uri="{FF2B5EF4-FFF2-40B4-BE49-F238E27FC236}">
                      <a16:creationId xmlns:a16="http://schemas.microsoft.com/office/drawing/2014/main" id="{A2F3BB3F-59BA-4395-8D13-E682E38EAB60}"/>
                    </a:ext>
                  </a:extLst>
                </p:cNvPr>
                <p:cNvPicPr/>
                <p:nvPr/>
              </p:nvPicPr>
              <p:blipFill>
                <a:blip r:embed="rId32"/>
                <a:stretch>
                  <a:fillRect/>
                </a:stretch>
              </p:blipFill>
              <p:spPr>
                <a:xfrm>
                  <a:off x="4392867" y="4383900"/>
                  <a:ext cx="152280" cy="146880"/>
                </a:xfrm>
                <a:prstGeom prst="rect">
                  <a:avLst/>
                </a:prstGeom>
              </p:spPr>
            </p:pic>
          </mc:Fallback>
        </mc:AlternateContent>
        <mc:AlternateContent xmlns:mc="http://schemas.openxmlformats.org/markup-compatibility/2006">
          <mc:Choice xmlns:p14="http://schemas.microsoft.com/office/powerpoint/2010/main" Requires="p14">
            <p:contentPart p14:bwMode="auto" r:id="rId33">
              <p14:nvContentPartPr>
                <p14:cNvPr id="24" name="Ink 23">
                  <a:extLst>
                    <a:ext uri="{FF2B5EF4-FFF2-40B4-BE49-F238E27FC236}">
                      <a16:creationId xmlns:a16="http://schemas.microsoft.com/office/drawing/2014/main" id="{4F861B78-1AC6-4327-8346-8D702DD01D7C}"/>
                    </a:ext>
                  </a:extLst>
                </p14:cNvPr>
                <p14:cNvContentPartPr/>
                <p14:nvPr/>
              </p14:nvContentPartPr>
              <p14:xfrm>
                <a:off x="4502307" y="4081860"/>
                <a:ext cx="52920" cy="172800"/>
              </p14:xfrm>
            </p:contentPart>
          </mc:Choice>
          <mc:Fallback>
            <p:pic>
              <p:nvPicPr>
                <p:cNvPr id="24" name="Ink 23">
                  <a:extLst>
                    <a:ext uri="{FF2B5EF4-FFF2-40B4-BE49-F238E27FC236}">
                      <a16:creationId xmlns:a16="http://schemas.microsoft.com/office/drawing/2014/main" id="{4F861B78-1AC6-4327-8346-8D702DD01D7C}"/>
                    </a:ext>
                  </a:extLst>
                </p:cNvPr>
                <p:cNvPicPr/>
                <p:nvPr/>
              </p:nvPicPr>
              <p:blipFill>
                <a:blip r:embed="rId34"/>
                <a:stretch>
                  <a:fillRect/>
                </a:stretch>
              </p:blipFill>
              <p:spPr>
                <a:xfrm>
                  <a:off x="4484307" y="4064220"/>
                  <a:ext cx="88560" cy="208440"/>
                </a:xfrm>
                <a:prstGeom prst="rect">
                  <a:avLst/>
                </a:prstGeom>
              </p:spPr>
            </p:pic>
          </mc:Fallback>
        </mc:AlternateContent>
      </p:grpSp>
    </p:spTree>
    <p:extLst>
      <p:ext uri="{BB962C8B-B14F-4D97-AF65-F5344CB8AC3E}">
        <p14:creationId xmlns:p14="http://schemas.microsoft.com/office/powerpoint/2010/main" val="87111716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17"/>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A311B6-A404-4717-B2A0-889E06D13CA1}"/>
              </a:ext>
            </a:extLst>
          </p:cNvPr>
          <p:cNvSpPr>
            <a:spLocks noGrp="1"/>
          </p:cNvSpPr>
          <p:nvPr>
            <p:ph type="title"/>
          </p:nvPr>
        </p:nvSpPr>
        <p:spPr>
          <a:xfrm>
            <a:off x="118533" y="76200"/>
            <a:ext cx="4174067" cy="711561"/>
          </a:xfrm>
        </p:spPr>
        <p:txBody>
          <a:bodyPr>
            <a:normAutofit fontScale="90000"/>
          </a:bodyPr>
          <a:lstStyle/>
          <a:p>
            <a:r>
              <a:rPr lang="en-US" dirty="0"/>
              <a:t>So who cares?</a:t>
            </a:r>
          </a:p>
        </p:txBody>
      </p:sp>
      <p:sp>
        <p:nvSpPr>
          <p:cNvPr id="5" name="Content Placeholder 4">
            <a:extLst>
              <a:ext uri="{FF2B5EF4-FFF2-40B4-BE49-F238E27FC236}">
                <a16:creationId xmlns:a16="http://schemas.microsoft.com/office/drawing/2014/main" id="{3C3FF86E-9CE2-43C9-A141-F30F1D5278FE}"/>
              </a:ext>
            </a:extLst>
          </p:cNvPr>
          <p:cNvSpPr>
            <a:spLocks noGrp="1"/>
          </p:cNvSpPr>
          <p:nvPr>
            <p:ph idx="1"/>
          </p:nvPr>
        </p:nvSpPr>
        <p:spPr>
          <a:xfrm>
            <a:off x="846126" y="1154962"/>
            <a:ext cx="9828291" cy="4548076"/>
          </a:xfrm>
        </p:spPr>
        <p:txBody>
          <a:bodyPr>
            <a:normAutofit/>
          </a:bodyPr>
          <a:lstStyle/>
          <a:p>
            <a:r>
              <a:rPr lang="en-US" sz="2200" dirty="0"/>
              <a:t>You should, because the intermittent eruption sequence of basalts at Malheur gorge correlates to east west extension here (opening of the Oregon Idaho graben, etc.)</a:t>
            </a:r>
          </a:p>
          <a:p>
            <a:endParaRPr lang="en-US" sz="2200" dirty="0"/>
          </a:p>
          <a:p>
            <a:r>
              <a:rPr lang="en-US" sz="2200" dirty="0"/>
              <a:t>Based on this idea, the author states that this extension essentially controlled the entire eruption sequence and allowed for the northward migration of flood basalt magmas to the CRBG where it erupted for another 7my</a:t>
            </a:r>
          </a:p>
          <a:p>
            <a:endParaRPr lang="en-US" sz="2200" dirty="0"/>
          </a:p>
          <a:p>
            <a:pPr marL="0" indent="0">
              <a:buNone/>
            </a:pPr>
            <a:endParaRPr lang="en-US" sz="2200" dirty="0"/>
          </a:p>
        </p:txBody>
      </p:sp>
    </p:spTree>
    <p:extLst>
      <p:ext uri="{BB962C8B-B14F-4D97-AF65-F5344CB8AC3E}">
        <p14:creationId xmlns:p14="http://schemas.microsoft.com/office/powerpoint/2010/main" val="2483162537"/>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panose="02040604050505020304"/>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ECD25A4C-D97E-4C12-84B1-63580BFFAE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themeOverride>
</file>

<file path=ppt/theme/themeOverride2.xml><?xml version="1.0" encoding="utf-8"?>
<a:themeOverride xmlns:a="http://schemas.openxmlformats.org/drawingml/2006/main">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themeOverride>
</file>

<file path=ppt/theme/themeOverride3.xml><?xml version="1.0" encoding="utf-8"?>
<a:themeOverride xmlns:a="http://schemas.openxmlformats.org/drawingml/2006/main">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themeOverride>
</file>

<file path=ppt/theme/themeOverride4.xml><?xml version="1.0" encoding="utf-8"?>
<a:themeOverride xmlns:a="http://schemas.openxmlformats.org/drawingml/2006/main">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themeOverride>
</file>

<file path=ppt/theme/themeOverride5.xml><?xml version="1.0" encoding="utf-8"?>
<a:themeOverride xmlns:a="http://schemas.openxmlformats.org/drawingml/2006/main">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themeOverride>
</file>

<file path=ppt/theme/themeOverride6.xml><?xml version="1.0" encoding="utf-8"?>
<a:themeOverride xmlns:a="http://schemas.openxmlformats.org/drawingml/2006/main">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themeOverride>
</file>

<file path=ppt/theme/themeOverride7.xml><?xml version="1.0" encoding="utf-8"?>
<a:themeOverride xmlns:a="http://schemas.openxmlformats.org/drawingml/2006/main">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themeOverride>
</file>

<file path=ppt/theme/themeOverride8.xml><?xml version="1.0" encoding="utf-8"?>
<a:themeOverride xmlns:a="http://schemas.openxmlformats.org/drawingml/2006/main">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themeOverride>
</file>

<file path=ppt/theme/themeOverride9.xml><?xml version="1.0" encoding="utf-8"?>
<a:themeOverride xmlns:a="http://schemas.openxmlformats.org/drawingml/2006/main">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themeOverride>
</file>

<file path=docProps/app.xml><?xml version="1.0" encoding="utf-8"?>
<Properties xmlns="http://schemas.openxmlformats.org/officeDocument/2006/extended-properties" xmlns:vt="http://schemas.openxmlformats.org/officeDocument/2006/docPropsVTypes">
  <Template/>
  <TotalTime>3182</TotalTime>
  <Words>468</Words>
  <Application>Microsoft Office PowerPoint</Application>
  <PresentationFormat>Widescreen</PresentationFormat>
  <Paragraphs>64</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Century Schoolbook</vt:lpstr>
      <vt:lpstr>Corbel</vt:lpstr>
      <vt:lpstr>Headlines</vt:lpstr>
      <vt:lpstr> Age of the steens and Colombia river flood basalts and their relationship to extension related calc-alkalic volcanism in eastern Oregon &amp; discussion and reply from Baksi, 2004</vt:lpstr>
      <vt:lpstr>Motivation</vt:lpstr>
      <vt:lpstr>Stratigraphy</vt:lpstr>
      <vt:lpstr>Malheur gorge</vt:lpstr>
      <vt:lpstr>Hog Creek sequence</vt:lpstr>
      <vt:lpstr>Tims Creek Basalt</vt:lpstr>
      <vt:lpstr>PowerPoint Presentation</vt:lpstr>
      <vt:lpstr>Discussions</vt:lpstr>
      <vt:lpstr>So who cares?</vt:lpstr>
      <vt:lpstr>Also this Baksi guy, cares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Fluid and deformation regime of an advancing subduction system at Marlborough, New Zealand</dc:title>
  <dc:creator>Nolan Delelrman</dc:creator>
  <cp:lastModifiedBy>Nolan P Dellerman</cp:lastModifiedBy>
  <cp:revision>108</cp:revision>
  <dcterms:created xsi:type="dcterms:W3CDTF">2019-10-14T19:02:01Z</dcterms:created>
  <dcterms:modified xsi:type="dcterms:W3CDTF">2020-03-22T00:59:24Z</dcterms:modified>
</cp:coreProperties>
</file>