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68" r:id="rId4"/>
    <p:sldId id="260" r:id="rId5"/>
    <p:sldId id="261" r:id="rId6"/>
    <p:sldId id="269" r:id="rId7"/>
    <p:sldId id="262" r:id="rId8"/>
    <p:sldId id="263" r:id="rId9"/>
    <p:sldId id="264" r:id="rId10"/>
    <p:sldId id="271"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1436E-3BDA-41CF-BD59-EC02134AA555}" v="19" dt="2020-03-25T03:28:45.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p:scale>
          <a:sx n="86" d="100"/>
          <a:sy n="86"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7D5B-9EC0-40C9-A9A9-0122EAADE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CFC1A3-F376-4F69-96D4-0A93458433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248E2B-5486-483C-8912-9064022BAAC8}"/>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5" name="Footer Placeholder 4">
            <a:extLst>
              <a:ext uri="{FF2B5EF4-FFF2-40B4-BE49-F238E27FC236}">
                <a16:creationId xmlns:a16="http://schemas.microsoft.com/office/drawing/2014/main" id="{6495F2E7-C1C7-4272-B57B-D90352AA6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A9D57-7645-4204-8404-B8C64F6C96BB}"/>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21071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2061-C568-47A5-9711-5AB4A59E93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D16177-12D5-4629-8748-8A282BD048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0F915-605B-41FE-A326-844C25741461}"/>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5" name="Footer Placeholder 4">
            <a:extLst>
              <a:ext uri="{FF2B5EF4-FFF2-40B4-BE49-F238E27FC236}">
                <a16:creationId xmlns:a16="http://schemas.microsoft.com/office/drawing/2014/main" id="{68DE18D1-9AAD-41F7-80AE-77AA9C28C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A6A71-02FE-4BA6-A295-661C92364841}"/>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319136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D6773-26E8-41D2-8D20-41349B7658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123102-6BD6-4273-B129-6B74E75A34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15A31-DF95-4C0E-B450-B92CD4EE866E}"/>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5" name="Footer Placeholder 4">
            <a:extLst>
              <a:ext uri="{FF2B5EF4-FFF2-40B4-BE49-F238E27FC236}">
                <a16:creationId xmlns:a16="http://schemas.microsoft.com/office/drawing/2014/main" id="{4BC7EBA8-F09A-406E-BB41-0AB6E4404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BAD0A-75B4-4777-95D7-AFC8AD1AA237}"/>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357621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48C0-D3B1-48E5-BB41-92FD97C9E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E2B6DD-A1A8-4B25-A46E-CA82AD3E8E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A4B57E-B289-468D-A7FB-908125E854A8}"/>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5" name="Footer Placeholder 4">
            <a:extLst>
              <a:ext uri="{FF2B5EF4-FFF2-40B4-BE49-F238E27FC236}">
                <a16:creationId xmlns:a16="http://schemas.microsoft.com/office/drawing/2014/main" id="{3ED2ACF0-0509-47E3-A8AC-72DAAC34F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E484B6-6122-4103-925C-7AE23871348C}"/>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303951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71F9-C59A-428A-8880-3053C0807A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C99016-3015-4465-B956-7005DE5F4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7FF191-5F75-4D09-8C51-49C6E2E84B6F}"/>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5" name="Footer Placeholder 4">
            <a:extLst>
              <a:ext uri="{FF2B5EF4-FFF2-40B4-BE49-F238E27FC236}">
                <a16:creationId xmlns:a16="http://schemas.microsoft.com/office/drawing/2014/main" id="{56B35367-8FCC-4770-873D-4470105EEB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28C0E-4F5E-4C31-AEFE-27002D5A9EF6}"/>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1556220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7EC7-8A4E-439B-84F3-8C76B031D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F22ADF-2A45-40ED-8E98-72D9A76375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EF1C7-FEA9-44DC-A7BF-C419C67113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3F05A3-03C1-4694-813D-23983C87B38F}"/>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6" name="Footer Placeholder 5">
            <a:extLst>
              <a:ext uri="{FF2B5EF4-FFF2-40B4-BE49-F238E27FC236}">
                <a16:creationId xmlns:a16="http://schemas.microsoft.com/office/drawing/2014/main" id="{5F1EEF28-BFD4-4C97-A0A7-0FD5F44668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19006-E831-4BC9-B23C-8C0E6710E750}"/>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301946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4299-452A-42B5-9C45-6B4259645D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049768-6AF1-424C-954D-9EDFEB6B14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11C16D-7BB7-4234-A407-EEEF73028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D88EE2-169A-44FB-B3BF-B11C41197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1A93EF-4B04-42BD-A4FA-630FC15950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1D02AD-E914-4587-9988-58999759B7B8}"/>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8" name="Footer Placeholder 7">
            <a:extLst>
              <a:ext uri="{FF2B5EF4-FFF2-40B4-BE49-F238E27FC236}">
                <a16:creationId xmlns:a16="http://schemas.microsoft.com/office/drawing/2014/main" id="{F6F6FCA8-87A2-4CC7-B65E-FF69D3638C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092ACA-D795-49D7-8E2E-72B2A85D0421}"/>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395787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E29A3-D774-45AC-89A2-CF1A48BA16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F0D5EB-863E-4277-A1F9-7A9EFA31E32A}"/>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4" name="Footer Placeholder 3">
            <a:extLst>
              <a:ext uri="{FF2B5EF4-FFF2-40B4-BE49-F238E27FC236}">
                <a16:creationId xmlns:a16="http://schemas.microsoft.com/office/drawing/2014/main" id="{8391C5FE-56C5-48ED-A066-B2909072DD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8FD325-A8D2-44A8-9AFC-7355008FABDC}"/>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371572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1534B-8E70-4B50-B323-697187356448}"/>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3" name="Footer Placeholder 2">
            <a:extLst>
              <a:ext uri="{FF2B5EF4-FFF2-40B4-BE49-F238E27FC236}">
                <a16:creationId xmlns:a16="http://schemas.microsoft.com/office/drawing/2014/main" id="{30439967-1E87-4F6C-B8DF-028C4BA397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C849EF-4D25-4EA8-AA47-F910CC7E1598}"/>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370825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ACE4-362A-4900-93A8-5B0F9F0A31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723FE7-E5DC-405D-AC3E-D3FDC70F0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56EA13-3817-4C73-B89B-5E9A03C4A8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E0830E-FC63-41D4-ADB5-D74F218C9044}"/>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6" name="Footer Placeholder 5">
            <a:extLst>
              <a:ext uri="{FF2B5EF4-FFF2-40B4-BE49-F238E27FC236}">
                <a16:creationId xmlns:a16="http://schemas.microsoft.com/office/drawing/2014/main" id="{805A4182-C4F1-41C9-9DDC-5DCF86A73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E502C-9C5F-47AC-BF30-067BE25EE8A3}"/>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227273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4A0F-B991-4B89-845C-2EF1B9750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4BFDBE-59C7-407B-9461-DCBB445330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5BF2BB-1F60-48B9-869F-C5AA7B3DC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4FD45-A8A6-4AAF-98EA-1F658DC5FBDA}"/>
              </a:ext>
            </a:extLst>
          </p:cNvPr>
          <p:cNvSpPr>
            <a:spLocks noGrp="1"/>
          </p:cNvSpPr>
          <p:nvPr>
            <p:ph type="dt" sz="half" idx="10"/>
          </p:nvPr>
        </p:nvSpPr>
        <p:spPr/>
        <p:txBody>
          <a:bodyPr/>
          <a:lstStyle/>
          <a:p>
            <a:fld id="{DF348A0D-724C-4DE3-808A-45661AAB354C}" type="datetimeFigureOut">
              <a:rPr lang="en-US" smtClean="0"/>
              <a:t>3/24/2020</a:t>
            </a:fld>
            <a:endParaRPr lang="en-US"/>
          </a:p>
        </p:txBody>
      </p:sp>
      <p:sp>
        <p:nvSpPr>
          <p:cNvPr id="6" name="Footer Placeholder 5">
            <a:extLst>
              <a:ext uri="{FF2B5EF4-FFF2-40B4-BE49-F238E27FC236}">
                <a16:creationId xmlns:a16="http://schemas.microsoft.com/office/drawing/2014/main" id="{806AFAEB-6C86-4FDC-B8A2-5F853620D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FF23EB-2A1C-4157-B81F-7C3A1C65DCAE}"/>
              </a:ext>
            </a:extLst>
          </p:cNvPr>
          <p:cNvSpPr>
            <a:spLocks noGrp="1"/>
          </p:cNvSpPr>
          <p:nvPr>
            <p:ph type="sldNum" sz="quarter" idx="12"/>
          </p:nvPr>
        </p:nvSpPr>
        <p:spPr/>
        <p:txBody>
          <a:bodyPr/>
          <a:lstStyle/>
          <a:p>
            <a:fld id="{95BCABF5-5D21-453B-94C7-E99CA846AEFE}" type="slidenum">
              <a:rPr lang="en-US" smtClean="0"/>
              <a:t>‹#›</a:t>
            </a:fld>
            <a:endParaRPr lang="en-US"/>
          </a:p>
        </p:txBody>
      </p:sp>
    </p:spTree>
    <p:extLst>
      <p:ext uri="{BB962C8B-B14F-4D97-AF65-F5344CB8AC3E}">
        <p14:creationId xmlns:p14="http://schemas.microsoft.com/office/powerpoint/2010/main" val="2665592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BE3F35-D423-4486-A522-1AEA90C676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AF5BA5-57B8-42DF-81D8-7BEF4982B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D1188D-5EC0-41F4-9D99-376658A6F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48A0D-724C-4DE3-808A-45661AAB354C}" type="datetimeFigureOut">
              <a:rPr lang="en-US" smtClean="0"/>
              <a:t>3/24/2020</a:t>
            </a:fld>
            <a:endParaRPr lang="en-US"/>
          </a:p>
        </p:txBody>
      </p:sp>
      <p:sp>
        <p:nvSpPr>
          <p:cNvPr id="5" name="Footer Placeholder 4">
            <a:extLst>
              <a:ext uri="{FF2B5EF4-FFF2-40B4-BE49-F238E27FC236}">
                <a16:creationId xmlns:a16="http://schemas.microsoft.com/office/drawing/2014/main" id="{28CDFD10-5C2C-46E0-A959-0A1D93395F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806774-8085-4DFD-9D72-C199DD30B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CABF5-5D21-453B-94C7-E99CA846AEFE}" type="slidenum">
              <a:rPr lang="en-US" smtClean="0"/>
              <a:t>‹#›</a:t>
            </a:fld>
            <a:endParaRPr lang="en-US"/>
          </a:p>
        </p:txBody>
      </p:sp>
    </p:spTree>
    <p:extLst>
      <p:ext uri="{BB962C8B-B14F-4D97-AF65-F5344CB8AC3E}">
        <p14:creationId xmlns:p14="http://schemas.microsoft.com/office/powerpoint/2010/main" val="1005378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0FB0-140C-460C-883C-AAA316CCAFE1}"/>
              </a:ext>
            </a:extLst>
          </p:cNvPr>
          <p:cNvSpPr>
            <a:spLocks noGrp="1"/>
          </p:cNvSpPr>
          <p:nvPr>
            <p:ph type="title"/>
          </p:nvPr>
        </p:nvSpPr>
        <p:spPr>
          <a:xfrm>
            <a:off x="5386221" y="0"/>
            <a:ext cx="10515600" cy="1325563"/>
          </a:xfrm>
        </p:spPr>
        <p:txBody>
          <a:bodyPr/>
          <a:lstStyle/>
          <a:p>
            <a:r>
              <a:rPr lang="en-US" dirty="0"/>
              <a:t>Paper Outline:</a:t>
            </a:r>
          </a:p>
        </p:txBody>
      </p:sp>
      <p:sp>
        <p:nvSpPr>
          <p:cNvPr id="3" name="Content Placeholder 2">
            <a:extLst>
              <a:ext uri="{FF2B5EF4-FFF2-40B4-BE49-F238E27FC236}">
                <a16:creationId xmlns:a16="http://schemas.microsoft.com/office/drawing/2014/main" id="{FA7EDD9F-4770-4E29-9195-E77543668721}"/>
              </a:ext>
            </a:extLst>
          </p:cNvPr>
          <p:cNvSpPr>
            <a:spLocks noGrp="1"/>
          </p:cNvSpPr>
          <p:nvPr>
            <p:ph idx="1"/>
          </p:nvPr>
        </p:nvSpPr>
        <p:spPr>
          <a:xfrm>
            <a:off x="3924133" y="1057275"/>
            <a:ext cx="8053555" cy="5800725"/>
          </a:xfrm>
        </p:spPr>
        <p:txBody>
          <a:bodyPr>
            <a:normAutofit/>
          </a:bodyPr>
          <a:lstStyle/>
          <a:p>
            <a:r>
              <a:rPr lang="en-US" dirty="0"/>
              <a:t>Describe simple model of plate geometries during transition from subduction to transform plate boundary, and the creation of a slab free zone beneath the continental crust</a:t>
            </a:r>
          </a:p>
          <a:p>
            <a:r>
              <a:rPr lang="en-US" dirty="0"/>
              <a:t>Make some changes to simple model to fit with observations of the North American/Pacific plate boundary</a:t>
            </a:r>
          </a:p>
          <a:p>
            <a:r>
              <a:rPr lang="en-US" dirty="0"/>
              <a:t>Test implications of model with geologic data and see if plate boundary conditions can predict </a:t>
            </a:r>
            <a:r>
              <a:rPr lang="en-US" dirty="0" err="1"/>
              <a:t>interplate</a:t>
            </a:r>
            <a:r>
              <a:rPr lang="en-US" dirty="0"/>
              <a:t> conditions</a:t>
            </a:r>
          </a:p>
        </p:txBody>
      </p:sp>
      <p:pic>
        <p:nvPicPr>
          <p:cNvPr id="4" name="Picture 3">
            <a:extLst>
              <a:ext uri="{FF2B5EF4-FFF2-40B4-BE49-F238E27FC236}">
                <a16:creationId xmlns:a16="http://schemas.microsoft.com/office/drawing/2014/main" id="{71990AEA-AB37-4ACF-AFC5-36F59B312920}"/>
              </a:ext>
            </a:extLst>
          </p:cNvPr>
          <p:cNvPicPr>
            <a:picLocks noChangeAspect="1"/>
          </p:cNvPicPr>
          <p:nvPr/>
        </p:nvPicPr>
        <p:blipFill>
          <a:blip r:embed="rId2"/>
          <a:stretch>
            <a:fillRect/>
          </a:stretch>
        </p:blipFill>
        <p:spPr>
          <a:xfrm>
            <a:off x="0" y="3704080"/>
            <a:ext cx="4334632" cy="4450466"/>
          </a:xfrm>
          <a:prstGeom prst="rect">
            <a:avLst/>
          </a:prstGeom>
        </p:spPr>
      </p:pic>
      <p:pic>
        <p:nvPicPr>
          <p:cNvPr id="5" name="Picture 4">
            <a:extLst>
              <a:ext uri="{FF2B5EF4-FFF2-40B4-BE49-F238E27FC236}">
                <a16:creationId xmlns:a16="http://schemas.microsoft.com/office/drawing/2014/main" id="{5FABA8D4-0228-48C1-82AD-FA1BF5CB49F9}"/>
              </a:ext>
            </a:extLst>
          </p:cNvPr>
          <p:cNvPicPr>
            <a:picLocks noChangeAspect="1"/>
          </p:cNvPicPr>
          <p:nvPr/>
        </p:nvPicPr>
        <p:blipFill rotWithShape="1">
          <a:blip r:embed="rId3"/>
          <a:srcRect l="37484" r="21398"/>
          <a:stretch/>
        </p:blipFill>
        <p:spPr>
          <a:xfrm>
            <a:off x="214312" y="0"/>
            <a:ext cx="3709821" cy="3704080"/>
          </a:xfrm>
          <a:prstGeom prst="rect">
            <a:avLst/>
          </a:prstGeom>
        </p:spPr>
      </p:pic>
      <p:sp>
        <p:nvSpPr>
          <p:cNvPr id="6" name="TextBox 5">
            <a:extLst>
              <a:ext uri="{FF2B5EF4-FFF2-40B4-BE49-F238E27FC236}">
                <a16:creationId xmlns:a16="http://schemas.microsoft.com/office/drawing/2014/main" id="{FA25AB45-7C39-42F5-BB07-DD1C4A21DA14}"/>
              </a:ext>
            </a:extLst>
          </p:cNvPr>
          <p:cNvSpPr txBox="1"/>
          <p:nvPr/>
        </p:nvSpPr>
        <p:spPr>
          <a:xfrm>
            <a:off x="1784195" y="6099717"/>
            <a:ext cx="4616605" cy="369332"/>
          </a:xfrm>
          <a:prstGeom prst="rect">
            <a:avLst/>
          </a:prstGeom>
          <a:noFill/>
        </p:spPr>
        <p:txBody>
          <a:bodyPr wrap="square" rtlCol="0">
            <a:spAutoFit/>
          </a:bodyPr>
          <a:lstStyle/>
          <a:p>
            <a:r>
              <a:rPr lang="en-US" dirty="0"/>
              <a:t>Presentation by Kurt Kraal</a:t>
            </a:r>
          </a:p>
        </p:txBody>
      </p:sp>
    </p:spTree>
    <p:extLst>
      <p:ext uri="{BB962C8B-B14F-4D97-AF65-F5344CB8AC3E}">
        <p14:creationId xmlns:p14="http://schemas.microsoft.com/office/powerpoint/2010/main" val="3380862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C33A-AC69-46B8-B0ED-B4ADA621B9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3831AE-FE68-4F22-B5EA-A4A11FC410D1}"/>
              </a:ext>
            </a:extLst>
          </p:cNvPr>
          <p:cNvSpPr>
            <a:spLocks noGrp="1"/>
          </p:cNvSpPr>
          <p:nvPr>
            <p:ph idx="1"/>
          </p:nvPr>
        </p:nvSpPr>
        <p:spPr>
          <a:xfrm>
            <a:off x="838200" y="1343025"/>
            <a:ext cx="4305300" cy="4833938"/>
          </a:xfrm>
        </p:spPr>
        <p:txBody>
          <a:bodyPr/>
          <a:lstStyle/>
          <a:p>
            <a:pPr marL="0" indent="0">
              <a:buNone/>
            </a:pPr>
            <a:r>
              <a:rPr lang="en-US" dirty="0"/>
              <a:t>The authors suggest that the uplift of the Colorado Plateau and Sierra Nevada may be related to upward flow of asthenosphere at the opening of the slab window based on the possible overlap in timing of uplift and slab window opening</a:t>
            </a:r>
          </a:p>
          <a:p>
            <a:pPr marL="0" indent="0">
              <a:buNone/>
            </a:pPr>
            <a:endParaRPr lang="en-US" dirty="0"/>
          </a:p>
        </p:txBody>
      </p:sp>
      <p:pic>
        <p:nvPicPr>
          <p:cNvPr id="4" name="Picture 3">
            <a:extLst>
              <a:ext uri="{FF2B5EF4-FFF2-40B4-BE49-F238E27FC236}">
                <a16:creationId xmlns:a16="http://schemas.microsoft.com/office/drawing/2014/main" id="{71E087F8-2440-419C-A47F-682961850E34}"/>
              </a:ext>
            </a:extLst>
          </p:cNvPr>
          <p:cNvPicPr>
            <a:picLocks noChangeAspect="1"/>
          </p:cNvPicPr>
          <p:nvPr/>
        </p:nvPicPr>
        <p:blipFill>
          <a:blip r:embed="rId2"/>
          <a:stretch>
            <a:fillRect/>
          </a:stretch>
        </p:blipFill>
        <p:spPr>
          <a:xfrm>
            <a:off x="6229350" y="365125"/>
            <a:ext cx="5448300" cy="5686425"/>
          </a:xfrm>
          <a:prstGeom prst="rect">
            <a:avLst/>
          </a:prstGeom>
        </p:spPr>
      </p:pic>
    </p:spTree>
    <p:extLst>
      <p:ext uri="{BB962C8B-B14F-4D97-AF65-F5344CB8AC3E}">
        <p14:creationId xmlns:p14="http://schemas.microsoft.com/office/powerpoint/2010/main" val="2624747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F305-CB65-4977-BED7-0549FB3A113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A814162E-B0C8-4E71-9777-E0BD5539E798}"/>
              </a:ext>
            </a:extLst>
          </p:cNvPr>
          <p:cNvSpPr>
            <a:spLocks noGrp="1"/>
          </p:cNvSpPr>
          <p:nvPr>
            <p:ph idx="1"/>
          </p:nvPr>
        </p:nvSpPr>
        <p:spPr>
          <a:xfrm>
            <a:off x="381000" y="1460500"/>
            <a:ext cx="5829300" cy="5032375"/>
          </a:xfrm>
        </p:spPr>
        <p:txBody>
          <a:bodyPr>
            <a:normAutofit fontScale="85000" lnSpcReduction="20000"/>
          </a:bodyPr>
          <a:lstStyle/>
          <a:p>
            <a:r>
              <a:rPr lang="en-US" dirty="0"/>
              <a:t>Neogene magmatic and tectonics within the continent seem to display systematic relationships in time and space related to evolution of San Andreas transform</a:t>
            </a:r>
          </a:p>
          <a:p>
            <a:r>
              <a:rPr lang="en-US" dirty="0"/>
              <a:t>Lengthening of coastal transform was accompanied by gradual enlargement of a “no slab” zone or slab window</a:t>
            </a:r>
          </a:p>
          <a:p>
            <a:r>
              <a:rPr lang="en-US" dirty="0"/>
              <a:t>Geometry can reconstruct the growing extent of the slab-free region</a:t>
            </a:r>
          </a:p>
          <a:p>
            <a:r>
              <a:rPr lang="en-US" dirty="0"/>
              <a:t>This model can be argued to explain the shutoff of arc magmatism in the Cordillera</a:t>
            </a:r>
          </a:p>
          <a:p>
            <a:r>
              <a:rPr lang="en-US" dirty="0"/>
              <a:t>Basin and Range extension and Colorado Plateau uplift also seem to be related to the extent of the slab-free region possibly caused by the upwelling of asthenosphere through the slab window</a:t>
            </a:r>
          </a:p>
        </p:txBody>
      </p:sp>
      <p:pic>
        <p:nvPicPr>
          <p:cNvPr id="4" name="Picture 3">
            <a:extLst>
              <a:ext uri="{FF2B5EF4-FFF2-40B4-BE49-F238E27FC236}">
                <a16:creationId xmlns:a16="http://schemas.microsoft.com/office/drawing/2014/main" id="{7D0A0247-69EA-48ED-A52C-CCD27F581506}"/>
              </a:ext>
            </a:extLst>
          </p:cNvPr>
          <p:cNvPicPr>
            <a:picLocks noChangeAspect="1"/>
          </p:cNvPicPr>
          <p:nvPr/>
        </p:nvPicPr>
        <p:blipFill>
          <a:blip r:embed="rId2"/>
          <a:stretch>
            <a:fillRect/>
          </a:stretch>
        </p:blipFill>
        <p:spPr>
          <a:xfrm>
            <a:off x="6096000" y="0"/>
            <a:ext cx="5715000" cy="6858000"/>
          </a:xfrm>
          <a:prstGeom prst="rect">
            <a:avLst/>
          </a:prstGeom>
        </p:spPr>
      </p:pic>
    </p:spTree>
    <p:extLst>
      <p:ext uri="{BB962C8B-B14F-4D97-AF65-F5344CB8AC3E}">
        <p14:creationId xmlns:p14="http://schemas.microsoft.com/office/powerpoint/2010/main" val="6615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49A27-C2AC-44C0-BE4C-71265660FDD0}"/>
              </a:ext>
            </a:extLst>
          </p:cNvPr>
          <p:cNvPicPr>
            <a:picLocks noChangeAspect="1"/>
          </p:cNvPicPr>
          <p:nvPr/>
        </p:nvPicPr>
        <p:blipFill rotWithShape="1">
          <a:blip r:embed="rId2"/>
          <a:srcRect l="43386"/>
          <a:stretch/>
        </p:blipFill>
        <p:spPr>
          <a:xfrm>
            <a:off x="3400939" y="3251552"/>
            <a:ext cx="8791061" cy="3606447"/>
          </a:xfrm>
          <a:prstGeom prst="rect">
            <a:avLst/>
          </a:prstGeom>
        </p:spPr>
      </p:pic>
      <p:pic>
        <p:nvPicPr>
          <p:cNvPr id="5" name="Picture 4">
            <a:extLst>
              <a:ext uri="{FF2B5EF4-FFF2-40B4-BE49-F238E27FC236}">
                <a16:creationId xmlns:a16="http://schemas.microsoft.com/office/drawing/2014/main" id="{85AD9FC0-4318-4487-9E3E-5D04B739FC69}"/>
              </a:ext>
            </a:extLst>
          </p:cNvPr>
          <p:cNvPicPr>
            <a:picLocks noChangeAspect="1"/>
          </p:cNvPicPr>
          <p:nvPr/>
        </p:nvPicPr>
        <p:blipFill rotWithShape="1">
          <a:blip r:embed="rId2"/>
          <a:srcRect r="56590"/>
          <a:stretch/>
        </p:blipFill>
        <p:spPr>
          <a:xfrm>
            <a:off x="3400939" y="0"/>
            <a:ext cx="6409051" cy="3429000"/>
          </a:xfrm>
          <a:prstGeom prst="rect">
            <a:avLst/>
          </a:prstGeom>
        </p:spPr>
      </p:pic>
      <p:sp>
        <p:nvSpPr>
          <p:cNvPr id="6" name="Content Placeholder 2">
            <a:extLst>
              <a:ext uri="{FF2B5EF4-FFF2-40B4-BE49-F238E27FC236}">
                <a16:creationId xmlns:a16="http://schemas.microsoft.com/office/drawing/2014/main" id="{99C35621-2CA9-46D6-A579-8BD615B2B073}"/>
              </a:ext>
            </a:extLst>
          </p:cNvPr>
          <p:cNvSpPr txBox="1">
            <a:spLocks/>
          </p:cNvSpPr>
          <p:nvPr/>
        </p:nvSpPr>
        <p:spPr>
          <a:xfrm>
            <a:off x="62075" y="118358"/>
            <a:ext cx="3312667" cy="673964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Simplified Model</a:t>
            </a:r>
          </a:p>
          <a:p>
            <a:pPr marL="0" indent="0">
              <a:buFont typeface="Arial" panose="020B0604020202020204" pitchFamily="34" charset="0"/>
              <a:buNone/>
            </a:pPr>
            <a:r>
              <a:rPr lang="en-US"/>
              <a:t>Assumptions:</a:t>
            </a:r>
          </a:p>
          <a:p>
            <a:r>
              <a:rPr lang="en-US"/>
              <a:t>Spreading is symmetric and occurs perpendicular to rise crests</a:t>
            </a:r>
          </a:p>
          <a:p>
            <a:r>
              <a:rPr lang="en-US"/>
              <a:t>Relative plate motions are parallel to trends of transforms</a:t>
            </a:r>
          </a:p>
          <a:p>
            <a:r>
              <a:rPr lang="en-US"/>
              <a:t>Migratory triple junctions at either end are stable</a:t>
            </a:r>
          </a:p>
          <a:p>
            <a:r>
              <a:rPr lang="en-US"/>
              <a:t>Plates of lithosphere being consumed remain as intact slabs</a:t>
            </a:r>
          </a:p>
          <a:p>
            <a:r>
              <a:rPr lang="en-US"/>
              <a:t>Strict continuity of motion</a:t>
            </a:r>
          </a:p>
          <a:p>
            <a:r>
              <a:rPr lang="en-US"/>
              <a:t>Subduction slabs inherit plate motion of original slab</a:t>
            </a:r>
          </a:p>
          <a:p>
            <a:r>
              <a:rPr lang="en-US"/>
              <a:t>Oceanic lithosphere of any age can be subducted</a:t>
            </a:r>
          </a:p>
          <a:p>
            <a:endParaRPr lang="en-US"/>
          </a:p>
          <a:p>
            <a:endParaRPr lang="en-US" dirty="0"/>
          </a:p>
        </p:txBody>
      </p:sp>
    </p:spTree>
    <p:extLst>
      <p:ext uri="{BB962C8B-B14F-4D97-AF65-F5344CB8AC3E}">
        <p14:creationId xmlns:p14="http://schemas.microsoft.com/office/powerpoint/2010/main" val="2690192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3CB80-3D57-4936-8F4E-B936AA8A7B44}"/>
              </a:ext>
            </a:extLst>
          </p:cNvPr>
          <p:cNvSpPr>
            <a:spLocks noGrp="1"/>
          </p:cNvSpPr>
          <p:nvPr>
            <p:ph idx="1"/>
          </p:nvPr>
        </p:nvSpPr>
        <p:spPr>
          <a:xfrm>
            <a:off x="62075" y="118358"/>
            <a:ext cx="3695538" cy="6739641"/>
          </a:xfrm>
        </p:spPr>
        <p:txBody>
          <a:bodyPr>
            <a:normAutofit/>
          </a:bodyPr>
          <a:lstStyle/>
          <a:p>
            <a:pPr marL="0" indent="0">
              <a:buNone/>
            </a:pPr>
            <a:r>
              <a:rPr lang="en-US" dirty="0"/>
              <a:t>Simplified Model</a:t>
            </a:r>
          </a:p>
          <a:p>
            <a:r>
              <a:rPr lang="en-US" dirty="0"/>
              <a:t>Slab Window: </a:t>
            </a:r>
          </a:p>
          <a:p>
            <a:pPr lvl="1"/>
            <a:r>
              <a:rPr lang="en-US" dirty="0"/>
              <a:t>Dimensions will be proportional to the dimensions of the velocity triangle</a:t>
            </a:r>
          </a:p>
          <a:p>
            <a:pPr lvl="1"/>
            <a:r>
              <a:rPr lang="en-US" dirty="0"/>
              <a:t>Z’ edge of slab when incorporating descending slab dip</a:t>
            </a:r>
          </a:p>
          <a:p>
            <a:pPr marL="0" indent="0">
              <a:buNone/>
            </a:pPr>
            <a:r>
              <a:rPr lang="en-US" dirty="0"/>
              <a:t>NZ’=2XYsinөcosөcos</a:t>
            </a:r>
            <a:r>
              <a:rPr lang="az-Cyrl-AZ" dirty="0"/>
              <a:t>ф</a:t>
            </a:r>
            <a:endParaRPr lang="en-US" dirty="0"/>
          </a:p>
          <a:p>
            <a:pPr marL="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BFC1ECE2-CD0E-4F0F-8CC6-39BC2BB5777F}"/>
              </a:ext>
            </a:extLst>
          </p:cNvPr>
          <p:cNvPicPr>
            <a:picLocks noChangeAspect="1"/>
          </p:cNvPicPr>
          <p:nvPr/>
        </p:nvPicPr>
        <p:blipFill>
          <a:blip r:embed="rId2"/>
          <a:stretch>
            <a:fillRect/>
          </a:stretch>
        </p:blipFill>
        <p:spPr>
          <a:xfrm>
            <a:off x="3571875" y="38100"/>
            <a:ext cx="8620125" cy="6819900"/>
          </a:xfrm>
          <a:prstGeom prst="rect">
            <a:avLst/>
          </a:prstGeom>
        </p:spPr>
      </p:pic>
      <p:pic>
        <p:nvPicPr>
          <p:cNvPr id="2" name="Picture 1">
            <a:extLst>
              <a:ext uri="{FF2B5EF4-FFF2-40B4-BE49-F238E27FC236}">
                <a16:creationId xmlns:a16="http://schemas.microsoft.com/office/drawing/2014/main" id="{7A90DA84-4770-43CE-B221-EEA795AF9458}"/>
              </a:ext>
            </a:extLst>
          </p:cNvPr>
          <p:cNvPicPr>
            <a:picLocks noChangeAspect="1"/>
          </p:cNvPicPr>
          <p:nvPr/>
        </p:nvPicPr>
        <p:blipFill>
          <a:blip r:embed="rId3"/>
          <a:stretch>
            <a:fillRect/>
          </a:stretch>
        </p:blipFill>
        <p:spPr>
          <a:xfrm>
            <a:off x="62075" y="4314825"/>
            <a:ext cx="3271889" cy="1562100"/>
          </a:xfrm>
          <a:prstGeom prst="rect">
            <a:avLst/>
          </a:prstGeom>
        </p:spPr>
      </p:pic>
    </p:spTree>
    <p:extLst>
      <p:ext uri="{BB962C8B-B14F-4D97-AF65-F5344CB8AC3E}">
        <p14:creationId xmlns:p14="http://schemas.microsoft.com/office/powerpoint/2010/main" val="321200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03455D-BB8B-484F-86AF-6B42E0D7F24E}"/>
              </a:ext>
            </a:extLst>
          </p:cNvPr>
          <p:cNvSpPr>
            <a:spLocks noGrp="1"/>
          </p:cNvSpPr>
          <p:nvPr>
            <p:ph idx="1"/>
          </p:nvPr>
        </p:nvSpPr>
        <p:spPr>
          <a:xfrm>
            <a:off x="137160" y="365125"/>
            <a:ext cx="3083560" cy="4351338"/>
          </a:xfrm>
        </p:spPr>
        <p:txBody>
          <a:bodyPr/>
          <a:lstStyle/>
          <a:p>
            <a:r>
              <a:rPr lang="en-US" dirty="0"/>
              <a:t>Evolution of “slab window” using the simplified model</a:t>
            </a:r>
          </a:p>
          <a:p>
            <a:r>
              <a:rPr lang="en-US" dirty="0"/>
              <a:t>As the slab window expands, arc magmatism should be shut off.</a:t>
            </a:r>
          </a:p>
        </p:txBody>
      </p:sp>
      <p:pic>
        <p:nvPicPr>
          <p:cNvPr id="4" name="Picture 3">
            <a:extLst>
              <a:ext uri="{FF2B5EF4-FFF2-40B4-BE49-F238E27FC236}">
                <a16:creationId xmlns:a16="http://schemas.microsoft.com/office/drawing/2014/main" id="{11177998-C7DF-454F-B251-FE66D5B7B92D}"/>
              </a:ext>
            </a:extLst>
          </p:cNvPr>
          <p:cNvPicPr>
            <a:picLocks noChangeAspect="1"/>
          </p:cNvPicPr>
          <p:nvPr/>
        </p:nvPicPr>
        <p:blipFill>
          <a:blip r:embed="rId2"/>
          <a:stretch>
            <a:fillRect/>
          </a:stretch>
        </p:blipFill>
        <p:spPr>
          <a:xfrm>
            <a:off x="3819525" y="0"/>
            <a:ext cx="8372475" cy="5210175"/>
          </a:xfrm>
          <a:prstGeom prst="rect">
            <a:avLst/>
          </a:prstGeom>
        </p:spPr>
      </p:pic>
      <p:pic>
        <p:nvPicPr>
          <p:cNvPr id="5" name="Picture 4">
            <a:extLst>
              <a:ext uri="{FF2B5EF4-FFF2-40B4-BE49-F238E27FC236}">
                <a16:creationId xmlns:a16="http://schemas.microsoft.com/office/drawing/2014/main" id="{3244C552-D29C-4109-840C-1F0225BC4CE2}"/>
              </a:ext>
            </a:extLst>
          </p:cNvPr>
          <p:cNvPicPr>
            <a:picLocks noChangeAspect="1"/>
          </p:cNvPicPr>
          <p:nvPr/>
        </p:nvPicPr>
        <p:blipFill>
          <a:blip r:embed="rId3"/>
          <a:stretch>
            <a:fillRect/>
          </a:stretch>
        </p:blipFill>
        <p:spPr>
          <a:xfrm>
            <a:off x="7524432" y="4800600"/>
            <a:ext cx="4295775" cy="2057400"/>
          </a:xfrm>
          <a:prstGeom prst="rect">
            <a:avLst/>
          </a:prstGeom>
        </p:spPr>
      </p:pic>
    </p:spTree>
    <p:extLst>
      <p:ext uri="{BB962C8B-B14F-4D97-AF65-F5344CB8AC3E}">
        <p14:creationId xmlns:p14="http://schemas.microsoft.com/office/powerpoint/2010/main" val="229123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2B34-CC85-4574-BFCC-188BDF1763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70A4A7-0EAC-495C-BDBC-F1B5C52DC2E3}"/>
              </a:ext>
            </a:extLst>
          </p:cNvPr>
          <p:cNvSpPr>
            <a:spLocks noGrp="1"/>
          </p:cNvSpPr>
          <p:nvPr>
            <p:ph idx="1"/>
          </p:nvPr>
        </p:nvSpPr>
        <p:spPr>
          <a:xfrm>
            <a:off x="0" y="5026711"/>
            <a:ext cx="11353800" cy="1607769"/>
          </a:xfrm>
        </p:spPr>
        <p:txBody>
          <a:bodyPr>
            <a:normAutofit fontScale="62500" lnSpcReduction="20000"/>
          </a:bodyPr>
          <a:lstStyle/>
          <a:p>
            <a:r>
              <a:rPr lang="en-US" dirty="0"/>
              <a:t>More complicated model for Western USA:</a:t>
            </a:r>
          </a:p>
          <a:p>
            <a:r>
              <a:rPr lang="en-US" dirty="0"/>
              <a:t>Relative plate motions changed through time during evolution of SA, therefore shape of slab window is not as nice of a triangle as in the simplified model</a:t>
            </a:r>
          </a:p>
          <a:p>
            <a:pPr lvl="1"/>
            <a:r>
              <a:rPr lang="en-US" dirty="0"/>
              <a:t>Relative plate motions based on magnetic anomalies on the sea floor (Atwater and Molnar 1973).</a:t>
            </a:r>
          </a:p>
          <a:p>
            <a:r>
              <a:rPr lang="en-US" dirty="0"/>
              <a:t>Also incorporated effects of different ages of subducted oceanic lithosphere (which would have different properties)</a:t>
            </a:r>
          </a:p>
        </p:txBody>
      </p:sp>
      <p:pic>
        <p:nvPicPr>
          <p:cNvPr id="4" name="Picture 3">
            <a:extLst>
              <a:ext uri="{FF2B5EF4-FFF2-40B4-BE49-F238E27FC236}">
                <a16:creationId xmlns:a16="http://schemas.microsoft.com/office/drawing/2014/main" id="{874ACB6F-1074-4139-A741-D4C16532F9C9}"/>
              </a:ext>
            </a:extLst>
          </p:cNvPr>
          <p:cNvPicPr>
            <a:picLocks noChangeAspect="1"/>
          </p:cNvPicPr>
          <p:nvPr/>
        </p:nvPicPr>
        <p:blipFill>
          <a:blip r:embed="rId2"/>
          <a:stretch>
            <a:fillRect/>
          </a:stretch>
        </p:blipFill>
        <p:spPr>
          <a:xfrm>
            <a:off x="0" y="69448"/>
            <a:ext cx="7847635" cy="5003767"/>
          </a:xfrm>
          <a:prstGeom prst="rect">
            <a:avLst/>
          </a:prstGeom>
        </p:spPr>
      </p:pic>
      <p:pic>
        <p:nvPicPr>
          <p:cNvPr id="5" name="Picture 4">
            <a:extLst>
              <a:ext uri="{FF2B5EF4-FFF2-40B4-BE49-F238E27FC236}">
                <a16:creationId xmlns:a16="http://schemas.microsoft.com/office/drawing/2014/main" id="{F83F30C4-EE1F-4E1A-A57D-B1FF86A9D081}"/>
              </a:ext>
            </a:extLst>
          </p:cNvPr>
          <p:cNvPicPr>
            <a:picLocks noChangeAspect="1"/>
          </p:cNvPicPr>
          <p:nvPr/>
        </p:nvPicPr>
        <p:blipFill>
          <a:blip r:embed="rId3"/>
          <a:stretch>
            <a:fillRect/>
          </a:stretch>
        </p:blipFill>
        <p:spPr>
          <a:xfrm>
            <a:off x="7780630" y="115949"/>
            <a:ext cx="3910753" cy="4910763"/>
          </a:xfrm>
          <a:prstGeom prst="rect">
            <a:avLst/>
          </a:prstGeom>
        </p:spPr>
      </p:pic>
    </p:spTree>
    <p:extLst>
      <p:ext uri="{BB962C8B-B14F-4D97-AF65-F5344CB8AC3E}">
        <p14:creationId xmlns:p14="http://schemas.microsoft.com/office/powerpoint/2010/main" val="329910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2B34-CC85-4574-BFCC-188BDF1763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70A4A7-0EAC-495C-BDBC-F1B5C52DC2E3}"/>
              </a:ext>
            </a:extLst>
          </p:cNvPr>
          <p:cNvSpPr>
            <a:spLocks noGrp="1"/>
          </p:cNvSpPr>
          <p:nvPr>
            <p:ph idx="1"/>
          </p:nvPr>
        </p:nvSpPr>
        <p:spPr>
          <a:xfrm>
            <a:off x="0" y="5026711"/>
            <a:ext cx="11353800" cy="1831289"/>
          </a:xfrm>
        </p:spPr>
        <p:txBody>
          <a:bodyPr>
            <a:normAutofit fontScale="85000" lnSpcReduction="10000"/>
          </a:bodyPr>
          <a:lstStyle/>
          <a:p>
            <a:r>
              <a:rPr lang="en-US" dirty="0"/>
              <a:t>Between 25-20 </a:t>
            </a:r>
            <a:r>
              <a:rPr lang="en-US" dirty="0" err="1"/>
              <a:t>mybp</a:t>
            </a:r>
            <a:r>
              <a:rPr lang="en-US" dirty="0"/>
              <a:t>, there was an arc that extended from Canada to Mesoamerica</a:t>
            </a:r>
          </a:p>
          <a:p>
            <a:r>
              <a:rPr lang="en-US" dirty="0"/>
              <a:t>Starting 20 </a:t>
            </a:r>
            <a:r>
              <a:rPr lang="en-US" dirty="0" err="1"/>
              <a:t>mybp</a:t>
            </a:r>
            <a:r>
              <a:rPr lang="en-US" dirty="0"/>
              <a:t>, the slab free region began to terminate this arc activity, in a manor predicted by their modified geometric model</a:t>
            </a:r>
          </a:p>
          <a:p>
            <a:r>
              <a:rPr lang="en-US" dirty="0"/>
              <a:t>Lack of volcanism in the south may have to do with young age of subducted oceanic lithosphere</a:t>
            </a:r>
          </a:p>
        </p:txBody>
      </p:sp>
      <p:pic>
        <p:nvPicPr>
          <p:cNvPr id="4" name="Picture 3">
            <a:extLst>
              <a:ext uri="{FF2B5EF4-FFF2-40B4-BE49-F238E27FC236}">
                <a16:creationId xmlns:a16="http://schemas.microsoft.com/office/drawing/2014/main" id="{874ACB6F-1074-4139-A741-D4C16532F9C9}"/>
              </a:ext>
            </a:extLst>
          </p:cNvPr>
          <p:cNvPicPr>
            <a:picLocks noChangeAspect="1"/>
          </p:cNvPicPr>
          <p:nvPr/>
        </p:nvPicPr>
        <p:blipFill>
          <a:blip r:embed="rId2"/>
          <a:stretch>
            <a:fillRect/>
          </a:stretch>
        </p:blipFill>
        <p:spPr>
          <a:xfrm>
            <a:off x="0" y="69448"/>
            <a:ext cx="7847635" cy="5003767"/>
          </a:xfrm>
          <a:prstGeom prst="rect">
            <a:avLst/>
          </a:prstGeom>
        </p:spPr>
      </p:pic>
      <p:pic>
        <p:nvPicPr>
          <p:cNvPr id="5" name="Picture 4">
            <a:extLst>
              <a:ext uri="{FF2B5EF4-FFF2-40B4-BE49-F238E27FC236}">
                <a16:creationId xmlns:a16="http://schemas.microsoft.com/office/drawing/2014/main" id="{F83F30C4-EE1F-4E1A-A57D-B1FF86A9D081}"/>
              </a:ext>
            </a:extLst>
          </p:cNvPr>
          <p:cNvPicPr>
            <a:picLocks noChangeAspect="1"/>
          </p:cNvPicPr>
          <p:nvPr/>
        </p:nvPicPr>
        <p:blipFill>
          <a:blip r:embed="rId3"/>
          <a:stretch>
            <a:fillRect/>
          </a:stretch>
        </p:blipFill>
        <p:spPr>
          <a:xfrm>
            <a:off x="7780630" y="115949"/>
            <a:ext cx="3910753" cy="4910763"/>
          </a:xfrm>
          <a:prstGeom prst="rect">
            <a:avLst/>
          </a:prstGeom>
        </p:spPr>
      </p:pic>
    </p:spTree>
    <p:extLst>
      <p:ext uri="{BB962C8B-B14F-4D97-AF65-F5344CB8AC3E}">
        <p14:creationId xmlns:p14="http://schemas.microsoft.com/office/powerpoint/2010/main" val="347815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31EC0-8E89-4FA0-BE4A-6D3179F66B64}"/>
              </a:ext>
            </a:extLst>
          </p:cNvPr>
          <p:cNvSpPr>
            <a:spLocks noGrp="1"/>
          </p:cNvSpPr>
          <p:nvPr>
            <p:ph idx="1"/>
          </p:nvPr>
        </p:nvSpPr>
        <p:spPr>
          <a:xfrm>
            <a:off x="838200" y="406400"/>
            <a:ext cx="5105400" cy="5770563"/>
          </a:xfrm>
        </p:spPr>
        <p:txBody>
          <a:bodyPr/>
          <a:lstStyle/>
          <a:p>
            <a:r>
              <a:rPr lang="en-US" dirty="0"/>
              <a:t>Current Extent</a:t>
            </a:r>
          </a:p>
          <a:p>
            <a:r>
              <a:rPr lang="en-US" dirty="0"/>
              <a:t>No slab beneath most of Great Basin, Colorado plateau, California, Northern Mexico</a:t>
            </a:r>
          </a:p>
          <a:p>
            <a:endParaRPr lang="en-US" dirty="0"/>
          </a:p>
          <a:p>
            <a:endParaRPr lang="en-US" dirty="0"/>
          </a:p>
        </p:txBody>
      </p:sp>
      <p:pic>
        <p:nvPicPr>
          <p:cNvPr id="5" name="Picture 4">
            <a:extLst>
              <a:ext uri="{FF2B5EF4-FFF2-40B4-BE49-F238E27FC236}">
                <a16:creationId xmlns:a16="http://schemas.microsoft.com/office/drawing/2014/main" id="{068C625D-B4AB-4A7B-B75A-8ED9329DFD50}"/>
              </a:ext>
            </a:extLst>
          </p:cNvPr>
          <p:cNvPicPr>
            <a:picLocks noChangeAspect="1"/>
          </p:cNvPicPr>
          <p:nvPr/>
        </p:nvPicPr>
        <p:blipFill>
          <a:blip r:embed="rId2"/>
          <a:stretch>
            <a:fillRect/>
          </a:stretch>
        </p:blipFill>
        <p:spPr>
          <a:xfrm>
            <a:off x="6096000" y="0"/>
            <a:ext cx="5715000" cy="6858000"/>
          </a:xfrm>
          <a:prstGeom prst="rect">
            <a:avLst/>
          </a:prstGeom>
        </p:spPr>
      </p:pic>
    </p:spTree>
    <p:extLst>
      <p:ext uri="{BB962C8B-B14F-4D97-AF65-F5344CB8AC3E}">
        <p14:creationId xmlns:p14="http://schemas.microsoft.com/office/powerpoint/2010/main" val="235379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831AE-FE68-4F22-B5EA-A4A11FC410D1}"/>
              </a:ext>
            </a:extLst>
          </p:cNvPr>
          <p:cNvSpPr>
            <a:spLocks noGrp="1"/>
          </p:cNvSpPr>
          <p:nvPr>
            <p:ph idx="1"/>
          </p:nvPr>
        </p:nvSpPr>
        <p:spPr>
          <a:xfrm>
            <a:off x="838200" y="783771"/>
            <a:ext cx="4305300" cy="5393192"/>
          </a:xfrm>
        </p:spPr>
        <p:txBody>
          <a:bodyPr/>
          <a:lstStyle/>
          <a:p>
            <a:pPr marL="0" indent="0">
              <a:buNone/>
            </a:pPr>
            <a:r>
              <a:rPr lang="en-US" dirty="0"/>
              <a:t>Tectonic implications:</a:t>
            </a:r>
            <a:br>
              <a:rPr lang="en-US" dirty="0"/>
            </a:br>
            <a:r>
              <a:rPr lang="en-US" dirty="0"/>
              <a:t>Southern limit of cascade arc seems to correspond with the edge of the slab free zone. </a:t>
            </a:r>
          </a:p>
          <a:p>
            <a:pPr marL="0" indent="0">
              <a:buNone/>
            </a:pPr>
            <a:endParaRPr lang="en-US" dirty="0"/>
          </a:p>
        </p:txBody>
      </p:sp>
      <p:pic>
        <p:nvPicPr>
          <p:cNvPr id="4" name="Picture 3">
            <a:extLst>
              <a:ext uri="{FF2B5EF4-FFF2-40B4-BE49-F238E27FC236}">
                <a16:creationId xmlns:a16="http://schemas.microsoft.com/office/drawing/2014/main" id="{71E087F8-2440-419C-A47F-682961850E34}"/>
              </a:ext>
            </a:extLst>
          </p:cNvPr>
          <p:cNvPicPr>
            <a:picLocks noChangeAspect="1"/>
          </p:cNvPicPr>
          <p:nvPr/>
        </p:nvPicPr>
        <p:blipFill>
          <a:blip r:embed="rId2"/>
          <a:stretch>
            <a:fillRect/>
          </a:stretch>
        </p:blipFill>
        <p:spPr>
          <a:xfrm>
            <a:off x="6229350" y="365125"/>
            <a:ext cx="5448300" cy="5686425"/>
          </a:xfrm>
          <a:prstGeom prst="rect">
            <a:avLst/>
          </a:prstGeom>
        </p:spPr>
      </p:pic>
    </p:spTree>
    <p:extLst>
      <p:ext uri="{BB962C8B-B14F-4D97-AF65-F5344CB8AC3E}">
        <p14:creationId xmlns:p14="http://schemas.microsoft.com/office/powerpoint/2010/main" val="403256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1489-8FF3-45F2-9A69-FBA7D6EA6E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F704DE-821E-4C2D-A7C3-3738FBEA96FA}"/>
              </a:ext>
            </a:extLst>
          </p:cNvPr>
          <p:cNvSpPr>
            <a:spLocks noGrp="1"/>
          </p:cNvSpPr>
          <p:nvPr>
            <p:ph idx="1"/>
          </p:nvPr>
        </p:nvSpPr>
        <p:spPr>
          <a:xfrm>
            <a:off x="5986463" y="5129213"/>
            <a:ext cx="5367337" cy="1363662"/>
          </a:xfrm>
        </p:spPr>
        <p:txBody>
          <a:bodyPr>
            <a:normAutofit fontScale="62500" lnSpcReduction="20000"/>
          </a:bodyPr>
          <a:lstStyle/>
          <a:p>
            <a:r>
              <a:rPr lang="en-US" dirty="0" err="1"/>
              <a:t>Timespace</a:t>
            </a:r>
            <a:r>
              <a:rPr lang="en-US" dirty="0"/>
              <a:t> diagram of Basin and Range deformation. </a:t>
            </a:r>
          </a:p>
          <a:p>
            <a:r>
              <a:rPr lang="en-US" dirty="0"/>
              <a:t>Solid lines are faulting on main range fronts</a:t>
            </a:r>
          </a:p>
          <a:p>
            <a:r>
              <a:rPr lang="en-US" dirty="0"/>
              <a:t>Also seem to progressively get younger to the North, just as the slab window grew from the South to the North. </a:t>
            </a:r>
          </a:p>
        </p:txBody>
      </p:sp>
      <p:pic>
        <p:nvPicPr>
          <p:cNvPr id="4" name="Picture 3">
            <a:extLst>
              <a:ext uri="{FF2B5EF4-FFF2-40B4-BE49-F238E27FC236}">
                <a16:creationId xmlns:a16="http://schemas.microsoft.com/office/drawing/2014/main" id="{CEC8D937-0D0A-41B7-8B73-887F0035FCAB}"/>
              </a:ext>
            </a:extLst>
          </p:cNvPr>
          <p:cNvPicPr>
            <a:picLocks noChangeAspect="1"/>
          </p:cNvPicPr>
          <p:nvPr/>
        </p:nvPicPr>
        <p:blipFill>
          <a:blip r:embed="rId2"/>
          <a:stretch>
            <a:fillRect/>
          </a:stretch>
        </p:blipFill>
        <p:spPr>
          <a:xfrm>
            <a:off x="66221" y="0"/>
            <a:ext cx="4809392" cy="6858000"/>
          </a:xfrm>
          <a:prstGeom prst="rect">
            <a:avLst/>
          </a:prstGeom>
        </p:spPr>
      </p:pic>
      <p:pic>
        <p:nvPicPr>
          <p:cNvPr id="5" name="Picture 4">
            <a:extLst>
              <a:ext uri="{FF2B5EF4-FFF2-40B4-BE49-F238E27FC236}">
                <a16:creationId xmlns:a16="http://schemas.microsoft.com/office/drawing/2014/main" id="{8D1ECFAF-A657-4055-A78C-24F83D1955FF}"/>
              </a:ext>
            </a:extLst>
          </p:cNvPr>
          <p:cNvPicPr>
            <a:picLocks noChangeAspect="1"/>
          </p:cNvPicPr>
          <p:nvPr/>
        </p:nvPicPr>
        <p:blipFill>
          <a:blip r:embed="rId3"/>
          <a:stretch>
            <a:fillRect/>
          </a:stretch>
        </p:blipFill>
        <p:spPr>
          <a:xfrm>
            <a:off x="4875613" y="0"/>
            <a:ext cx="6478187" cy="4954778"/>
          </a:xfrm>
          <a:prstGeom prst="rect">
            <a:avLst/>
          </a:prstGeom>
        </p:spPr>
      </p:pic>
    </p:spTree>
    <p:extLst>
      <p:ext uri="{BB962C8B-B14F-4D97-AF65-F5344CB8AC3E}">
        <p14:creationId xmlns:p14="http://schemas.microsoft.com/office/powerpoint/2010/main" val="443897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504</Words>
  <Application>Microsoft Office PowerPoint</Application>
  <PresentationFormat>Widescreen</PresentationFormat>
  <Paragraphs>42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Paper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Kraal</dc:creator>
  <cp:lastModifiedBy>Kurt Kraal</cp:lastModifiedBy>
  <cp:revision>2</cp:revision>
  <dcterms:created xsi:type="dcterms:W3CDTF">2020-03-23T21:19:13Z</dcterms:created>
  <dcterms:modified xsi:type="dcterms:W3CDTF">2020-03-25T17:30:26Z</dcterms:modified>
</cp:coreProperties>
</file>