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8" r:id="rId2"/>
    <p:sldId id="261" r:id="rId3"/>
    <p:sldId id="264" r:id="rId4"/>
    <p:sldId id="260" r:id="rId5"/>
    <p:sldId id="263" r:id="rId6"/>
    <p:sldId id="267" r:id="rId7"/>
    <p:sldId id="262" r:id="rId8"/>
    <p:sldId id="269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lan Delelrman" initials="ND" lastIdx="1" clrIdx="0">
    <p:extLst>
      <p:ext uri="{19B8F6BF-5375-455C-9EA6-DF929625EA0E}">
        <p15:presenceInfo xmlns:p15="http://schemas.microsoft.com/office/powerpoint/2012/main" userId="294f9f2b179aa9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85696" autoAdjust="0"/>
  </p:normalViewPr>
  <p:slideViewPr>
    <p:cSldViewPr snapToGrid="0">
      <p:cViewPr>
        <p:scale>
          <a:sx n="57" d="100"/>
          <a:sy n="57" d="100"/>
        </p:scale>
        <p:origin x="8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8T12:40:59.539" idx="1">
    <p:pos x="5636" y="73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2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0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Point 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Examine cooling from crystallization (&lt;900C) through brittle- ductile transition (~300C)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Point 3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New  </a:t>
            </a:r>
            <a:r>
              <a:rPr lang="en-US" dirty="0" err="1"/>
              <a:t>Ar</a:t>
            </a:r>
            <a:r>
              <a:rPr lang="en-US" dirty="0"/>
              <a:t>/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thermochronometric</a:t>
            </a:r>
            <a:r>
              <a:rPr lang="en-US" dirty="0"/>
              <a:t>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6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3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5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56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7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94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00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83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5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498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8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285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8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9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09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comments" Target="../comments/commen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27E3C2-3F4C-41AB-A621-83EB8EEA6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1180" y="282025"/>
            <a:ext cx="4373720" cy="5652859"/>
          </a:xfrm>
        </p:spPr>
        <p:txBody>
          <a:bodyPr>
            <a:normAutofit/>
          </a:bodyPr>
          <a:lstStyle/>
          <a:p>
            <a:r>
              <a:rPr lang="en-US" sz="4000" dirty="0"/>
              <a:t>Thermal evolution of the sierra Nevada batholith, California, and implications for strain localization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8F6C8C-8969-42DA-82AD-EB66346AD553}"/>
              </a:ext>
            </a:extLst>
          </p:cNvPr>
          <p:cNvSpPr/>
          <p:nvPr/>
        </p:nvSpPr>
        <p:spPr>
          <a:xfrm>
            <a:off x="8265901" y="5802459"/>
            <a:ext cx="1839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Nadin</a:t>
            </a:r>
            <a:r>
              <a:rPr lang="en-US" dirty="0"/>
              <a:t> et al., 2016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B39017AB-25C2-4C57-9DC6-B9A83924F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974" y="149600"/>
            <a:ext cx="5071327" cy="6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6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CD8C048-2084-4277-B828-CD097429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26" y="1154962"/>
            <a:ext cx="9828291" cy="31956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40C91D-89DA-4FFE-950B-6126EC7FF778}"/>
              </a:ext>
            </a:extLst>
          </p:cNvPr>
          <p:cNvSpPr txBox="1">
            <a:spLocks/>
          </p:cNvSpPr>
          <p:nvPr/>
        </p:nvSpPr>
        <p:spPr>
          <a:xfrm>
            <a:off x="7581557" y="1673754"/>
            <a:ext cx="3340443" cy="2570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Questions, comments, concerns?</a:t>
            </a:r>
          </a:p>
        </p:txBody>
      </p:sp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05309F08-23D1-4422-9CB2-48AE0AE74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5321300" cy="688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1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E0A7BA-0796-4448-8A3E-46590A29B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84" y="110995"/>
            <a:ext cx="3406878" cy="923788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1D12-D575-4707-8CE0-162C45C44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8266"/>
            <a:ext cx="11023598" cy="3558434"/>
          </a:xfrm>
        </p:spPr>
        <p:txBody>
          <a:bodyPr/>
          <a:lstStyle/>
          <a:p>
            <a:r>
              <a:rPr lang="en-US" dirty="0"/>
              <a:t>Summarize all published U-Pb zircon, </a:t>
            </a:r>
            <a:r>
              <a:rPr lang="en-US" baseline="30000" dirty="0"/>
              <a:t>40</a:t>
            </a:r>
            <a:r>
              <a:rPr lang="en-US" dirty="0"/>
              <a:t>Ar/</a:t>
            </a:r>
            <a:r>
              <a:rPr lang="en-US" baseline="30000" dirty="0"/>
              <a:t>39</a:t>
            </a:r>
            <a:r>
              <a:rPr lang="en-US" dirty="0"/>
              <a:t>Ar hornblende and biotite ages to create age distribution maps which track batholithic cooling from crystallization through the transition to brittle conditions</a:t>
            </a:r>
          </a:p>
          <a:p>
            <a:endParaRPr lang="en-US" dirty="0"/>
          </a:p>
          <a:p>
            <a:r>
              <a:rPr lang="en-US" dirty="0"/>
              <a:t>Examine regional thermal state of the SNB during formation of the major shear zones outline on the figure on the title slide. </a:t>
            </a:r>
          </a:p>
          <a:p>
            <a:endParaRPr lang="en-US" dirty="0"/>
          </a:p>
          <a:p>
            <a:r>
              <a:rPr lang="en-US" dirty="0"/>
              <a:t>Present new data to constrain deformation ages of the proto-Kern Canyon and Kern Canyon faults (southern SN)</a:t>
            </a:r>
          </a:p>
        </p:txBody>
      </p:sp>
    </p:spTree>
    <p:extLst>
      <p:ext uri="{BB962C8B-B14F-4D97-AF65-F5344CB8AC3E}">
        <p14:creationId xmlns:p14="http://schemas.microsoft.com/office/powerpoint/2010/main" val="3922506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617A8F1-7D10-48DF-AD9F-04AB1B261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5C638D00-F29D-4A7F-BFA0-159B8E37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056" y="54031"/>
            <a:ext cx="6755606" cy="81915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tx2"/>
                </a:solidFill>
              </a:rPr>
              <a:t>Pluton crystallization ages</a:t>
            </a:r>
          </a:p>
        </p:txBody>
      </p:sp>
      <p:pic>
        <p:nvPicPr>
          <p:cNvPr id="3" name="Picture 2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C1BF6BA6-0393-4E10-ABB4-853EAD4DDF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702" r="6982"/>
          <a:stretch/>
        </p:blipFill>
        <p:spPr>
          <a:xfrm>
            <a:off x="7439336" y="0"/>
            <a:ext cx="4595888" cy="6857990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7AA9AC4-BE3D-4040-9CF6-B7D859178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2394305"/>
            <a:ext cx="6248398" cy="2931932"/>
          </a:xfrm>
        </p:spPr>
        <p:txBody>
          <a:bodyPr>
            <a:normAutofit/>
          </a:bodyPr>
          <a:lstStyle/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0A8D2D9-6EB6-4B53-B77C-3B07A2BC3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388D78C-8BD3-45E2-A562-101603FF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1600" y="6199730"/>
            <a:ext cx="70104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05A5093-30E4-4F2F-900B-DDFBC7D32839}"/>
              </a:ext>
            </a:extLst>
          </p:cNvPr>
          <p:cNvSpPr txBox="1"/>
          <p:nvPr/>
        </p:nvSpPr>
        <p:spPr>
          <a:xfrm>
            <a:off x="407988" y="873181"/>
            <a:ext cx="67396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Contains plutonic material as old as ca. 250 Ma, but primarily high flux magmatism of Cretaceous 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U-Pb zircon geochronology (900°C) used to constrain the timing of crystallization on this 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General </a:t>
            </a:r>
            <a:r>
              <a:rPr lang="en-US" sz="2400" dirty="0" err="1"/>
              <a:t>younging</a:t>
            </a:r>
            <a:r>
              <a:rPr lang="en-US" sz="2400" dirty="0"/>
              <a:t> to the east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Superimposed on here are the shear zones that drive this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They are all Cretaceous structures, and coincide with emplacement of the largest vol. of igneous material (115 – 83 Ma)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846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18B0F80-1C8E-49FA-9B66-C9285753E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EF2B853-4083-4B70-AC2A-F79D80809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34EAAF-BF44-4CCC-84D4-105F3370A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5">
            <a:extLst>
              <a:ext uri="{FF2B5EF4-FFF2-40B4-BE49-F238E27FC236}">
                <a16:creationId xmlns:a16="http://schemas.microsoft.com/office/drawing/2014/main" id="{A30982DB-6543-49A6-B040-8909E8E45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006" y="0"/>
            <a:ext cx="6869906" cy="658269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Age data mapping </a:t>
            </a:r>
            <a:r>
              <a:rPr lang="en-US" sz="3600" dirty="0" err="1"/>
              <a:t>Ar</a:t>
            </a:r>
            <a:r>
              <a:rPr lang="en-US" sz="3600" dirty="0"/>
              <a:t> hornblende</a:t>
            </a:r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B566004F-B858-46E3-B15E-3FB2DBDC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054" y="0"/>
            <a:ext cx="5293946" cy="681730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82D82F-63D3-4C8A-A96D-9C45D9C2C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9" y="1475131"/>
            <a:ext cx="6248398" cy="5655156"/>
          </a:xfrm>
        </p:spPr>
        <p:txBody>
          <a:bodyPr/>
          <a:lstStyle/>
          <a:p>
            <a:r>
              <a:rPr lang="en-US" dirty="0"/>
              <a:t>Closure temp of 525°C</a:t>
            </a:r>
          </a:p>
          <a:p>
            <a:endParaRPr lang="en-US" dirty="0"/>
          </a:p>
          <a:p>
            <a:r>
              <a:rPr lang="en-US" dirty="0"/>
              <a:t>Indicates transition of batholith from ductile to brittle</a:t>
            </a:r>
          </a:p>
          <a:p>
            <a:endParaRPr lang="en-US" dirty="0"/>
          </a:p>
          <a:p>
            <a:r>
              <a:rPr lang="en-US" dirty="0"/>
              <a:t>Note how shear zones seem to play a part in spatial age distribution </a:t>
            </a:r>
          </a:p>
        </p:txBody>
      </p:sp>
    </p:spTree>
    <p:extLst>
      <p:ext uri="{BB962C8B-B14F-4D97-AF65-F5344CB8AC3E}">
        <p14:creationId xmlns:p14="http://schemas.microsoft.com/office/powerpoint/2010/main" val="3885426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4CAF18E-E463-41FA-A5E1-DE39D02B7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612" y="890992"/>
            <a:ext cx="5125915" cy="4885339"/>
          </a:xfrm>
        </p:spPr>
        <p:txBody>
          <a:bodyPr>
            <a:normAutofit/>
          </a:bodyPr>
          <a:lstStyle/>
          <a:p>
            <a:r>
              <a:rPr lang="en-US" sz="2200" dirty="0"/>
              <a:t>Closure temp of 300°C</a:t>
            </a:r>
          </a:p>
          <a:p>
            <a:endParaRPr lang="en-US" sz="2200" dirty="0"/>
          </a:p>
          <a:p>
            <a:r>
              <a:rPr lang="en-US" sz="2200" dirty="0"/>
              <a:t>Batholith acting completely as brittle crust at this point</a:t>
            </a: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5" name="Content Placeholder 3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5C4B8941-843D-491F-9A5A-0232F6D791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1506" y="20347"/>
            <a:ext cx="5220494" cy="6837653"/>
          </a:xfrm>
          <a:prstGeom prst="rect">
            <a:avLst/>
          </a:prstGeom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5790A252-6A21-4845-A39D-AD0C9FA0F2F2}"/>
              </a:ext>
            </a:extLst>
          </p:cNvPr>
          <p:cNvSpPr txBox="1">
            <a:spLocks/>
          </p:cNvSpPr>
          <p:nvPr/>
        </p:nvSpPr>
        <p:spPr>
          <a:xfrm>
            <a:off x="148612" y="20347"/>
            <a:ext cx="6146522" cy="6582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Age data mapping </a:t>
            </a:r>
            <a:r>
              <a:rPr lang="en-US" sz="3600" dirty="0" err="1"/>
              <a:t>Ar</a:t>
            </a:r>
            <a:r>
              <a:rPr lang="en-US" sz="3600" dirty="0"/>
              <a:t> biotite</a:t>
            </a:r>
          </a:p>
        </p:txBody>
      </p:sp>
    </p:spTree>
    <p:extLst>
      <p:ext uri="{BB962C8B-B14F-4D97-AF65-F5344CB8AC3E}">
        <p14:creationId xmlns:p14="http://schemas.microsoft.com/office/powerpoint/2010/main" val="2135605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575B565E-A7FB-43E9-ABD1-4BEEBCA38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599" y="658269"/>
            <a:ext cx="8686801" cy="5999322"/>
          </a:xfrm>
          <a:prstGeom prst="rect">
            <a:avLst/>
          </a:prstGeom>
        </p:spPr>
      </p:pic>
      <p:sp>
        <p:nvSpPr>
          <p:cNvPr id="7" name="Title 5">
            <a:extLst>
              <a:ext uri="{FF2B5EF4-FFF2-40B4-BE49-F238E27FC236}">
                <a16:creationId xmlns:a16="http://schemas.microsoft.com/office/drawing/2014/main" id="{86B4FCC9-B379-4797-AF92-CE5461705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794" y="0"/>
            <a:ext cx="6869906" cy="658269"/>
          </a:xfrm>
        </p:spPr>
        <p:txBody>
          <a:bodyPr>
            <a:normAutofit/>
          </a:bodyPr>
          <a:lstStyle/>
          <a:p>
            <a:r>
              <a:rPr lang="en-US" sz="3600" dirty="0"/>
              <a:t>Shear zone age distribution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0BDD0E-C2A2-4185-A4D0-C35A75FA05F6}"/>
              </a:ext>
            </a:extLst>
          </p:cNvPr>
          <p:cNvSpPr txBox="1"/>
          <p:nvPr/>
        </p:nvSpPr>
        <p:spPr>
          <a:xfrm>
            <a:off x="2857499" y="3786664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Contractional structures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65EF4-3CF3-4C81-9C11-8C4576180880}"/>
              </a:ext>
            </a:extLst>
          </p:cNvPr>
          <p:cNvSpPr txBox="1"/>
          <p:nvPr/>
        </p:nvSpPr>
        <p:spPr>
          <a:xfrm>
            <a:off x="2857499" y="4629599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Contractional to dextral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398F2B-C450-4D97-AFDD-3334D8066131}"/>
              </a:ext>
            </a:extLst>
          </p:cNvPr>
          <p:cNvCxnSpPr/>
          <p:nvPr/>
        </p:nvCxnSpPr>
        <p:spPr>
          <a:xfrm flipV="1">
            <a:off x="3949700" y="3187700"/>
            <a:ext cx="0" cy="598964"/>
          </a:xfrm>
          <a:prstGeom prst="straightConnector1">
            <a:avLst/>
          </a:prstGeom>
          <a:ln w="25400" cmpd="sng">
            <a:solidFill>
              <a:srgbClr val="FF0000"/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B37BC4-13A9-43F2-B938-5D4683A31962}"/>
              </a:ext>
            </a:extLst>
          </p:cNvPr>
          <p:cNvCxnSpPr>
            <a:cxnSpLocks/>
          </p:cNvCxnSpPr>
          <p:nvPr/>
        </p:nvCxnSpPr>
        <p:spPr>
          <a:xfrm>
            <a:off x="5346700" y="4814265"/>
            <a:ext cx="571500" cy="0"/>
          </a:xfrm>
          <a:prstGeom prst="straightConnector1">
            <a:avLst/>
          </a:prstGeom>
          <a:ln w="25400" cmpd="sng">
            <a:solidFill>
              <a:srgbClr val="FF0000"/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507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B33DBEF2-0A54-4CCF-952F-ABFA981C6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86F5E0-1F7C-46AC-B4D7-FC6C02AA3B27}"/>
              </a:ext>
            </a:extLst>
          </p:cNvPr>
          <p:cNvSpPr txBox="1"/>
          <p:nvPr/>
        </p:nvSpPr>
        <p:spPr>
          <a:xfrm>
            <a:off x="412595" y="5566922"/>
            <a:ext cx="2141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&lt;17Ma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8CA15B07-2E03-4CBF-A336-1D2891D97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100" y="0"/>
            <a:ext cx="7115887" cy="707886"/>
          </a:xfrm>
        </p:spPr>
        <p:txBody>
          <a:bodyPr>
            <a:normAutofit fontScale="90000"/>
          </a:bodyPr>
          <a:lstStyle/>
          <a:p>
            <a:r>
              <a:rPr lang="en-US" dirty="0"/>
              <a:t>Location map of new </a:t>
            </a:r>
            <a:r>
              <a:rPr lang="en-US" baseline="30000" dirty="0"/>
              <a:t>40</a:t>
            </a:r>
            <a:r>
              <a:rPr lang="en-US" dirty="0"/>
              <a:t>Ar/</a:t>
            </a:r>
            <a:r>
              <a:rPr lang="en-US" baseline="30000" dirty="0"/>
              <a:t>39</a:t>
            </a:r>
            <a:r>
              <a:rPr lang="en-US" dirty="0"/>
              <a:t>Ar data </a:t>
            </a:r>
          </a:p>
        </p:txBody>
      </p:sp>
      <p:pic>
        <p:nvPicPr>
          <p:cNvPr id="4" name="Content Placeholder 3" descr="A close up of a map&#10;&#10;Description automatically generated">
            <a:extLst>
              <a:ext uri="{FF2B5EF4-FFF2-40B4-BE49-F238E27FC236}">
                <a16:creationId xmlns:a16="http://schemas.microsoft.com/office/drawing/2014/main" id="{D9620350-ADD7-4DAE-823E-A2DE717619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-30602"/>
            <a:ext cx="4775200" cy="6846264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1DCC9BE-D8D2-4CD9-B4A7-CA8C1BF184BC}"/>
              </a:ext>
            </a:extLst>
          </p:cNvPr>
          <p:cNvSpPr/>
          <p:nvPr/>
        </p:nvSpPr>
        <p:spPr>
          <a:xfrm>
            <a:off x="2387600" y="1729740"/>
            <a:ext cx="355600" cy="10668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A1532A-BCF6-415E-A54A-2E82C7405C18}"/>
              </a:ext>
            </a:extLst>
          </p:cNvPr>
          <p:cNvSpPr/>
          <p:nvPr/>
        </p:nvSpPr>
        <p:spPr>
          <a:xfrm>
            <a:off x="2821940" y="2240280"/>
            <a:ext cx="355600" cy="10668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6EB402DC-5F38-4DE1-A8F1-BF34A72913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5200" y="3984645"/>
            <a:ext cx="7386823" cy="27918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A0F5BF-09A4-45E3-84D3-3ABA7F327D0F}"/>
              </a:ext>
            </a:extLst>
          </p:cNvPr>
          <p:cNvSpPr txBox="1"/>
          <p:nvPr/>
        </p:nvSpPr>
        <p:spPr>
          <a:xfrm>
            <a:off x="5130800" y="1348774"/>
            <a:ext cx="67294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data suggest moderate cooling (350C – 165C) from 82-70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Followed by very slow cooling  to &lt;150C after 70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70 Ma cooling of these samples correlates to a different (younger) cooling history in this southern portion than in the rest of the SNB</a:t>
            </a:r>
          </a:p>
        </p:txBody>
      </p:sp>
    </p:spTree>
    <p:extLst>
      <p:ext uri="{BB962C8B-B14F-4D97-AF65-F5344CB8AC3E}">
        <p14:creationId xmlns:p14="http://schemas.microsoft.com/office/powerpoint/2010/main" val="2632454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62AE1F-8B1B-4568-93B9-01502A9F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5" y="0"/>
            <a:ext cx="7296925" cy="711561"/>
          </a:xfrm>
        </p:spPr>
        <p:txBody>
          <a:bodyPr>
            <a:normAutofit fontScale="90000"/>
          </a:bodyPr>
          <a:lstStyle/>
          <a:p>
            <a:r>
              <a:rPr lang="en-US" dirty="0"/>
              <a:t>Farallon plate convergence</a:t>
            </a:r>
          </a:p>
        </p:txBody>
      </p:sp>
      <p:pic>
        <p:nvPicPr>
          <p:cNvPr id="9" name="Content Placeholder 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BEFF066A-0D7F-4E11-A480-1D8F807EB9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1775" y="1339850"/>
            <a:ext cx="6410033" cy="4178300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F806E8-DC48-4620-8276-536553DCC53F}"/>
              </a:ext>
            </a:extLst>
          </p:cNvPr>
          <p:cNvSpPr txBox="1"/>
          <p:nvPr/>
        </p:nvSpPr>
        <p:spPr>
          <a:xfrm>
            <a:off x="6946900" y="1460490"/>
            <a:ext cx="482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the driver for cooling and deformation of the SNB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SNB is in continuous compression from 120 – 85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85 Ma the plate motion transitions from compressional to </a:t>
            </a:r>
            <a:r>
              <a:rPr lang="en-US" dirty="0" err="1"/>
              <a:t>transpressional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coincides with the major change in the deformational regime, recorded in the shear zones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B19E76A-E5EA-46F6-A9C3-5E033EC9DA2A}"/>
              </a:ext>
            </a:extLst>
          </p:cNvPr>
          <p:cNvSpPr/>
          <p:nvPr/>
        </p:nvSpPr>
        <p:spPr>
          <a:xfrm>
            <a:off x="3327400" y="2235200"/>
            <a:ext cx="711200" cy="1866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A311B6-A404-4717-B2A0-889E06D1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33" y="76200"/>
            <a:ext cx="3285067" cy="711561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22700CC-63D0-4757-86B1-4DED9A4C2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041356" y="76200"/>
            <a:ext cx="4820444" cy="6604459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6B53E2-FBE6-468C-8A96-F1A6AD6791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6276" y="76200"/>
            <a:ext cx="4820443" cy="661833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41C1B75-9017-42AA-945A-AA7E43AB8372}"/>
              </a:ext>
            </a:extLst>
          </p:cNvPr>
          <p:cNvSpPr txBox="1"/>
          <p:nvPr/>
        </p:nvSpPr>
        <p:spPr>
          <a:xfrm>
            <a:off x="254000" y="787761"/>
            <a:ext cx="5842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Contractional deformation (100-90 Ma) is recorded in short shear zones along the axial zone of the central SNB.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transition to </a:t>
            </a:r>
            <a:r>
              <a:rPr lang="en-US" sz="2000" dirty="0" err="1"/>
              <a:t>transpressional</a:t>
            </a:r>
            <a:r>
              <a:rPr lang="en-US" sz="2000" dirty="0"/>
              <a:t> deformation (90-80 Ma) is recorded in shear zones along the crest that exist at the boundary between some of the oldest and youngest </a:t>
            </a:r>
            <a:r>
              <a:rPr lang="en-US" sz="2000" dirty="0" err="1"/>
              <a:t>intrusives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These boundaries may have served to localize the shear during this transition as the plate kinematics changed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Furthermore, the observations on the proto-Kern Canyon fault and the Kern Canyon fault serve to solidify this interpretation, as the Kern Canyon fault is a dextral fault that overprints the older proto fault</a:t>
            </a:r>
          </a:p>
        </p:txBody>
      </p:sp>
    </p:spTree>
    <p:extLst>
      <p:ext uri="{BB962C8B-B14F-4D97-AF65-F5344CB8AC3E}">
        <p14:creationId xmlns:p14="http://schemas.microsoft.com/office/powerpoint/2010/main" val="2483162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2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3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4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5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6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7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8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9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490</Words>
  <Application>Microsoft Office PowerPoint</Application>
  <PresentationFormat>Widescreen</PresentationFormat>
  <Paragraphs>71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Schoolbook</vt:lpstr>
      <vt:lpstr>Corbel</vt:lpstr>
      <vt:lpstr>Headlines</vt:lpstr>
      <vt:lpstr>Thermal evolution of the sierra Nevada batholith, California, and implications for strain localization</vt:lpstr>
      <vt:lpstr>Motivation</vt:lpstr>
      <vt:lpstr>Pluton crystallization ages</vt:lpstr>
      <vt:lpstr>Age data mapping Ar hornblende</vt:lpstr>
      <vt:lpstr>PowerPoint Presentation</vt:lpstr>
      <vt:lpstr>Shear zone age distribution</vt:lpstr>
      <vt:lpstr>Location map of new 40Ar/39Ar data </vt:lpstr>
      <vt:lpstr>Farallon plate convergence</vt:lpstr>
      <vt:lpstr>Discussions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evolution of the sierra Nevada batholith, California, and implications for strain localization</dc:title>
  <dc:creator>Nolan P Dellerman</dc:creator>
  <cp:lastModifiedBy>Nolan P Dellerman</cp:lastModifiedBy>
  <cp:revision>7</cp:revision>
  <dcterms:created xsi:type="dcterms:W3CDTF">2020-03-27T23:25:07Z</dcterms:created>
  <dcterms:modified xsi:type="dcterms:W3CDTF">2020-03-30T16:41:33Z</dcterms:modified>
</cp:coreProperties>
</file>