
<file path=[Content_Types].xml><?xml version="1.0" encoding="utf-8"?>
<Types xmlns="http://schemas.openxmlformats.org/package/2006/content-types">
  <Default Extension="gif" ContentType="image/gif"/>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theme/themeOverride2.xml" ContentType="application/vnd.openxmlformats-officedocument.themeOverride+xml"/>
  <Override PartName="/ppt/notesSlides/notesSlide2.xml" ContentType="application/vnd.openxmlformats-officedocument.presentationml.notesSlide+xml"/>
  <Override PartName="/ppt/theme/themeOverride3.xml" ContentType="application/vnd.openxmlformats-officedocument.themeOverr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theme/themeOverride4.xml" ContentType="application/vnd.openxmlformats-officedocument.themeOverride+xml"/>
  <Override PartName="/ppt/notesSlides/notesSlide5.xml" ContentType="application/vnd.openxmlformats-officedocument.presentationml.notesSlide+xml"/>
  <Override PartName="/ppt/theme/themeOverride5.xml" ContentType="application/vnd.openxmlformats-officedocument.themeOverride+xml"/>
  <Override PartName="/ppt/notesSlides/notesSlide6.xml" ContentType="application/vnd.openxmlformats-officedocument.presentationml.notesSlide+xml"/>
  <Override PartName="/ppt/theme/themeOverride6.xml" ContentType="application/vnd.openxmlformats-officedocument.themeOverride+xml"/>
  <Override PartName="/ppt/notesSlides/notesSlide7.xml" ContentType="application/vnd.openxmlformats-officedocument.presentationml.notesSlide+xml"/>
  <Override PartName="/ppt/theme/themeOverride7.xml" ContentType="application/vnd.openxmlformats-officedocument.themeOverride+xml"/>
  <Override PartName="/ppt/notesSlides/notesSlide8.xml" ContentType="application/vnd.openxmlformats-officedocument.presentationml.notesSlide+xml"/>
  <Override PartName="/ppt/theme/themeOverride8.xml" ContentType="application/vnd.openxmlformats-officedocument.themeOverride+xml"/>
  <Override PartName="/ppt/notesSlides/notesSlide9.xml" ContentType="application/vnd.openxmlformats-officedocument.presentationml.notesSlide+xml"/>
  <Override PartName="/ppt/theme/themeOverride9.xml" ContentType="application/vnd.openxmlformats-officedocument.themeOverride+xml"/>
  <Override PartName="/ppt/notesSlides/notesSlide10.xml" ContentType="application/vnd.openxmlformats-officedocument.presentationml.notesSlide+xml"/>
  <Override PartName="/ppt/theme/themeOverride10.xml" ContentType="application/vnd.openxmlformats-officedocument.themeOverr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3"/>
  </p:notesMasterIdLst>
  <p:sldIdLst>
    <p:sldId id="258" r:id="rId2"/>
    <p:sldId id="261" r:id="rId3"/>
    <p:sldId id="264" r:id="rId4"/>
    <p:sldId id="260" r:id="rId5"/>
    <p:sldId id="263" r:id="rId6"/>
    <p:sldId id="267" r:id="rId7"/>
    <p:sldId id="269" r:id="rId8"/>
    <p:sldId id="262" r:id="rId9"/>
    <p:sldId id="268" r:id="rId10"/>
    <p:sldId id="270" r:id="rId11"/>
    <p:sldId id="271"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olan Delelrman" initials="ND" lastIdx="1" clrIdx="0">
    <p:extLst>
      <p:ext uri="{19B8F6BF-5375-455C-9EA6-DF929625EA0E}">
        <p15:presenceInfo xmlns:p15="http://schemas.microsoft.com/office/powerpoint/2012/main" userId="294f9f2b179aa9a8"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71" autoAdjust="0"/>
    <p:restoredTop sz="85696" autoAdjust="0"/>
  </p:normalViewPr>
  <p:slideViewPr>
    <p:cSldViewPr snapToGrid="0">
      <p:cViewPr>
        <p:scale>
          <a:sx n="57" d="100"/>
          <a:sy n="57" d="100"/>
        </p:scale>
        <p:origin x="828"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5C20BB3-3CCB-4FE5-991B-82F6BCB48AF3}" type="datetimeFigureOut">
              <a:rPr lang="en-US" smtClean="0"/>
              <a:t>4/5/2020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0746DE6-3336-457D-A091-FA20AC1C536E}" type="slidenum">
              <a:rPr lang="en-US" smtClean="0"/>
              <a:t>‹#›</a:t>
            </a:fld>
            <a:endParaRPr lang="en-US"/>
          </a:p>
        </p:txBody>
      </p:sp>
    </p:spTree>
    <p:extLst>
      <p:ext uri="{BB962C8B-B14F-4D97-AF65-F5344CB8AC3E}">
        <p14:creationId xmlns:p14="http://schemas.microsoft.com/office/powerpoint/2010/main" val="18830743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0746DE6-3336-457D-A091-FA20AC1C536E}" type="slidenum">
              <a:rPr lang="en-US" smtClean="0"/>
              <a:t>1</a:t>
            </a:fld>
            <a:endParaRPr lang="en-US"/>
          </a:p>
        </p:txBody>
      </p:sp>
    </p:spTree>
    <p:extLst>
      <p:ext uri="{BB962C8B-B14F-4D97-AF65-F5344CB8AC3E}">
        <p14:creationId xmlns:p14="http://schemas.microsoft.com/office/powerpoint/2010/main" val="15415220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0746DE6-3336-457D-A091-FA20AC1C536E}" type="slidenum">
              <a:rPr lang="en-US" smtClean="0"/>
              <a:t>10</a:t>
            </a:fld>
            <a:endParaRPr lang="en-US"/>
          </a:p>
        </p:txBody>
      </p:sp>
    </p:spTree>
    <p:extLst>
      <p:ext uri="{BB962C8B-B14F-4D97-AF65-F5344CB8AC3E}">
        <p14:creationId xmlns:p14="http://schemas.microsoft.com/office/powerpoint/2010/main" val="27424016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Green dots are extension that is syn volcanic / overlaps with Eocene-</a:t>
            </a:r>
            <a:r>
              <a:rPr lang="en-US" dirty="0" err="1"/>
              <a:t>oligocence</a:t>
            </a:r>
            <a:r>
              <a:rPr lang="en-US" dirty="0"/>
              <a:t> sweep of volcanism</a:t>
            </a:r>
          </a:p>
          <a:p>
            <a:r>
              <a:rPr lang="en-US" dirty="0"/>
              <a:t>Orange dots are extension that happened prior to and during Eocene-</a:t>
            </a:r>
            <a:r>
              <a:rPr lang="en-US" dirty="0" err="1"/>
              <a:t>oligocence</a:t>
            </a:r>
            <a:endParaRPr lang="en-US" dirty="0"/>
          </a:p>
          <a:p>
            <a:r>
              <a:rPr lang="en-US" dirty="0"/>
              <a:t>Brown? Dots are pre volcanic extension</a:t>
            </a:r>
          </a:p>
          <a:p>
            <a:r>
              <a:rPr lang="en-US" dirty="0"/>
              <a:t>Purple dot is weird outlier of late cretaceous extension</a:t>
            </a:r>
          </a:p>
          <a:p>
            <a:endParaRPr lang="en-US" dirty="0"/>
          </a:p>
          <a:p>
            <a:r>
              <a:rPr lang="en-US" dirty="0"/>
              <a:t>Overall this figure represents all the known localities that represent much or all of the extensional motion associated with orogenic collapse</a:t>
            </a:r>
          </a:p>
          <a:p>
            <a:endParaRPr lang="en-US" dirty="0"/>
          </a:p>
        </p:txBody>
      </p:sp>
      <p:sp>
        <p:nvSpPr>
          <p:cNvPr id="4" name="Slide Number Placeholder 3"/>
          <p:cNvSpPr>
            <a:spLocks noGrp="1"/>
          </p:cNvSpPr>
          <p:nvPr>
            <p:ph type="sldNum" sz="quarter" idx="5"/>
          </p:nvPr>
        </p:nvSpPr>
        <p:spPr/>
        <p:txBody>
          <a:bodyPr/>
          <a:lstStyle/>
          <a:p>
            <a:fld id="{E0746DE6-3336-457D-A091-FA20AC1C536E}" type="slidenum">
              <a:rPr lang="en-US" smtClean="0"/>
              <a:t>11</a:t>
            </a:fld>
            <a:endParaRPr lang="en-US"/>
          </a:p>
        </p:txBody>
      </p:sp>
    </p:spTree>
    <p:extLst>
      <p:ext uri="{BB962C8B-B14F-4D97-AF65-F5344CB8AC3E}">
        <p14:creationId xmlns:p14="http://schemas.microsoft.com/office/powerpoint/2010/main" val="24553103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lvl="1"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E0746DE6-3336-457D-A091-FA20AC1C536E}" type="slidenum">
              <a:rPr lang="en-US" smtClean="0"/>
              <a:t>2</a:t>
            </a:fld>
            <a:endParaRPr lang="en-US"/>
          </a:p>
        </p:txBody>
      </p:sp>
    </p:spTree>
    <p:extLst>
      <p:ext uri="{BB962C8B-B14F-4D97-AF65-F5344CB8AC3E}">
        <p14:creationId xmlns:p14="http://schemas.microsoft.com/office/powerpoint/2010/main" val="23496697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difference between set 1 and set 2 normal faults!!!!!</a:t>
            </a:r>
          </a:p>
        </p:txBody>
      </p:sp>
      <p:sp>
        <p:nvSpPr>
          <p:cNvPr id="4" name="Slide Number Placeholder 3"/>
          <p:cNvSpPr>
            <a:spLocks noGrp="1"/>
          </p:cNvSpPr>
          <p:nvPr>
            <p:ph type="sldNum" sz="quarter" idx="5"/>
          </p:nvPr>
        </p:nvSpPr>
        <p:spPr/>
        <p:txBody>
          <a:bodyPr/>
          <a:lstStyle/>
          <a:p>
            <a:fld id="{E0746DE6-3336-457D-A091-FA20AC1C536E}" type="slidenum">
              <a:rPr lang="en-US" smtClean="0"/>
              <a:t>3</a:t>
            </a:fld>
            <a:endParaRPr lang="en-US"/>
          </a:p>
        </p:txBody>
      </p:sp>
    </p:spTree>
    <p:extLst>
      <p:ext uri="{BB962C8B-B14F-4D97-AF65-F5344CB8AC3E}">
        <p14:creationId xmlns:p14="http://schemas.microsoft.com/office/powerpoint/2010/main" val="11502325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0746DE6-3336-457D-A091-FA20AC1C536E}" type="slidenum">
              <a:rPr lang="en-US" smtClean="0"/>
              <a:t>4</a:t>
            </a:fld>
            <a:endParaRPr lang="en-US"/>
          </a:p>
        </p:txBody>
      </p:sp>
    </p:spTree>
    <p:extLst>
      <p:ext uri="{BB962C8B-B14F-4D97-AF65-F5344CB8AC3E}">
        <p14:creationId xmlns:p14="http://schemas.microsoft.com/office/powerpoint/2010/main" val="25590559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E0746DE6-3336-457D-A091-FA20AC1C536E}" type="slidenum">
              <a:rPr lang="en-US" smtClean="0"/>
              <a:t>5</a:t>
            </a:fld>
            <a:endParaRPr lang="en-US"/>
          </a:p>
        </p:txBody>
      </p:sp>
    </p:spTree>
    <p:extLst>
      <p:ext uri="{BB962C8B-B14F-4D97-AF65-F5344CB8AC3E}">
        <p14:creationId xmlns:p14="http://schemas.microsoft.com/office/powerpoint/2010/main" val="23373562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0746DE6-3336-457D-A091-FA20AC1C536E}" type="slidenum">
              <a:rPr lang="en-US" smtClean="0"/>
              <a:t>6</a:t>
            </a:fld>
            <a:endParaRPr lang="en-US"/>
          </a:p>
        </p:txBody>
      </p:sp>
    </p:spTree>
    <p:extLst>
      <p:ext uri="{BB962C8B-B14F-4D97-AF65-F5344CB8AC3E}">
        <p14:creationId xmlns:p14="http://schemas.microsoft.com/office/powerpoint/2010/main" val="7372677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Focusing on the M </a:t>
            </a:r>
            <a:r>
              <a:rPr lang="en-US" dirty="0" err="1"/>
              <a:t>ar</a:t>
            </a:r>
            <a:r>
              <a:rPr lang="en-US" dirty="0"/>
              <a:t> dates</a:t>
            </a:r>
          </a:p>
          <a:p>
            <a:r>
              <a:rPr lang="en-US" dirty="0"/>
              <a:t>Indicates structural depth because:</a:t>
            </a:r>
          </a:p>
          <a:p>
            <a:r>
              <a:rPr lang="en-US" dirty="0"/>
              <a:t>Passage through the bulk closure temperature for muscovite (350-400C) occurred later for more deeply buried rocks (bottom 4 samples)</a:t>
            </a:r>
          </a:p>
          <a:p>
            <a:endParaRPr lang="en-US" dirty="0"/>
          </a:p>
        </p:txBody>
      </p:sp>
      <p:sp>
        <p:nvSpPr>
          <p:cNvPr id="4" name="Slide Number Placeholder 3"/>
          <p:cNvSpPr>
            <a:spLocks noGrp="1"/>
          </p:cNvSpPr>
          <p:nvPr>
            <p:ph type="sldNum" sz="quarter" idx="5"/>
          </p:nvPr>
        </p:nvSpPr>
        <p:spPr/>
        <p:txBody>
          <a:bodyPr/>
          <a:lstStyle/>
          <a:p>
            <a:fld id="{E0746DE6-3336-457D-A091-FA20AC1C536E}" type="slidenum">
              <a:rPr lang="en-US" smtClean="0"/>
              <a:t>7</a:t>
            </a:fld>
            <a:endParaRPr lang="en-US"/>
          </a:p>
        </p:txBody>
      </p:sp>
    </p:spTree>
    <p:extLst>
      <p:ext uri="{BB962C8B-B14F-4D97-AF65-F5344CB8AC3E}">
        <p14:creationId xmlns:p14="http://schemas.microsoft.com/office/powerpoint/2010/main" val="16677001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Multi diffusion domain modelling, uses diffusion of </a:t>
            </a:r>
            <a:r>
              <a:rPr lang="en-US" dirty="0" err="1"/>
              <a:t>Ar</a:t>
            </a:r>
            <a:r>
              <a:rPr lang="en-US" dirty="0"/>
              <a:t> gas to constrain thermal history </a:t>
            </a:r>
          </a:p>
          <a:p>
            <a:endParaRPr lang="en-US" dirty="0"/>
          </a:p>
          <a:p>
            <a:r>
              <a:rPr lang="en-US" dirty="0"/>
              <a:t>Inflection point on all of these indicated rapid cooling (exhumation basically)</a:t>
            </a:r>
          </a:p>
          <a:p>
            <a:endParaRPr lang="en-US" dirty="0"/>
          </a:p>
          <a:p>
            <a:r>
              <a:rPr lang="en-US" dirty="0"/>
              <a:t>A is deepest 4 samples</a:t>
            </a:r>
          </a:p>
          <a:p>
            <a:r>
              <a:rPr lang="en-US" dirty="0"/>
              <a:t>B is shallowest 4 samples</a:t>
            </a:r>
          </a:p>
          <a:p>
            <a:endParaRPr lang="en-US" dirty="0"/>
          </a:p>
          <a:p>
            <a:endParaRPr lang="en-US" dirty="0"/>
          </a:p>
        </p:txBody>
      </p:sp>
      <p:sp>
        <p:nvSpPr>
          <p:cNvPr id="4" name="Slide Number Placeholder 3"/>
          <p:cNvSpPr>
            <a:spLocks noGrp="1"/>
          </p:cNvSpPr>
          <p:nvPr>
            <p:ph type="sldNum" sz="quarter" idx="5"/>
          </p:nvPr>
        </p:nvSpPr>
        <p:spPr/>
        <p:txBody>
          <a:bodyPr/>
          <a:lstStyle/>
          <a:p>
            <a:fld id="{E0746DE6-3336-457D-A091-FA20AC1C536E}" type="slidenum">
              <a:rPr lang="en-US" smtClean="0"/>
              <a:t>8</a:t>
            </a:fld>
            <a:endParaRPr lang="en-US"/>
          </a:p>
        </p:txBody>
      </p:sp>
    </p:spTree>
    <p:extLst>
      <p:ext uri="{BB962C8B-B14F-4D97-AF65-F5344CB8AC3E}">
        <p14:creationId xmlns:p14="http://schemas.microsoft.com/office/powerpoint/2010/main" val="31806945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0746DE6-3336-457D-A091-FA20AC1C536E}" type="slidenum">
              <a:rPr lang="en-US" smtClean="0"/>
              <a:t>9</a:t>
            </a:fld>
            <a:endParaRPr lang="en-US"/>
          </a:p>
        </p:txBody>
      </p:sp>
    </p:spTree>
    <p:extLst>
      <p:ext uri="{BB962C8B-B14F-4D97-AF65-F5344CB8AC3E}">
        <p14:creationId xmlns:p14="http://schemas.microsoft.com/office/powerpoint/2010/main" val="33744590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2" name="Freeform 6" title="Page Number Shape"/>
          <p:cNvSpPr/>
          <p:nvPr/>
        </p:nvSpPr>
        <p:spPr bwMode="auto">
          <a:xfrm>
            <a:off x="11784011" y="1189204"/>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2"/>
          </a:solidFill>
          <a:ln w="0">
            <a:noFill/>
            <a:prstDash val="solid"/>
            <a:round/>
            <a:headEnd/>
            <a:tailEnd/>
          </a:ln>
        </p:spPr>
      </p:sp>
      <p:sp>
        <p:nvSpPr>
          <p:cNvPr id="2" name="Title 1"/>
          <p:cNvSpPr>
            <a:spLocks noGrp="1"/>
          </p:cNvSpPr>
          <p:nvPr>
            <p:ph type="ctrTitle"/>
          </p:nvPr>
        </p:nvSpPr>
        <p:spPr>
          <a:xfrm>
            <a:off x="1088913" y="1143293"/>
            <a:ext cx="7034362" cy="4268965"/>
          </a:xfrm>
        </p:spPr>
        <p:txBody>
          <a:bodyPr anchor="t">
            <a:normAutofit/>
          </a:bodyPr>
          <a:lstStyle>
            <a:lvl1pPr algn="l">
              <a:lnSpc>
                <a:spcPct val="85000"/>
              </a:lnSpc>
              <a:defRPr sz="77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1088914" y="5537925"/>
            <a:ext cx="7034362" cy="706355"/>
          </a:xfrm>
        </p:spPr>
        <p:txBody>
          <a:bodyPr>
            <a:normAutofit/>
          </a:bodyPr>
          <a:lstStyle>
            <a:lvl1pPr marL="0" indent="0" algn="l">
              <a:lnSpc>
                <a:spcPct val="114000"/>
              </a:lnSpc>
              <a:spcBef>
                <a:spcPts val="0"/>
              </a:spcBef>
              <a:buNone/>
              <a:defRPr sz="2000" b="0" i="1"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1088913" y="6314440"/>
            <a:ext cx="1596622" cy="365125"/>
          </a:xfrm>
        </p:spPr>
        <p:txBody>
          <a:bodyPr/>
          <a:lstStyle>
            <a:lvl1pPr algn="l">
              <a:defRPr sz="1200">
                <a:solidFill>
                  <a:schemeClr val="tx2"/>
                </a:solidFill>
              </a:defRPr>
            </a:lvl1pPr>
          </a:lstStyle>
          <a:p>
            <a:fld id="{3C633830-2244-49AE-BC4A-47F415C177C6}" type="datetimeFigureOut">
              <a:rPr lang="en-US" dirty="0"/>
              <a:pPr/>
              <a:t>4/5/2020</a:t>
            </a:fld>
            <a:endParaRPr lang="en-US" dirty="0"/>
          </a:p>
        </p:txBody>
      </p:sp>
      <p:sp>
        <p:nvSpPr>
          <p:cNvPr id="5" name="Footer Placeholder 4"/>
          <p:cNvSpPr>
            <a:spLocks noGrp="1"/>
          </p:cNvSpPr>
          <p:nvPr>
            <p:ph type="ftr" sz="quarter" idx="11"/>
          </p:nvPr>
        </p:nvSpPr>
        <p:spPr>
          <a:xfrm>
            <a:off x="3000591" y="6314440"/>
            <a:ext cx="5122683" cy="365125"/>
          </a:xfrm>
        </p:spPr>
        <p:txBody>
          <a:bodyPr/>
          <a:lstStyle>
            <a:lvl1pPr algn="l">
              <a:defRPr b="0">
                <a:solidFill>
                  <a:schemeClr val="tx2"/>
                </a:solidFill>
              </a:defRPr>
            </a:lvl1pPr>
          </a:lstStyle>
          <a:p>
            <a:endParaRPr lang="en-US" dirty="0"/>
          </a:p>
        </p:txBody>
      </p:sp>
      <p:sp>
        <p:nvSpPr>
          <p:cNvPr id="6" name="Slide Number Placeholder 5"/>
          <p:cNvSpPr>
            <a:spLocks noGrp="1"/>
          </p:cNvSpPr>
          <p:nvPr>
            <p:ph type="sldNum" sz="quarter" idx="12"/>
          </p:nvPr>
        </p:nvSpPr>
        <p:spPr>
          <a:xfrm>
            <a:off x="11784011" y="1416216"/>
            <a:ext cx="407988" cy="365125"/>
          </a:xfrm>
        </p:spPr>
        <p:txBody>
          <a:bodyPr/>
          <a:lstStyle>
            <a:lvl1pPr algn="r">
              <a:defRPr>
                <a:solidFill>
                  <a:schemeClr val="bg2"/>
                </a:solidFill>
              </a:defRPr>
            </a:lvl1pPr>
          </a:lstStyle>
          <a:p>
            <a:fld id="{2AC27A5A-7290-4DE1-BA94-4BE8A8E57DCF}" type="slidenum">
              <a:rPr lang="en-US" dirty="0"/>
              <a:pPr/>
              <a:t>‹#›</a:t>
            </a:fld>
            <a:endParaRPr lang="en-US" dirty="0"/>
          </a:p>
        </p:txBody>
      </p:sp>
      <p:cxnSp>
        <p:nvCxnSpPr>
          <p:cNvPr id="9" name="Straight Connector 8" title="Verticle Rule Line"/>
          <p:cNvCxnSpPr/>
          <p:nvPr/>
        </p:nvCxnSpPr>
        <p:spPr>
          <a:xfrm>
            <a:off x="773855" y="1257300"/>
            <a:ext cx="0" cy="5600700"/>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02983428"/>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orient="horz" pos="792">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5181600" y="640080"/>
            <a:ext cx="6248398" cy="558414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C633830-2244-49AE-BC4A-47F415C177C6}" type="datetimeFigureOut">
              <a:rPr lang="en-US" dirty="0"/>
              <a:t>4/5/2020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AC27A5A-7290-4DE1-BA94-4BE8A8E57DCF}" type="slidenum">
              <a:rPr lang="en-US" dirty="0"/>
              <a:t>‹#›</a:t>
            </a:fld>
            <a:endParaRPr lang="en-US" dirty="0"/>
          </a:p>
        </p:txBody>
      </p:sp>
    </p:spTree>
    <p:extLst>
      <p:ext uri="{BB962C8B-B14F-4D97-AF65-F5344CB8AC3E}">
        <p14:creationId xmlns:p14="http://schemas.microsoft.com/office/powerpoint/2010/main" val="9459533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12" name="Freeform 6" title="Page Number Shape"/>
          <p:cNvSpPr/>
          <p:nvPr/>
        </p:nvSpPr>
        <p:spPr bwMode="auto">
          <a:xfrm>
            <a:off x="11784011" y="5380580"/>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rgbClr val="262626"/>
          </a:solidFill>
          <a:ln w="0">
            <a:noFill/>
            <a:prstDash val="solid"/>
            <a:round/>
            <a:headEnd/>
            <a:tailEnd/>
          </a:ln>
        </p:spPr>
      </p:sp>
      <p:sp>
        <p:nvSpPr>
          <p:cNvPr id="2" name="Vertical Title 1"/>
          <p:cNvSpPr>
            <a:spLocks noGrp="1"/>
          </p:cNvSpPr>
          <p:nvPr>
            <p:ph type="title" orient="vert"/>
          </p:nvPr>
        </p:nvSpPr>
        <p:spPr>
          <a:xfrm>
            <a:off x="7990765" y="642931"/>
            <a:ext cx="2446670" cy="4678106"/>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838200" y="642932"/>
            <a:ext cx="7070678" cy="467810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536187" y="5927131"/>
            <a:ext cx="3814856" cy="365125"/>
          </a:xfrm>
        </p:spPr>
        <p:txBody>
          <a:bodyPr/>
          <a:lstStyle/>
          <a:p>
            <a:fld id="{3C633830-2244-49AE-BC4A-47F415C177C6}" type="datetimeFigureOut">
              <a:rPr lang="en-US" dirty="0"/>
              <a:t>4/5/2020</a:t>
            </a:fld>
            <a:endParaRPr lang="en-US" dirty="0"/>
          </a:p>
        </p:txBody>
      </p:sp>
      <p:sp>
        <p:nvSpPr>
          <p:cNvPr id="5" name="Footer Placeholder 4"/>
          <p:cNvSpPr>
            <a:spLocks noGrp="1"/>
          </p:cNvSpPr>
          <p:nvPr>
            <p:ph type="ftr" sz="quarter" idx="11"/>
          </p:nvPr>
        </p:nvSpPr>
        <p:spPr>
          <a:xfrm>
            <a:off x="6536187" y="6315949"/>
            <a:ext cx="3814856" cy="365125"/>
          </a:xfrm>
        </p:spPr>
        <p:txBody>
          <a:bodyPr/>
          <a:lstStyle/>
          <a:p>
            <a:endParaRPr lang="en-US" dirty="0"/>
          </a:p>
        </p:txBody>
      </p:sp>
      <p:sp>
        <p:nvSpPr>
          <p:cNvPr id="6" name="Slide Number Placeholder 5"/>
          <p:cNvSpPr>
            <a:spLocks noGrp="1"/>
          </p:cNvSpPr>
          <p:nvPr>
            <p:ph type="sldNum" sz="quarter" idx="12"/>
          </p:nvPr>
        </p:nvSpPr>
        <p:spPr>
          <a:xfrm>
            <a:off x="11784011" y="5607592"/>
            <a:ext cx="407988" cy="365125"/>
          </a:xfrm>
        </p:spPr>
        <p:txBody>
          <a:bodyPr/>
          <a:lstStyle/>
          <a:p>
            <a:fld id="{2AC27A5A-7290-4DE1-BA94-4BE8A8E57DCF}" type="slidenum">
              <a:rPr lang="en-US" dirty="0"/>
              <a:t>‹#›</a:t>
            </a:fld>
            <a:endParaRPr lang="en-US" dirty="0"/>
          </a:p>
        </p:txBody>
      </p:sp>
      <p:cxnSp>
        <p:nvCxnSpPr>
          <p:cNvPr id="13" name="Straight Connector 12" title="Horizontal Rule Line"/>
          <p:cNvCxnSpPr/>
          <p:nvPr/>
        </p:nvCxnSpPr>
        <p:spPr>
          <a:xfrm>
            <a:off x="0" y="6199730"/>
            <a:ext cx="10260011" cy="0"/>
          </a:xfrm>
          <a:prstGeom prst="line">
            <a:avLst/>
          </a:prstGeom>
          <a:ln w="254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02498124"/>
      </p:ext>
    </p:extLst>
  </p:cSld>
  <p:clrMapOvr>
    <a:masterClrMapping/>
  </p:clrMapOvr>
  <p:extLst>
    <p:ext uri="{DCECCB84-F9BA-43D5-87BE-67443E8EF086}">
      <p15:sldGuideLst xmlns:p15="http://schemas.microsoft.com/office/powerpoint/2012/main">
        <p15:guide id="1" pos="6456">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C633830-2244-49AE-BC4A-47F415C177C6}" type="datetimeFigureOut">
              <a:rPr lang="en-US" dirty="0"/>
              <a:t>4/5/2020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AC27A5A-7290-4DE1-BA94-4BE8A8E57DCF}" type="slidenum">
              <a:rPr lang="en-US" dirty="0"/>
              <a:t>‹#›</a:t>
            </a:fld>
            <a:endParaRPr lang="en-US" dirty="0"/>
          </a:p>
        </p:txBody>
      </p:sp>
    </p:spTree>
    <p:extLst>
      <p:ext uri="{BB962C8B-B14F-4D97-AF65-F5344CB8AC3E}">
        <p14:creationId xmlns:p14="http://schemas.microsoft.com/office/powerpoint/2010/main" val="19298818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7" name="Freeform 6" title="Page Number Shape"/>
          <p:cNvSpPr/>
          <p:nvPr/>
        </p:nvSpPr>
        <p:spPr bwMode="auto">
          <a:xfrm>
            <a:off x="11784011" y="1393748"/>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sp>
      <p:sp>
        <p:nvSpPr>
          <p:cNvPr id="2" name="Title 1"/>
          <p:cNvSpPr>
            <a:spLocks noGrp="1"/>
          </p:cNvSpPr>
          <p:nvPr>
            <p:ph type="title"/>
          </p:nvPr>
        </p:nvSpPr>
        <p:spPr>
          <a:xfrm>
            <a:off x="1947673" y="2571722"/>
            <a:ext cx="8296654" cy="3286153"/>
          </a:xfrm>
        </p:spPr>
        <p:txBody>
          <a:bodyPr anchor="t">
            <a:normAutofit/>
          </a:bodyPr>
          <a:lstStyle>
            <a:lvl1pPr>
              <a:lnSpc>
                <a:spcPct val="85000"/>
              </a:lnSpc>
              <a:defRPr sz="7700" cap="all" baseline="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947673" y="1393748"/>
            <a:ext cx="8401429" cy="819150"/>
          </a:xfrm>
        </p:spPr>
        <p:txBody>
          <a:bodyPr anchor="ctr">
            <a:normAutofit/>
          </a:bodyPr>
          <a:lstStyle>
            <a:lvl1pPr marL="0" indent="0" algn="r">
              <a:lnSpc>
                <a:spcPct val="113000"/>
              </a:lnSpc>
              <a:spcBef>
                <a:spcPts val="0"/>
              </a:spcBef>
              <a:buNone/>
              <a:defRPr sz="2000" b="0" i="1" baseline="0">
                <a:solidFill>
                  <a:schemeClr val="tx1">
                    <a:lumMod val="85000"/>
                    <a:lumOff val="1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742955" y="6314439"/>
            <a:ext cx="1596622" cy="365125"/>
          </a:xfrm>
        </p:spPr>
        <p:txBody>
          <a:bodyPr/>
          <a:lstStyle>
            <a:lvl1pPr>
              <a:defRPr sz="1200">
                <a:solidFill>
                  <a:schemeClr val="tx1">
                    <a:lumMod val="85000"/>
                    <a:lumOff val="15000"/>
                  </a:schemeClr>
                </a:solidFill>
              </a:defRPr>
            </a:lvl1pPr>
          </a:lstStyle>
          <a:p>
            <a:fld id="{3C633830-2244-49AE-BC4A-47F415C177C6}" type="datetimeFigureOut">
              <a:rPr lang="en-US" dirty="0"/>
              <a:pPr/>
              <a:t>4/5/2020</a:t>
            </a:fld>
            <a:endParaRPr lang="en-US" dirty="0"/>
          </a:p>
        </p:txBody>
      </p:sp>
      <p:sp>
        <p:nvSpPr>
          <p:cNvPr id="5" name="Footer Placeholder 4"/>
          <p:cNvSpPr>
            <a:spLocks noGrp="1"/>
          </p:cNvSpPr>
          <p:nvPr>
            <p:ph type="ftr" sz="quarter" idx="11"/>
          </p:nvPr>
        </p:nvSpPr>
        <p:spPr>
          <a:xfrm>
            <a:off x="1947673" y="6314440"/>
            <a:ext cx="6480226" cy="365125"/>
          </a:xfrm>
        </p:spPr>
        <p:txBody>
          <a:bodyPr/>
          <a:lstStyle>
            <a:lvl1pPr>
              <a:defRPr b="0">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a:xfrm>
            <a:off x="11784011" y="1620760"/>
            <a:ext cx="407988" cy="365125"/>
          </a:xfrm>
        </p:spPr>
        <p:txBody>
          <a:bodyPr/>
          <a:lstStyle>
            <a:lvl1pPr>
              <a:defRPr>
                <a:solidFill>
                  <a:schemeClr val="bg2"/>
                </a:solidFill>
              </a:defRPr>
            </a:lvl1pPr>
          </a:lstStyle>
          <a:p>
            <a:fld id="{2AC27A5A-7290-4DE1-BA94-4BE8A8E57DCF}" type="slidenum">
              <a:rPr lang="en-US" dirty="0"/>
              <a:pPr/>
              <a:t>‹#›</a:t>
            </a:fld>
            <a:endParaRPr lang="en-US" dirty="0"/>
          </a:p>
        </p:txBody>
      </p:sp>
      <p:cxnSp>
        <p:nvCxnSpPr>
          <p:cNvPr id="10" name="Straight Connector 9" title="Horizontal Rule Line"/>
          <p:cNvCxnSpPr/>
          <p:nvPr/>
        </p:nvCxnSpPr>
        <p:spPr>
          <a:xfrm flipH="1">
            <a:off x="1" y="6178167"/>
            <a:ext cx="10244326" cy="0"/>
          </a:xfrm>
          <a:prstGeom prst="line">
            <a:avLst/>
          </a:prstGeom>
          <a:ln w="254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23285802"/>
      </p:ext>
    </p:extLst>
  </p:cSld>
  <p:clrMapOvr>
    <a:masterClrMapping/>
  </p:clrMapOvr>
  <p:extLst>
    <p:ext uri="{DCECCB84-F9BA-43D5-87BE-67443E8EF086}">
      <p15:sldGuideLst xmlns:p15="http://schemas.microsoft.com/office/powerpoint/2012/main">
        <p15:guide id="1" pos="6456">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181600" y="540628"/>
            <a:ext cx="6248400" cy="248894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181600" y="3712467"/>
            <a:ext cx="6248400" cy="248222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C633830-2244-49AE-BC4A-47F415C177C6}" type="datetimeFigureOut">
              <a:rPr lang="en-US" dirty="0"/>
              <a:t>4/5/2020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AC27A5A-7290-4DE1-BA94-4BE8A8E57DCF}" type="slidenum">
              <a:rPr lang="en-US" dirty="0"/>
              <a:t>‹#›</a:t>
            </a:fld>
            <a:endParaRPr lang="en-US" dirty="0"/>
          </a:p>
        </p:txBody>
      </p:sp>
    </p:spTree>
    <p:extLst>
      <p:ext uri="{BB962C8B-B14F-4D97-AF65-F5344CB8AC3E}">
        <p14:creationId xmlns:p14="http://schemas.microsoft.com/office/powerpoint/2010/main" val="5858890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62000" y="557784"/>
            <a:ext cx="3831336" cy="4956048"/>
          </a:xfrm>
        </p:spPr>
        <p:txBody>
          <a:bodyPr/>
          <a:lstStyle/>
          <a:p>
            <a:r>
              <a:rPr lang="en-US"/>
              <a:t>Click to edit Master title style</a:t>
            </a:r>
            <a:endParaRPr lang="en-US" dirty="0"/>
          </a:p>
        </p:txBody>
      </p:sp>
      <p:sp>
        <p:nvSpPr>
          <p:cNvPr id="3" name="Text Placeholder 2"/>
          <p:cNvSpPr>
            <a:spLocks noGrp="1"/>
          </p:cNvSpPr>
          <p:nvPr>
            <p:ph type="body" idx="1"/>
          </p:nvPr>
        </p:nvSpPr>
        <p:spPr>
          <a:xfrm>
            <a:off x="5181600" y="558065"/>
            <a:ext cx="6245352" cy="914400"/>
          </a:xfrm>
        </p:spPr>
        <p:txBody>
          <a:bodyPr anchor="b">
            <a:normAutofit/>
          </a:bodyPr>
          <a:lstStyle>
            <a:lvl1pPr marL="0" indent="0">
              <a:lnSpc>
                <a:spcPct val="113000"/>
              </a:lnSpc>
              <a:spcBef>
                <a:spcPts val="0"/>
              </a:spcBef>
              <a:buNone/>
              <a:defRPr sz="2400" b="0" i="1" baseline="0">
                <a:solidFill>
                  <a:schemeClr val="tx1">
                    <a:lumMod val="85000"/>
                    <a:lumOff val="1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181600" y="1526671"/>
            <a:ext cx="6245352" cy="175564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81600" y="3700826"/>
            <a:ext cx="6248400" cy="914400"/>
          </a:xfrm>
        </p:spPr>
        <p:txBody>
          <a:bodyPr anchor="b">
            <a:normAutofit/>
          </a:bodyPr>
          <a:lstStyle>
            <a:lvl1pPr marL="0" indent="0">
              <a:buNone/>
              <a:defRPr sz="2400" b="0" i="1" baseline="0">
                <a:solidFill>
                  <a:schemeClr val="tx1">
                    <a:lumMod val="85000"/>
                    <a:lumOff val="1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181600" y="4669432"/>
            <a:ext cx="6245352" cy="175564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C633830-2244-49AE-BC4A-47F415C177C6}" type="datetimeFigureOut">
              <a:rPr lang="en-US" dirty="0"/>
              <a:t>4/5/2020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AC27A5A-7290-4DE1-BA94-4BE8A8E57DCF}" type="slidenum">
              <a:rPr lang="en-US" dirty="0"/>
              <a:t>‹#›</a:t>
            </a:fld>
            <a:endParaRPr lang="en-US" dirty="0"/>
          </a:p>
        </p:txBody>
      </p:sp>
    </p:spTree>
    <p:extLst>
      <p:ext uri="{BB962C8B-B14F-4D97-AF65-F5344CB8AC3E}">
        <p14:creationId xmlns:p14="http://schemas.microsoft.com/office/powerpoint/2010/main" val="11366491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C633830-2244-49AE-BC4A-47F415C177C6}" type="datetimeFigureOut">
              <a:rPr lang="en-US" dirty="0"/>
              <a:t>4/5/2020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AC27A5A-7290-4DE1-BA94-4BE8A8E57DCF}" type="slidenum">
              <a:rPr lang="en-US" dirty="0"/>
              <a:t>‹#›</a:t>
            </a:fld>
            <a:endParaRPr lang="en-US" dirty="0"/>
          </a:p>
        </p:txBody>
      </p:sp>
    </p:spTree>
    <p:extLst>
      <p:ext uri="{BB962C8B-B14F-4D97-AF65-F5344CB8AC3E}">
        <p14:creationId xmlns:p14="http://schemas.microsoft.com/office/powerpoint/2010/main" val="12174917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633830-2244-49AE-BC4A-47F415C177C6}" type="datetimeFigureOut">
              <a:rPr lang="en-US" dirty="0"/>
              <a:t>4/5/2020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AC27A5A-7290-4DE1-BA94-4BE8A8E57DCF}" type="slidenum">
              <a:rPr lang="en-US" dirty="0"/>
              <a:t>‹#›</a:t>
            </a:fld>
            <a:endParaRPr lang="en-US" dirty="0"/>
          </a:p>
        </p:txBody>
      </p:sp>
    </p:spTree>
    <p:extLst>
      <p:ext uri="{BB962C8B-B14F-4D97-AF65-F5344CB8AC3E}">
        <p14:creationId xmlns:p14="http://schemas.microsoft.com/office/powerpoint/2010/main" val="5448824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62000" y="555479"/>
            <a:ext cx="3838776" cy="1921022"/>
          </a:xfrm>
        </p:spPr>
        <p:txBody>
          <a:bodyPr anchor="t">
            <a:noAutofit/>
          </a:bodyPr>
          <a:lstStyle>
            <a:lvl1pPr>
              <a:lnSpc>
                <a:spcPct val="93000"/>
              </a:lnSpc>
              <a:defRPr sz="4000"/>
            </a:lvl1pPr>
          </a:lstStyle>
          <a:p>
            <a:r>
              <a:rPr lang="en-US"/>
              <a:t>Click to edit Master title style</a:t>
            </a:r>
            <a:endParaRPr lang="en-US" dirty="0"/>
          </a:p>
        </p:txBody>
      </p:sp>
      <p:sp>
        <p:nvSpPr>
          <p:cNvPr id="3" name="Content Placeholder 2"/>
          <p:cNvSpPr>
            <a:spLocks noGrp="1"/>
          </p:cNvSpPr>
          <p:nvPr>
            <p:ph idx="1"/>
          </p:nvPr>
        </p:nvSpPr>
        <p:spPr>
          <a:xfrm>
            <a:off x="5181600" y="564147"/>
            <a:ext cx="6248400" cy="5622644"/>
          </a:xfrm>
        </p:spPr>
        <p:txBody>
          <a:bodyPr/>
          <a:lstStyle>
            <a:lvl1pPr>
              <a:lnSpc>
                <a:spcPct val="112000"/>
              </a:lnSpc>
              <a:defRPr sz="2000"/>
            </a:lvl1pPr>
            <a:lvl2pPr>
              <a:lnSpc>
                <a:spcPct val="112000"/>
              </a:lnSpc>
              <a:defRPr sz="1800"/>
            </a:lvl2pPr>
            <a:lvl3pPr>
              <a:lnSpc>
                <a:spcPct val="112000"/>
              </a:lnSpc>
              <a:defRPr sz="1600"/>
            </a:lvl3pPr>
            <a:lvl4pPr>
              <a:lnSpc>
                <a:spcPct val="112000"/>
              </a:lnSpc>
              <a:defRPr sz="1400"/>
            </a:lvl4pPr>
            <a:lvl5pPr>
              <a:lnSpc>
                <a:spcPct val="112000"/>
              </a:lnSpc>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2000" y="2621512"/>
            <a:ext cx="3838776" cy="3239537"/>
          </a:xfrm>
        </p:spPr>
        <p:txBody>
          <a:bodyPr/>
          <a:lstStyle>
            <a:lvl1pPr marL="0" indent="0" algn="r">
              <a:lnSpc>
                <a:spcPct val="125000"/>
              </a:lnSpc>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C633830-2244-49AE-BC4A-47F415C177C6}" type="datetimeFigureOut">
              <a:rPr lang="en-US" dirty="0"/>
              <a:t>4/5/2020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AC27A5A-7290-4DE1-BA94-4BE8A8E57DCF}" type="slidenum">
              <a:rPr lang="en-US" dirty="0"/>
              <a:t>‹#›</a:t>
            </a:fld>
            <a:endParaRPr lang="en-US" dirty="0"/>
          </a:p>
        </p:txBody>
      </p:sp>
    </p:spTree>
    <p:extLst>
      <p:ext uri="{BB962C8B-B14F-4D97-AF65-F5344CB8AC3E}">
        <p14:creationId xmlns:p14="http://schemas.microsoft.com/office/powerpoint/2010/main" val="6242392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8952" y="557261"/>
            <a:ext cx="3840480" cy="1919239"/>
          </a:xfrm>
        </p:spPr>
        <p:txBody>
          <a:bodyPr anchor="t">
            <a:noAutofit/>
          </a:bodyPr>
          <a:lstStyle>
            <a:lvl1pPr>
              <a:lnSpc>
                <a:spcPct val="93000"/>
              </a:lnSpc>
              <a:defRPr sz="40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257800" y="0"/>
            <a:ext cx="6172200"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58952" y="2621512"/>
            <a:ext cx="3840480" cy="3236976"/>
          </a:xfrm>
        </p:spPr>
        <p:txBody>
          <a:bodyPr/>
          <a:lstStyle>
            <a:lvl1pPr marL="0" indent="0" algn="r">
              <a:lnSpc>
                <a:spcPct val="125000"/>
              </a:lnSpc>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C633830-2244-49AE-BC4A-47F415C177C6}" type="datetimeFigureOut">
              <a:rPr lang="en-US" dirty="0"/>
              <a:t>4/5/2020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AC27A5A-7290-4DE1-BA94-4BE8A8E57DCF}" type="slidenum">
              <a:rPr lang="en-US" dirty="0"/>
              <a:t>‹#›</a:t>
            </a:fld>
            <a:endParaRPr lang="en-US" dirty="0"/>
          </a:p>
        </p:txBody>
      </p:sp>
    </p:spTree>
    <p:extLst>
      <p:ext uri="{BB962C8B-B14F-4D97-AF65-F5344CB8AC3E}">
        <p14:creationId xmlns:p14="http://schemas.microsoft.com/office/powerpoint/2010/main" val="2084854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0" name="Freeform 6" title="Page Number Shape"/>
          <p:cNvSpPr/>
          <p:nvPr/>
        </p:nvSpPr>
        <p:spPr bwMode="auto">
          <a:xfrm>
            <a:off x="11784011" y="5380580"/>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sp>
      <p:sp>
        <p:nvSpPr>
          <p:cNvPr id="2" name="Title Placeholder 1"/>
          <p:cNvSpPr>
            <a:spLocks noGrp="1"/>
          </p:cNvSpPr>
          <p:nvPr>
            <p:ph type="title"/>
          </p:nvPr>
        </p:nvSpPr>
        <p:spPr>
          <a:xfrm>
            <a:off x="762000" y="559678"/>
            <a:ext cx="3833906" cy="495249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5181600" y="569066"/>
            <a:ext cx="6248398" cy="565515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2001" y="5930060"/>
            <a:ext cx="3814856" cy="365125"/>
          </a:xfrm>
          <a:prstGeom prst="rect">
            <a:avLst/>
          </a:prstGeom>
        </p:spPr>
        <p:txBody>
          <a:bodyPr vert="horz" lIns="91440" tIns="45720" rIns="91440" bIns="45720" rtlCol="0" anchor="t"/>
          <a:lstStyle>
            <a:lvl1pPr algn="r">
              <a:defRPr sz="1000" b="0" i="1" baseline="0">
                <a:solidFill>
                  <a:schemeClr val="tx1">
                    <a:lumMod val="85000"/>
                    <a:lumOff val="15000"/>
                  </a:schemeClr>
                </a:solidFill>
                <a:latin typeface="+mj-lt"/>
              </a:defRPr>
            </a:lvl1pPr>
          </a:lstStyle>
          <a:p>
            <a:fld id="{3C633830-2244-49AE-BC4A-47F415C177C6}" type="datetimeFigureOut">
              <a:rPr lang="en-US" dirty="0"/>
              <a:pPr/>
              <a:t>4/5/2020</a:t>
            </a:fld>
            <a:endParaRPr lang="en-US" dirty="0"/>
          </a:p>
        </p:txBody>
      </p:sp>
      <p:sp>
        <p:nvSpPr>
          <p:cNvPr id="5" name="Footer Placeholder 4"/>
          <p:cNvSpPr>
            <a:spLocks noGrp="1"/>
          </p:cNvSpPr>
          <p:nvPr>
            <p:ph type="ftr" sz="quarter" idx="3"/>
          </p:nvPr>
        </p:nvSpPr>
        <p:spPr>
          <a:xfrm>
            <a:off x="762001" y="6314440"/>
            <a:ext cx="3814856" cy="365125"/>
          </a:xfrm>
          <a:prstGeom prst="rect">
            <a:avLst/>
          </a:prstGeom>
        </p:spPr>
        <p:txBody>
          <a:bodyPr vert="horz" lIns="91440" tIns="45720" rIns="91440" bIns="45720" rtlCol="0" anchor="t"/>
          <a:lstStyle>
            <a:lvl1pPr algn="r">
              <a:defRPr sz="1200" b="1" i="1" baseline="0">
                <a:solidFill>
                  <a:schemeClr val="tx1">
                    <a:lumMod val="85000"/>
                    <a:lumOff val="15000"/>
                  </a:schemeClr>
                </a:solidFill>
                <a:latin typeface="+mj-lt"/>
              </a:defRPr>
            </a:lvl1pPr>
          </a:lstStyle>
          <a:p>
            <a:endParaRPr lang="en-US" dirty="0"/>
          </a:p>
        </p:txBody>
      </p:sp>
      <p:sp>
        <p:nvSpPr>
          <p:cNvPr id="6" name="Slide Number Placeholder 5"/>
          <p:cNvSpPr>
            <a:spLocks noGrp="1"/>
          </p:cNvSpPr>
          <p:nvPr>
            <p:ph type="sldNum" sz="quarter" idx="4"/>
          </p:nvPr>
        </p:nvSpPr>
        <p:spPr>
          <a:xfrm>
            <a:off x="11784011" y="5607592"/>
            <a:ext cx="407988" cy="365125"/>
          </a:xfrm>
          <a:prstGeom prst="rect">
            <a:avLst/>
          </a:prstGeom>
        </p:spPr>
        <p:txBody>
          <a:bodyPr vert="horz" lIns="91440" tIns="45720" rIns="91440" bIns="45720" rtlCol="0" anchor="ctr"/>
          <a:lstStyle>
            <a:lvl1pPr algn="r">
              <a:defRPr sz="1200" b="0" i="1" baseline="0">
                <a:solidFill>
                  <a:schemeClr val="bg2"/>
                </a:solidFill>
                <a:latin typeface="+mj-lt"/>
              </a:defRPr>
            </a:lvl1pPr>
          </a:lstStyle>
          <a:p>
            <a:fld id="{2AC27A5A-7290-4DE1-BA94-4BE8A8E57DCF}" type="slidenum">
              <a:rPr lang="en-US" dirty="0"/>
              <a:pPr/>
              <a:t>‹#›</a:t>
            </a:fld>
            <a:endParaRPr lang="en-US" dirty="0"/>
          </a:p>
        </p:txBody>
      </p:sp>
      <p:cxnSp>
        <p:nvCxnSpPr>
          <p:cNvPr id="10" name="Straight Connector 9" title="Horizontal Rule Line"/>
          <p:cNvCxnSpPr/>
          <p:nvPr/>
        </p:nvCxnSpPr>
        <p:spPr>
          <a:xfrm>
            <a:off x="0" y="6199730"/>
            <a:ext cx="4495800" cy="0"/>
          </a:xfrm>
          <a:prstGeom prst="line">
            <a:avLst/>
          </a:prstGeom>
          <a:ln w="254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090905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0" eaLnBrk="1" latinLnBrk="0" hangingPunct="1">
        <a:lnSpc>
          <a:spcPct val="90000"/>
        </a:lnSpc>
        <a:spcBef>
          <a:spcPct val="0"/>
        </a:spcBef>
        <a:buNone/>
        <a:defRPr sz="5000" b="0" i="1" kern="1200" baseline="0">
          <a:solidFill>
            <a:schemeClr val="tx1">
              <a:lumMod val="85000"/>
              <a:lumOff val="15000"/>
            </a:schemeClr>
          </a:solidFill>
          <a:latin typeface="+mj-lt"/>
          <a:ea typeface="+mj-ea"/>
          <a:cs typeface="+mj-cs"/>
        </a:defRPr>
      </a:lvl1pPr>
    </p:titleStyle>
    <p:bodyStyle>
      <a:lvl1pPr marL="283464" indent="-283464" algn="l" defTabSz="914400" rtl="0" eaLnBrk="1" latinLnBrk="0" hangingPunct="1">
        <a:lnSpc>
          <a:spcPct val="112000"/>
        </a:lnSpc>
        <a:spcBef>
          <a:spcPts val="900"/>
        </a:spcBef>
        <a:buFont typeface="Arial" panose="020B0604020202020204" pitchFamily="34" charset="0"/>
        <a:buChar char="•"/>
        <a:defRPr sz="2000" kern="1200" baseline="0">
          <a:solidFill>
            <a:schemeClr val="tx1">
              <a:lumMod val="85000"/>
              <a:lumOff val="15000"/>
            </a:schemeClr>
          </a:solidFill>
          <a:latin typeface="+mn-lt"/>
          <a:ea typeface="+mn-ea"/>
          <a:cs typeface="+mn-cs"/>
        </a:defRPr>
      </a:lvl1pPr>
      <a:lvl2pPr marL="685800" indent="-283464" algn="l" defTabSz="914400" rtl="0" eaLnBrk="1" latinLnBrk="0" hangingPunct="1">
        <a:lnSpc>
          <a:spcPct val="112000"/>
        </a:lnSpc>
        <a:spcBef>
          <a:spcPts val="900"/>
        </a:spcBef>
        <a:buFont typeface="Corbel" panose="020B0503020204020204" pitchFamily="34" charset="0"/>
        <a:buChar char="–"/>
        <a:defRPr sz="1800" kern="1200" baseline="0">
          <a:solidFill>
            <a:schemeClr val="tx1">
              <a:lumMod val="85000"/>
              <a:lumOff val="15000"/>
            </a:schemeClr>
          </a:solidFill>
          <a:latin typeface="+mn-lt"/>
          <a:ea typeface="+mn-ea"/>
          <a:cs typeface="+mn-cs"/>
        </a:defRPr>
      </a:lvl2pPr>
      <a:lvl3pPr marL="1143000" indent="-283464" algn="l" defTabSz="914400" rtl="0" eaLnBrk="1" latinLnBrk="0" hangingPunct="1">
        <a:lnSpc>
          <a:spcPct val="112000"/>
        </a:lnSpc>
        <a:spcBef>
          <a:spcPts val="900"/>
        </a:spcBef>
        <a:buFont typeface="Arial" panose="020B0604020202020204" pitchFamily="34" charset="0"/>
        <a:buChar char="•"/>
        <a:defRPr sz="1600" kern="1200" baseline="0">
          <a:solidFill>
            <a:schemeClr val="tx1">
              <a:lumMod val="85000"/>
              <a:lumOff val="15000"/>
            </a:schemeClr>
          </a:solidFill>
          <a:latin typeface="+mn-lt"/>
          <a:ea typeface="+mn-ea"/>
          <a:cs typeface="+mn-cs"/>
        </a:defRPr>
      </a:lvl3pPr>
      <a:lvl4pPr marL="1600200" indent="-283464" algn="l" defTabSz="914400" rtl="0" eaLnBrk="1" latinLnBrk="0" hangingPunct="1">
        <a:lnSpc>
          <a:spcPct val="112000"/>
        </a:lnSpc>
        <a:spcBef>
          <a:spcPts val="900"/>
        </a:spcBef>
        <a:buFont typeface="Corbel" panose="020B0503020204020204" pitchFamily="34" charset="0"/>
        <a:buChar char="–"/>
        <a:defRPr sz="1400" kern="1200" baseline="0">
          <a:solidFill>
            <a:schemeClr val="tx1">
              <a:lumMod val="85000"/>
              <a:lumOff val="15000"/>
            </a:schemeClr>
          </a:solidFill>
          <a:latin typeface="+mn-lt"/>
          <a:ea typeface="+mn-ea"/>
          <a:cs typeface="+mn-cs"/>
        </a:defRPr>
      </a:lvl4pPr>
      <a:lvl5pPr marL="2057400" indent="-283464" algn="l" defTabSz="914400" rtl="0" eaLnBrk="1" latinLnBrk="0" hangingPunct="1">
        <a:lnSpc>
          <a:spcPct val="112000"/>
        </a:lnSpc>
        <a:spcBef>
          <a:spcPts val="900"/>
        </a:spcBef>
        <a:buFont typeface="Arial" panose="020B0604020202020204" pitchFamily="34" charset="0"/>
        <a:buChar char="•"/>
        <a:defRPr sz="1400" i="1" kern="1200" baseline="0">
          <a:solidFill>
            <a:schemeClr val="tx1">
              <a:lumMod val="85000"/>
              <a:lumOff val="15000"/>
            </a:schemeClr>
          </a:solidFill>
          <a:latin typeface="+mn-lt"/>
          <a:ea typeface="+mn-ea"/>
          <a:cs typeface="+mn-cs"/>
        </a:defRPr>
      </a:lvl5pPr>
      <a:lvl6pPr marL="2514600" indent="-283464" algn="l" defTabSz="914400" rtl="0" eaLnBrk="1" latinLnBrk="0" hangingPunct="1">
        <a:lnSpc>
          <a:spcPct val="112000"/>
        </a:lnSpc>
        <a:spcBef>
          <a:spcPts val="1300"/>
        </a:spcBef>
        <a:buFont typeface="Corbel" panose="020B0503020204020204" pitchFamily="34" charset="0"/>
        <a:buChar char="–"/>
        <a:defRPr sz="1400" kern="1200">
          <a:solidFill>
            <a:schemeClr val="tx1">
              <a:lumMod val="85000"/>
              <a:lumOff val="15000"/>
            </a:schemeClr>
          </a:solidFill>
          <a:latin typeface="+mn-lt"/>
          <a:ea typeface="+mn-ea"/>
          <a:cs typeface="+mn-cs"/>
        </a:defRPr>
      </a:lvl6pPr>
      <a:lvl7pPr marL="2971800" indent="-283464" algn="l" defTabSz="914400" rtl="0" eaLnBrk="1" latinLnBrk="0" hangingPunct="1">
        <a:lnSpc>
          <a:spcPct val="112000"/>
        </a:lnSpc>
        <a:spcBef>
          <a:spcPts val="1300"/>
        </a:spcBef>
        <a:buFont typeface="Arial" panose="020B0604020202020204" pitchFamily="34" charset="0"/>
        <a:buChar char="•"/>
        <a:defRPr sz="1400" i="1" kern="1200">
          <a:solidFill>
            <a:schemeClr val="tx1">
              <a:lumMod val="85000"/>
              <a:lumOff val="15000"/>
            </a:schemeClr>
          </a:solidFill>
          <a:latin typeface="+mn-lt"/>
          <a:ea typeface="+mn-ea"/>
          <a:cs typeface="+mn-cs"/>
        </a:defRPr>
      </a:lvl7pPr>
      <a:lvl8pPr marL="3429000" indent="-283464" algn="l" defTabSz="914400" rtl="0" eaLnBrk="1" latinLnBrk="0" hangingPunct="1">
        <a:lnSpc>
          <a:spcPct val="112000"/>
        </a:lnSpc>
        <a:spcBef>
          <a:spcPts val="1300"/>
        </a:spcBef>
        <a:buFont typeface="Corbel" panose="020B0503020204020204" pitchFamily="34" charset="0"/>
        <a:buChar char="–"/>
        <a:defRPr sz="1400" kern="1200">
          <a:solidFill>
            <a:schemeClr val="tx1">
              <a:lumMod val="85000"/>
              <a:lumOff val="15000"/>
            </a:schemeClr>
          </a:solidFill>
          <a:latin typeface="+mn-lt"/>
          <a:ea typeface="+mn-ea"/>
          <a:cs typeface="+mn-cs"/>
        </a:defRPr>
      </a:lvl8pPr>
      <a:lvl9pPr marL="3886200" indent="-283464" algn="l" defTabSz="914400" rtl="0" eaLnBrk="1" latinLnBrk="0" hangingPunct="1">
        <a:lnSpc>
          <a:spcPct val="112000"/>
        </a:lnSpc>
        <a:spcBef>
          <a:spcPts val="1300"/>
        </a:spcBef>
        <a:buFont typeface="Arial" panose="020B0604020202020204" pitchFamily="34" charset="0"/>
        <a:buChar char="•"/>
        <a:defRPr sz="1400" i="1" kern="1200" baseline="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832">
          <p15:clr>
            <a:srgbClr val="F26B43"/>
          </p15:clr>
        </p15:guide>
        <p15:guide id="2" pos="480">
          <p15:clr>
            <a:srgbClr val="F26B43"/>
          </p15:clr>
        </p15:guide>
        <p15:guide id="3" orient="horz" pos="432">
          <p15:clr>
            <a:srgbClr val="F26B43"/>
          </p15:clr>
        </p15:guide>
        <p15:guide id="4" pos="7200">
          <p15:clr>
            <a:srgbClr val="F26B43"/>
          </p15:clr>
        </p15:guide>
        <p15:guide id="5" pos="3264">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hemeOverride" Target="../theme/themeOverride1.xml"/><Relationship Id="rId4" Type="http://schemas.openxmlformats.org/officeDocument/2006/relationships/image" Target="../media/image1.jp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hemeOverride" Target="../theme/themeOverride9.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hemeOverride" Target="../theme/themeOverride10.xml"/><Relationship Id="rId4" Type="http://schemas.openxmlformats.org/officeDocument/2006/relationships/image" Target="../media/image12.jp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hemeOverride" Target="../theme/themeOverride3.xml"/><Relationship Id="rId5" Type="http://schemas.openxmlformats.org/officeDocument/2006/relationships/image" Target="../media/image3.jpg"/><Relationship Id="rId4" Type="http://schemas.openxmlformats.org/officeDocument/2006/relationships/image" Target="../media/image2.jpg"/></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hemeOverride" Target="../theme/themeOverride4.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hemeOverride" Target="../theme/themeOverride5.xml"/><Relationship Id="rId6" Type="http://schemas.openxmlformats.org/officeDocument/2006/relationships/image" Target="../media/image7.jpg"/><Relationship Id="rId5" Type="http://schemas.openxmlformats.org/officeDocument/2006/relationships/image" Target="../media/image6.jpg"/><Relationship Id="rId4" Type="http://schemas.openxmlformats.org/officeDocument/2006/relationships/image" Target="../media/image5.jp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hemeOverride" Target="../theme/themeOverride6.xml"/><Relationship Id="rId4" Type="http://schemas.openxmlformats.org/officeDocument/2006/relationships/image" Target="../media/image8.jp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hemeOverride" Target="../theme/themeOverride7.xml"/><Relationship Id="rId5" Type="http://schemas.openxmlformats.org/officeDocument/2006/relationships/image" Target="../media/image10.jpg"/><Relationship Id="rId4" Type="http://schemas.openxmlformats.org/officeDocument/2006/relationships/image" Target="../media/image9.jp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hemeOverride" Target="../theme/themeOverride8.xml"/><Relationship Id="rId4" Type="http://schemas.openxmlformats.org/officeDocument/2006/relationships/image" Target="../media/image11.gif"/></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E27E3C2-3F4C-41AB-A621-83EB8EEA61F4}"/>
              </a:ext>
            </a:extLst>
          </p:cNvPr>
          <p:cNvSpPr>
            <a:spLocks noGrp="1"/>
          </p:cNvSpPr>
          <p:nvPr>
            <p:ph type="ctrTitle"/>
          </p:nvPr>
        </p:nvSpPr>
        <p:spPr>
          <a:xfrm>
            <a:off x="7169960" y="149600"/>
            <a:ext cx="4373720" cy="5652859"/>
          </a:xfrm>
        </p:spPr>
        <p:txBody>
          <a:bodyPr>
            <a:normAutofit fontScale="90000"/>
          </a:bodyPr>
          <a:lstStyle/>
          <a:p>
            <a:r>
              <a:rPr lang="en-US" sz="3600" dirty="0"/>
              <a:t>Rapid Oligocene to Early Miocene Extension Along the Grant</a:t>
            </a:r>
            <a:br>
              <a:rPr lang="en-US" sz="3600" dirty="0"/>
            </a:br>
            <a:r>
              <a:rPr lang="en-US" sz="3600" dirty="0"/>
              <a:t>Range Detachment System, Nevada, USA: Insights From</a:t>
            </a:r>
            <a:br>
              <a:rPr lang="en-US" sz="3600" dirty="0"/>
            </a:br>
            <a:r>
              <a:rPr lang="en-US" sz="3600" dirty="0"/>
              <a:t>Multipart Cooling Histories of Footwall Rocks</a:t>
            </a:r>
            <a:br>
              <a:rPr lang="en-US" sz="4000" dirty="0"/>
            </a:br>
            <a:endParaRPr lang="en-US" sz="4000" dirty="0"/>
          </a:p>
        </p:txBody>
      </p:sp>
      <p:sp>
        <p:nvSpPr>
          <p:cNvPr id="11" name="Rectangle 10">
            <a:extLst>
              <a:ext uri="{FF2B5EF4-FFF2-40B4-BE49-F238E27FC236}">
                <a16:creationId xmlns:a16="http://schemas.microsoft.com/office/drawing/2014/main" id="{D78F6C8C-8969-42DA-82AD-EB66346AD553}"/>
              </a:ext>
            </a:extLst>
          </p:cNvPr>
          <p:cNvSpPr/>
          <p:nvPr/>
        </p:nvSpPr>
        <p:spPr>
          <a:xfrm>
            <a:off x="8355111" y="6081240"/>
            <a:ext cx="1751120" cy="369332"/>
          </a:xfrm>
          <a:prstGeom prst="rect">
            <a:avLst/>
          </a:prstGeom>
        </p:spPr>
        <p:txBody>
          <a:bodyPr wrap="none">
            <a:spAutoFit/>
          </a:bodyPr>
          <a:lstStyle/>
          <a:p>
            <a:r>
              <a:rPr lang="en-US" dirty="0"/>
              <a:t>Long et al., 2018</a:t>
            </a:r>
          </a:p>
        </p:txBody>
      </p:sp>
      <p:pic>
        <p:nvPicPr>
          <p:cNvPr id="4" name="Picture 3" descr="A picture containing text, map&#10;&#10;Description automatically generated">
            <a:extLst>
              <a:ext uri="{FF2B5EF4-FFF2-40B4-BE49-F238E27FC236}">
                <a16:creationId xmlns:a16="http://schemas.microsoft.com/office/drawing/2014/main" id="{9EB8493E-DED3-4C87-8F0F-8E9EEE8A2A5E}"/>
              </a:ext>
            </a:extLst>
          </p:cNvPr>
          <p:cNvPicPr>
            <a:picLocks noChangeAspect="1"/>
          </p:cNvPicPr>
          <p:nvPr/>
        </p:nvPicPr>
        <p:blipFill>
          <a:blip r:embed="rId4"/>
          <a:stretch>
            <a:fillRect/>
          </a:stretch>
        </p:blipFill>
        <p:spPr>
          <a:xfrm>
            <a:off x="167267" y="718788"/>
            <a:ext cx="6902699" cy="5224812"/>
          </a:xfrm>
          <a:prstGeom prst="rect">
            <a:avLst/>
          </a:prstGeom>
        </p:spPr>
      </p:pic>
    </p:spTree>
    <p:extLst>
      <p:ext uri="{BB962C8B-B14F-4D97-AF65-F5344CB8AC3E}">
        <p14:creationId xmlns:p14="http://schemas.microsoft.com/office/powerpoint/2010/main" val="3393968393"/>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4">
            <a:extLst>
              <a:ext uri="{FF2B5EF4-FFF2-40B4-BE49-F238E27FC236}">
                <a16:creationId xmlns:a16="http://schemas.microsoft.com/office/drawing/2014/main" id="{2CD8C048-2084-4277-B828-CD09742979D2}"/>
              </a:ext>
            </a:extLst>
          </p:cNvPr>
          <p:cNvSpPr>
            <a:spLocks noGrp="1"/>
          </p:cNvSpPr>
          <p:nvPr>
            <p:ph idx="1"/>
          </p:nvPr>
        </p:nvSpPr>
        <p:spPr>
          <a:xfrm>
            <a:off x="846126" y="1154962"/>
            <a:ext cx="9828291" cy="3195657"/>
          </a:xfrm>
        </p:spPr>
        <p:txBody>
          <a:bodyPr>
            <a:normAutofit/>
          </a:bodyPr>
          <a:lstStyle/>
          <a:p>
            <a:pPr marL="0" indent="0">
              <a:buNone/>
            </a:pPr>
            <a:endParaRPr lang="en-US" sz="2200" dirty="0"/>
          </a:p>
          <a:p>
            <a:pPr marL="0" indent="0">
              <a:buNone/>
            </a:pPr>
            <a:endParaRPr lang="en-US" sz="2200" dirty="0"/>
          </a:p>
          <a:p>
            <a:endParaRPr lang="en-US" sz="2200" dirty="0"/>
          </a:p>
          <a:p>
            <a:pPr marL="0" indent="0">
              <a:buNone/>
            </a:pPr>
            <a:endParaRPr lang="en-US" sz="2200" dirty="0"/>
          </a:p>
        </p:txBody>
      </p:sp>
      <p:sp>
        <p:nvSpPr>
          <p:cNvPr id="4" name="Title 3">
            <a:extLst>
              <a:ext uri="{FF2B5EF4-FFF2-40B4-BE49-F238E27FC236}">
                <a16:creationId xmlns:a16="http://schemas.microsoft.com/office/drawing/2014/main" id="{3840C91D-89DA-4FFE-950B-6126EC7FF778}"/>
              </a:ext>
            </a:extLst>
          </p:cNvPr>
          <p:cNvSpPr txBox="1">
            <a:spLocks/>
          </p:cNvSpPr>
          <p:nvPr/>
        </p:nvSpPr>
        <p:spPr>
          <a:xfrm>
            <a:off x="156117" y="0"/>
            <a:ext cx="3300761" cy="846422"/>
          </a:xfrm>
          <a:prstGeom prst="rect">
            <a:avLst/>
          </a:prstGeom>
        </p:spPr>
        <p:txBody>
          <a:bodyPr vert="horz" lIns="91440" tIns="45720" rIns="91440" bIns="45720" rtlCol="0" anchor="t">
            <a:normAutofit fontScale="97500"/>
          </a:bodyPr>
          <a:lstStyle>
            <a:lvl1pPr algn="r" defTabSz="914400" rtl="0" eaLnBrk="1" latinLnBrk="0" hangingPunct="1">
              <a:lnSpc>
                <a:spcPct val="90000"/>
              </a:lnSpc>
              <a:spcBef>
                <a:spcPct val="0"/>
              </a:spcBef>
              <a:buNone/>
              <a:defRPr sz="5000" b="0" i="1" kern="1200" baseline="0">
                <a:solidFill>
                  <a:schemeClr val="tx1">
                    <a:lumMod val="85000"/>
                    <a:lumOff val="15000"/>
                  </a:schemeClr>
                </a:solidFill>
                <a:latin typeface="+mj-lt"/>
                <a:ea typeface="+mj-ea"/>
                <a:cs typeface="+mj-cs"/>
              </a:defRPr>
            </a:lvl1pPr>
          </a:lstStyle>
          <a:p>
            <a:r>
              <a:rPr lang="en-US" dirty="0"/>
              <a:t>Discussion</a:t>
            </a:r>
          </a:p>
        </p:txBody>
      </p:sp>
      <p:sp>
        <p:nvSpPr>
          <p:cNvPr id="6" name="TextBox 5">
            <a:extLst>
              <a:ext uri="{FF2B5EF4-FFF2-40B4-BE49-F238E27FC236}">
                <a16:creationId xmlns:a16="http://schemas.microsoft.com/office/drawing/2014/main" id="{D794057C-24A4-449A-9C62-DBC89161A5CA}"/>
              </a:ext>
            </a:extLst>
          </p:cNvPr>
          <p:cNvSpPr txBox="1"/>
          <p:nvPr/>
        </p:nvSpPr>
        <p:spPr>
          <a:xfrm>
            <a:off x="401444" y="612844"/>
            <a:ext cx="10944430" cy="5632311"/>
          </a:xfrm>
          <a:prstGeom prst="rect">
            <a:avLst/>
          </a:prstGeom>
          <a:noFill/>
        </p:spPr>
        <p:txBody>
          <a:bodyPr wrap="square" rtlCol="0">
            <a:spAutoFit/>
          </a:bodyPr>
          <a:lstStyle/>
          <a:p>
            <a:pPr marL="285750" indent="-285750">
              <a:buFont typeface="Arial" panose="020B0604020202020204" pitchFamily="34" charset="0"/>
              <a:buChar char="•"/>
            </a:pPr>
            <a:r>
              <a:rPr lang="en-US" sz="2400" dirty="0"/>
              <a:t>A set of detachment faults in the Grant Range accommodated ~24km of extension </a:t>
            </a:r>
          </a:p>
          <a:p>
            <a:pPr marL="742950" lvl="1" indent="-285750">
              <a:buFont typeface="Arial" panose="020B0604020202020204" pitchFamily="34" charset="0"/>
              <a:buChar char="•"/>
            </a:pPr>
            <a:r>
              <a:rPr lang="en-US" sz="2400" dirty="0"/>
              <a:t>Rapid cooling of granite between 28-31 Ma is used to define the duration of motion on the detachment system</a:t>
            </a:r>
          </a:p>
          <a:p>
            <a:pPr marL="742950" lvl="1" indent="-285750">
              <a:buFont typeface="Arial" panose="020B0604020202020204" pitchFamily="34" charset="0"/>
              <a:buChar char="•"/>
            </a:pPr>
            <a:r>
              <a:rPr lang="en-US" sz="2400" dirty="0"/>
              <a:t>Long term extension rate from this is 1.5-2.6km/</a:t>
            </a:r>
            <a:r>
              <a:rPr lang="en-US" sz="2400" dirty="0" err="1"/>
              <a:t>Myr</a:t>
            </a:r>
            <a:r>
              <a:rPr lang="en-US" sz="2400" dirty="0"/>
              <a:t>   (</a:t>
            </a:r>
            <a:r>
              <a:rPr lang="en-US" sz="2400" b="1" dirty="0"/>
              <a:t>Damn that’s fast!)</a:t>
            </a:r>
          </a:p>
          <a:p>
            <a:pPr marL="742950" lvl="1" indent="-285750">
              <a:buFont typeface="Arial" panose="020B0604020202020204" pitchFamily="34" charset="0"/>
              <a:buChar char="•"/>
            </a:pPr>
            <a:endParaRPr lang="en-US" sz="2400" b="1" dirty="0"/>
          </a:p>
          <a:p>
            <a:pPr marL="285750" indent="-285750">
              <a:buFont typeface="Arial" panose="020B0604020202020204" pitchFamily="34" charset="0"/>
              <a:buChar char="•"/>
            </a:pPr>
            <a:r>
              <a:rPr lang="en-US" sz="2400" dirty="0"/>
              <a:t>The Grant Range represents one fault system that can be contextualized in the Eocene-Oligocene extension of the thickened Cordilleran crust.</a:t>
            </a:r>
          </a:p>
          <a:p>
            <a:pPr marL="742950" lvl="1" indent="-285750">
              <a:buFont typeface="Arial" panose="020B0604020202020204" pitchFamily="34" charset="0"/>
              <a:buChar char="•"/>
            </a:pPr>
            <a:r>
              <a:rPr lang="en-US" sz="2400" dirty="0"/>
              <a:t>Basically the onset of extension during post-</a:t>
            </a:r>
            <a:r>
              <a:rPr lang="en-US" sz="2400" dirty="0" err="1"/>
              <a:t>Laramide</a:t>
            </a:r>
            <a:r>
              <a:rPr lang="en-US" sz="2400" dirty="0"/>
              <a:t> slab rollback</a:t>
            </a:r>
          </a:p>
          <a:p>
            <a:pPr marL="742950" lvl="1" indent="-285750">
              <a:buFont typeface="Arial" panose="020B0604020202020204" pitchFamily="34" charset="0"/>
              <a:buChar char="•"/>
            </a:pPr>
            <a:endParaRPr lang="en-US" sz="2400" dirty="0"/>
          </a:p>
          <a:p>
            <a:pPr marL="285750" indent="-285750">
              <a:buFont typeface="Arial" panose="020B0604020202020204" pitchFamily="34" charset="0"/>
              <a:buChar char="•"/>
            </a:pPr>
            <a:r>
              <a:rPr lang="en-US" sz="2400" dirty="0"/>
              <a:t>This study provides evidence that decrease in intraplate coupling that accompanied slab rollback was the primary driver of early distributed extension within the Cordilleran plateau. </a:t>
            </a:r>
          </a:p>
          <a:p>
            <a:pPr marL="285750" indent="-285750">
              <a:buFont typeface="Arial" panose="020B0604020202020204" pitchFamily="34" charset="0"/>
              <a:buChar char="•"/>
            </a:pPr>
            <a:endParaRPr lang="en-US" sz="2400" dirty="0"/>
          </a:p>
          <a:p>
            <a:pPr marL="285750" indent="-285750">
              <a:buFont typeface="Arial" panose="020B0604020202020204" pitchFamily="34" charset="0"/>
              <a:buChar char="•"/>
            </a:pPr>
            <a:r>
              <a:rPr lang="en-US" sz="2400" dirty="0"/>
              <a:t>This illustrates that the collapse of the cordillera happened before Basin and Range extension started due to the plate boundary motions</a:t>
            </a:r>
          </a:p>
        </p:txBody>
      </p:sp>
    </p:spTree>
    <p:extLst>
      <p:ext uri="{BB962C8B-B14F-4D97-AF65-F5344CB8AC3E}">
        <p14:creationId xmlns:p14="http://schemas.microsoft.com/office/powerpoint/2010/main" val="2477501162"/>
      </p:ext>
    </p:extLst>
  </p:cSld>
  <p:clrMapOvr>
    <a:overrideClrMapping bg1="dk1" tx1="lt1" bg2="dk2" tx2="lt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1113A3-9EEA-4571-AD9D-9C8C674BC2DF}"/>
              </a:ext>
            </a:extLst>
          </p:cNvPr>
          <p:cNvSpPr>
            <a:spLocks noGrp="1"/>
          </p:cNvSpPr>
          <p:nvPr>
            <p:ph type="title"/>
          </p:nvPr>
        </p:nvSpPr>
        <p:spPr>
          <a:xfrm>
            <a:off x="-197005" y="0"/>
            <a:ext cx="3833906" cy="756166"/>
          </a:xfrm>
        </p:spPr>
        <p:txBody>
          <a:bodyPr>
            <a:normAutofit fontScale="90000"/>
          </a:bodyPr>
          <a:lstStyle/>
          <a:p>
            <a:r>
              <a:rPr lang="en-US" dirty="0"/>
              <a:t>Questions?</a:t>
            </a:r>
          </a:p>
        </p:txBody>
      </p:sp>
      <p:pic>
        <p:nvPicPr>
          <p:cNvPr id="5" name="Picture 4" descr="A picture containing text, map&#10;&#10;Description automatically generated">
            <a:extLst>
              <a:ext uri="{FF2B5EF4-FFF2-40B4-BE49-F238E27FC236}">
                <a16:creationId xmlns:a16="http://schemas.microsoft.com/office/drawing/2014/main" id="{6E0F0B86-A36F-40EE-8BE9-7C0EDA5B73B1}"/>
              </a:ext>
            </a:extLst>
          </p:cNvPr>
          <p:cNvPicPr>
            <a:picLocks noChangeAspect="1"/>
          </p:cNvPicPr>
          <p:nvPr/>
        </p:nvPicPr>
        <p:blipFill>
          <a:blip r:embed="rId4"/>
          <a:stretch>
            <a:fillRect/>
          </a:stretch>
        </p:blipFill>
        <p:spPr>
          <a:xfrm>
            <a:off x="256633" y="967676"/>
            <a:ext cx="11678734" cy="5413983"/>
          </a:xfrm>
          <a:prstGeom prst="rect">
            <a:avLst/>
          </a:prstGeom>
        </p:spPr>
      </p:pic>
    </p:spTree>
    <p:extLst>
      <p:ext uri="{BB962C8B-B14F-4D97-AF65-F5344CB8AC3E}">
        <p14:creationId xmlns:p14="http://schemas.microsoft.com/office/powerpoint/2010/main" val="1498986107"/>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49E0A7BA-0796-4448-8A3E-46590A29B270}"/>
              </a:ext>
            </a:extLst>
          </p:cNvPr>
          <p:cNvSpPr>
            <a:spLocks noGrp="1"/>
          </p:cNvSpPr>
          <p:nvPr>
            <p:ph type="title"/>
          </p:nvPr>
        </p:nvSpPr>
        <p:spPr>
          <a:xfrm>
            <a:off x="130284" y="110995"/>
            <a:ext cx="3406878" cy="923788"/>
          </a:xfrm>
        </p:spPr>
        <p:txBody>
          <a:bodyPr/>
          <a:lstStyle/>
          <a:p>
            <a:r>
              <a:rPr lang="en-US" dirty="0"/>
              <a:t>Motivation</a:t>
            </a:r>
          </a:p>
        </p:txBody>
      </p:sp>
      <p:sp>
        <p:nvSpPr>
          <p:cNvPr id="3" name="Content Placeholder 2">
            <a:extLst>
              <a:ext uri="{FF2B5EF4-FFF2-40B4-BE49-F238E27FC236}">
                <a16:creationId xmlns:a16="http://schemas.microsoft.com/office/drawing/2014/main" id="{2B0F1D12-D575-4707-8CE0-162C45C44827}"/>
              </a:ext>
            </a:extLst>
          </p:cNvPr>
          <p:cNvSpPr>
            <a:spLocks noGrp="1"/>
          </p:cNvSpPr>
          <p:nvPr>
            <p:ph idx="1"/>
          </p:nvPr>
        </p:nvSpPr>
        <p:spPr>
          <a:xfrm>
            <a:off x="457200" y="1788266"/>
            <a:ext cx="11023598" cy="3558434"/>
          </a:xfrm>
        </p:spPr>
        <p:txBody>
          <a:bodyPr/>
          <a:lstStyle/>
          <a:p>
            <a:r>
              <a:rPr lang="en-US" sz="3200" dirty="0"/>
              <a:t>Try to understand the processes that lead to extensional collapse of thickened orogenic crust using the collapse of the cordilleran orogen in Nevada and Utah, specifically the detachment system of the Grant Range, as a case study. Ultimately giving insight into the full evolution of the orogenic cycle.</a:t>
            </a:r>
          </a:p>
          <a:p>
            <a:endParaRPr lang="en-US" dirty="0"/>
          </a:p>
          <a:p>
            <a:pPr marL="0" indent="0">
              <a:buNone/>
            </a:pPr>
            <a:endParaRPr lang="en-US" dirty="0"/>
          </a:p>
        </p:txBody>
      </p:sp>
    </p:spTree>
    <p:extLst>
      <p:ext uri="{BB962C8B-B14F-4D97-AF65-F5344CB8AC3E}">
        <p14:creationId xmlns:p14="http://schemas.microsoft.com/office/powerpoint/2010/main" val="3922506940"/>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D617A8F1-7D10-48DF-AD9F-04AB1B261D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9" name="Content Placeholder 4">
            <a:extLst>
              <a:ext uri="{FF2B5EF4-FFF2-40B4-BE49-F238E27FC236}">
                <a16:creationId xmlns:a16="http://schemas.microsoft.com/office/drawing/2014/main" id="{37AA9AC4-BE3D-4040-9CF6-B7D85917888A}"/>
              </a:ext>
            </a:extLst>
          </p:cNvPr>
          <p:cNvSpPr>
            <a:spLocks noGrp="1"/>
          </p:cNvSpPr>
          <p:nvPr>
            <p:ph idx="1"/>
          </p:nvPr>
        </p:nvSpPr>
        <p:spPr>
          <a:xfrm>
            <a:off x="5181600" y="2394305"/>
            <a:ext cx="6248398" cy="2931932"/>
          </a:xfrm>
        </p:spPr>
        <p:txBody>
          <a:bodyPr>
            <a:normAutofit/>
          </a:bodyPr>
          <a:lstStyle/>
          <a:p>
            <a:endParaRPr lang="en-US" dirty="0">
              <a:solidFill>
                <a:schemeClr val="tx2"/>
              </a:solidFill>
            </a:endParaRPr>
          </a:p>
          <a:p>
            <a:endParaRPr lang="en-US" dirty="0">
              <a:solidFill>
                <a:schemeClr val="tx2"/>
              </a:solidFill>
            </a:endParaRPr>
          </a:p>
        </p:txBody>
      </p:sp>
      <p:sp>
        <p:nvSpPr>
          <p:cNvPr id="18" name="Freeform 6">
            <a:extLst>
              <a:ext uri="{FF2B5EF4-FFF2-40B4-BE49-F238E27FC236}">
                <a16:creationId xmlns:a16="http://schemas.microsoft.com/office/drawing/2014/main" id="{A0A8D2D9-6EB6-4B53-B77C-3B07A2BC3C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a:off x="0" y="5380580"/>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bg1">
              <a:lumMod val="85000"/>
              <a:lumOff val="15000"/>
            </a:schemeClr>
          </a:solidFill>
          <a:ln w="0">
            <a:noFill/>
            <a:prstDash val="solid"/>
            <a:round/>
            <a:headEnd/>
            <a:tailEnd/>
          </a:ln>
        </p:spPr>
      </p:sp>
      <p:cxnSp>
        <p:nvCxnSpPr>
          <p:cNvPr id="20" name="Straight Connector 19">
            <a:extLst>
              <a:ext uri="{FF2B5EF4-FFF2-40B4-BE49-F238E27FC236}">
                <a16:creationId xmlns:a16="http://schemas.microsoft.com/office/drawing/2014/main" id="{E388D78C-8BD3-45E2-A562-101603FF5CC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181600" y="6199730"/>
            <a:ext cx="7010400" cy="0"/>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pic>
        <p:nvPicPr>
          <p:cNvPr id="4" name="Picture 3" descr="A picture containing text, map&#10;&#10;Description automatically generated">
            <a:extLst>
              <a:ext uri="{FF2B5EF4-FFF2-40B4-BE49-F238E27FC236}">
                <a16:creationId xmlns:a16="http://schemas.microsoft.com/office/drawing/2014/main" id="{0999F9B0-9F1C-4B58-B20C-654F4C25526D}"/>
              </a:ext>
            </a:extLst>
          </p:cNvPr>
          <p:cNvPicPr>
            <a:picLocks noChangeAspect="1"/>
          </p:cNvPicPr>
          <p:nvPr/>
        </p:nvPicPr>
        <p:blipFill>
          <a:blip r:embed="rId4"/>
          <a:stretch>
            <a:fillRect/>
          </a:stretch>
        </p:blipFill>
        <p:spPr>
          <a:xfrm>
            <a:off x="7833178" y="27234"/>
            <a:ext cx="4277345" cy="5581135"/>
          </a:xfrm>
          <a:prstGeom prst="rect">
            <a:avLst/>
          </a:prstGeom>
        </p:spPr>
      </p:pic>
      <p:pic>
        <p:nvPicPr>
          <p:cNvPr id="8" name="Picture 7" descr="A close up of a map&#10;&#10;Description automatically generated">
            <a:extLst>
              <a:ext uri="{FF2B5EF4-FFF2-40B4-BE49-F238E27FC236}">
                <a16:creationId xmlns:a16="http://schemas.microsoft.com/office/drawing/2014/main" id="{D9788A92-B763-4405-BCEF-635AD686FB63}"/>
              </a:ext>
            </a:extLst>
          </p:cNvPr>
          <p:cNvPicPr>
            <a:picLocks noChangeAspect="1"/>
          </p:cNvPicPr>
          <p:nvPr/>
        </p:nvPicPr>
        <p:blipFill>
          <a:blip r:embed="rId5"/>
          <a:stretch>
            <a:fillRect/>
          </a:stretch>
        </p:blipFill>
        <p:spPr>
          <a:xfrm>
            <a:off x="0" y="66907"/>
            <a:ext cx="7751701" cy="6724185"/>
          </a:xfrm>
          <a:prstGeom prst="rect">
            <a:avLst/>
          </a:prstGeom>
        </p:spPr>
      </p:pic>
    </p:spTree>
    <p:extLst>
      <p:ext uri="{BB962C8B-B14F-4D97-AF65-F5344CB8AC3E}">
        <p14:creationId xmlns:p14="http://schemas.microsoft.com/office/powerpoint/2010/main" val="3238846355"/>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718B0F80-1C8E-49FA-9B66-C9285753E25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1" name="Freeform 6">
            <a:extLst>
              <a:ext uri="{FF2B5EF4-FFF2-40B4-BE49-F238E27FC236}">
                <a16:creationId xmlns:a16="http://schemas.microsoft.com/office/drawing/2014/main" id="{CEF2B853-4083-4B70-AC2A-F79D808093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a:off x="0" y="643466"/>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sp>
      <p:cxnSp>
        <p:nvCxnSpPr>
          <p:cNvPr id="13" name="Straight Connector 12">
            <a:extLst>
              <a:ext uri="{FF2B5EF4-FFF2-40B4-BE49-F238E27FC236}">
                <a16:creationId xmlns:a16="http://schemas.microsoft.com/office/drawing/2014/main" id="{D434EAAF-BF44-4CCC-84D4-105F3370AFF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99730"/>
            <a:ext cx="4495800" cy="0"/>
          </a:xfrm>
          <a:prstGeom prst="line">
            <a:avLst/>
          </a:prstGeom>
          <a:ln w="254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18" name="Title 5">
            <a:extLst>
              <a:ext uri="{FF2B5EF4-FFF2-40B4-BE49-F238E27FC236}">
                <a16:creationId xmlns:a16="http://schemas.microsoft.com/office/drawing/2014/main" id="{A30982DB-6543-49A6-B040-8909E8E45050}"/>
              </a:ext>
            </a:extLst>
          </p:cNvPr>
          <p:cNvSpPr>
            <a:spLocks noGrp="1"/>
          </p:cNvSpPr>
          <p:nvPr>
            <p:ph type="title"/>
          </p:nvPr>
        </p:nvSpPr>
        <p:spPr>
          <a:xfrm>
            <a:off x="5475249" y="99367"/>
            <a:ext cx="3042116" cy="658269"/>
          </a:xfrm>
        </p:spPr>
        <p:txBody>
          <a:bodyPr>
            <a:normAutofit/>
          </a:bodyPr>
          <a:lstStyle/>
          <a:p>
            <a:r>
              <a:rPr lang="en-US" sz="3600" dirty="0"/>
              <a:t>Stratigraphy</a:t>
            </a:r>
          </a:p>
        </p:txBody>
      </p:sp>
      <p:pic>
        <p:nvPicPr>
          <p:cNvPr id="3" name="Content Placeholder 2" descr="A screenshot of a cell phone&#10;&#10;Description automatically generated">
            <a:extLst>
              <a:ext uri="{FF2B5EF4-FFF2-40B4-BE49-F238E27FC236}">
                <a16:creationId xmlns:a16="http://schemas.microsoft.com/office/drawing/2014/main" id="{61D54975-61B9-499E-B6F2-E4819EB4E0FD}"/>
              </a:ext>
            </a:extLst>
          </p:cNvPr>
          <p:cNvPicPr>
            <a:picLocks noGrp="1" noChangeAspect="1"/>
          </p:cNvPicPr>
          <p:nvPr>
            <p:ph idx="1"/>
          </p:nvPr>
        </p:nvPicPr>
        <p:blipFill>
          <a:blip r:embed="rId3"/>
          <a:stretch>
            <a:fillRect/>
          </a:stretch>
        </p:blipFill>
        <p:spPr>
          <a:xfrm>
            <a:off x="-1" y="-1"/>
            <a:ext cx="3122341" cy="6876369"/>
          </a:xfrm>
        </p:spPr>
      </p:pic>
      <p:sp>
        <p:nvSpPr>
          <p:cNvPr id="5" name="TextBox 4">
            <a:extLst>
              <a:ext uri="{FF2B5EF4-FFF2-40B4-BE49-F238E27FC236}">
                <a16:creationId xmlns:a16="http://schemas.microsoft.com/office/drawing/2014/main" id="{EC2A0AA8-84BC-484D-886E-5536C90F7F99}"/>
              </a:ext>
            </a:extLst>
          </p:cNvPr>
          <p:cNvSpPr txBox="1"/>
          <p:nvPr/>
        </p:nvSpPr>
        <p:spPr>
          <a:xfrm>
            <a:off x="3479181" y="721051"/>
            <a:ext cx="8093618" cy="6124754"/>
          </a:xfrm>
          <a:prstGeom prst="rect">
            <a:avLst/>
          </a:prstGeom>
          <a:noFill/>
        </p:spPr>
        <p:txBody>
          <a:bodyPr wrap="square" rtlCol="0">
            <a:spAutoFit/>
          </a:bodyPr>
          <a:lstStyle/>
          <a:p>
            <a:pPr marL="285750" indent="-285750">
              <a:buFont typeface="Arial" panose="020B0604020202020204" pitchFamily="34" charset="0"/>
              <a:buChar char="•"/>
            </a:pPr>
            <a:r>
              <a:rPr lang="en-US" sz="2800" dirty="0"/>
              <a:t>10km thick section of Cambrian- Pennsylvanian rocks, mostly carbonates. In the study area these rocks have been folded into a recumbent anticline that’s been overturned to the east</a:t>
            </a:r>
          </a:p>
          <a:p>
            <a:pPr marL="285750" indent="-285750">
              <a:buFont typeface="Arial" panose="020B0604020202020204" pitchFamily="34" charset="0"/>
              <a:buChar char="•"/>
            </a:pPr>
            <a:endParaRPr lang="en-US" sz="2800" dirty="0"/>
          </a:p>
          <a:p>
            <a:pPr marL="285750" indent="-285750">
              <a:buFont typeface="Arial" panose="020B0604020202020204" pitchFamily="34" charset="0"/>
              <a:buChar char="•"/>
            </a:pPr>
            <a:r>
              <a:rPr lang="en-US" sz="2800" dirty="0"/>
              <a:t>Intruded by a Jurassic – Cretaceous granite. During the late stages of the intrusive event, Cambrian sediments were metamorphosed to green schist facies</a:t>
            </a:r>
          </a:p>
          <a:p>
            <a:pPr marL="285750" indent="-285750">
              <a:buFont typeface="Arial" panose="020B0604020202020204" pitchFamily="34" charset="0"/>
              <a:buChar char="•"/>
            </a:pPr>
            <a:endParaRPr lang="en-US" sz="2800" dirty="0"/>
          </a:p>
          <a:p>
            <a:pPr marL="285750" indent="-285750">
              <a:buFont typeface="Arial" panose="020B0604020202020204" pitchFamily="34" charset="0"/>
              <a:buChar char="•"/>
            </a:pPr>
            <a:r>
              <a:rPr lang="en-US" sz="2800" dirty="0"/>
              <a:t>Paleozoic </a:t>
            </a:r>
            <a:r>
              <a:rPr lang="en-US" sz="2800" dirty="0" err="1"/>
              <a:t>seds</a:t>
            </a:r>
            <a:r>
              <a:rPr lang="en-US" sz="2800" dirty="0"/>
              <a:t> are unconformably overlain by a Paleocene – Eocene sedimentary formation, and late Eocene to Oligocene ash flow tuffs (ignimbrite flare up rocks)</a:t>
            </a:r>
          </a:p>
        </p:txBody>
      </p:sp>
    </p:spTree>
    <p:extLst>
      <p:ext uri="{BB962C8B-B14F-4D97-AF65-F5344CB8AC3E}">
        <p14:creationId xmlns:p14="http://schemas.microsoft.com/office/powerpoint/2010/main" val="3885426495"/>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Content Placeholder 4">
            <a:extLst>
              <a:ext uri="{FF2B5EF4-FFF2-40B4-BE49-F238E27FC236}">
                <a16:creationId xmlns:a16="http://schemas.microsoft.com/office/drawing/2014/main" id="{14CAF18E-E463-41FA-A5E1-DE39D02B7E6E}"/>
              </a:ext>
            </a:extLst>
          </p:cNvPr>
          <p:cNvSpPr>
            <a:spLocks noGrp="1"/>
          </p:cNvSpPr>
          <p:nvPr>
            <p:ph idx="1"/>
          </p:nvPr>
        </p:nvSpPr>
        <p:spPr>
          <a:xfrm>
            <a:off x="148612" y="890992"/>
            <a:ext cx="5125915" cy="4885339"/>
          </a:xfrm>
        </p:spPr>
        <p:txBody>
          <a:bodyPr>
            <a:normAutofit/>
          </a:bodyPr>
          <a:lstStyle/>
          <a:p>
            <a:endParaRPr lang="en-US" sz="2200" dirty="0"/>
          </a:p>
          <a:p>
            <a:endParaRPr lang="en-US" sz="2200" dirty="0"/>
          </a:p>
        </p:txBody>
      </p:sp>
      <p:sp>
        <p:nvSpPr>
          <p:cNvPr id="9" name="Title 5">
            <a:extLst>
              <a:ext uri="{FF2B5EF4-FFF2-40B4-BE49-F238E27FC236}">
                <a16:creationId xmlns:a16="http://schemas.microsoft.com/office/drawing/2014/main" id="{5790A252-6A21-4845-A39D-AD0C9FA0F2F2}"/>
              </a:ext>
            </a:extLst>
          </p:cNvPr>
          <p:cNvSpPr txBox="1">
            <a:spLocks/>
          </p:cNvSpPr>
          <p:nvPr/>
        </p:nvSpPr>
        <p:spPr>
          <a:xfrm>
            <a:off x="338183" y="131859"/>
            <a:ext cx="3440422" cy="658269"/>
          </a:xfrm>
          <a:prstGeom prst="rect">
            <a:avLst/>
          </a:prstGeom>
        </p:spPr>
        <p:txBody>
          <a:bodyPr vert="horz" lIns="91440" tIns="45720" rIns="91440" bIns="45720" rtlCol="0" anchor="t">
            <a:normAutofit fontScale="97500"/>
          </a:bodyPr>
          <a:lstStyle>
            <a:lvl1pPr algn="r" defTabSz="914400" rtl="0" eaLnBrk="1" latinLnBrk="0" hangingPunct="1">
              <a:lnSpc>
                <a:spcPct val="90000"/>
              </a:lnSpc>
              <a:spcBef>
                <a:spcPct val="0"/>
              </a:spcBef>
              <a:buNone/>
              <a:defRPr sz="5000" b="0" i="1" kern="1200" baseline="0">
                <a:solidFill>
                  <a:schemeClr val="tx1">
                    <a:lumMod val="85000"/>
                    <a:lumOff val="15000"/>
                  </a:schemeClr>
                </a:solidFill>
                <a:latin typeface="+mj-lt"/>
                <a:ea typeface="+mj-ea"/>
                <a:cs typeface="+mj-cs"/>
              </a:defRPr>
            </a:lvl1pPr>
          </a:lstStyle>
          <a:p>
            <a:r>
              <a:rPr lang="en-US" sz="3600" dirty="0"/>
              <a:t>Tectonic history</a:t>
            </a:r>
          </a:p>
        </p:txBody>
      </p:sp>
      <p:sp>
        <p:nvSpPr>
          <p:cNvPr id="7" name="TextBox 6">
            <a:extLst>
              <a:ext uri="{FF2B5EF4-FFF2-40B4-BE49-F238E27FC236}">
                <a16:creationId xmlns:a16="http://schemas.microsoft.com/office/drawing/2014/main" id="{A8F27069-E845-4EB7-9C90-6CEC01B7EDA9}"/>
              </a:ext>
            </a:extLst>
          </p:cNvPr>
          <p:cNvSpPr txBox="1"/>
          <p:nvPr/>
        </p:nvSpPr>
        <p:spPr>
          <a:xfrm>
            <a:off x="546410" y="890992"/>
            <a:ext cx="10894741" cy="5355312"/>
          </a:xfrm>
          <a:prstGeom prst="rect">
            <a:avLst/>
          </a:prstGeom>
          <a:noFill/>
        </p:spPr>
        <p:txBody>
          <a:bodyPr wrap="square" rtlCol="0">
            <a:spAutoFit/>
          </a:bodyPr>
          <a:lstStyle/>
          <a:p>
            <a:pPr marL="285750" indent="-285750">
              <a:buFont typeface="Arial" panose="020B0604020202020204" pitchFamily="34" charset="0"/>
              <a:buChar char="•"/>
            </a:pPr>
            <a:r>
              <a:rPr lang="en-US" dirty="0"/>
              <a:t>During Neoproterozoic and </a:t>
            </a:r>
            <a:r>
              <a:rPr lang="en-US" dirty="0" err="1"/>
              <a:t>Palezoic</a:t>
            </a:r>
            <a:r>
              <a:rPr lang="en-US" dirty="0"/>
              <a:t>, Nevada was a site of shallow marine sedimentation.</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Cordilleran orogenic construction took place during the Jurassic to Paleogene (150 – 50 Ma), Nevada was part of the hinterland of the Sevier fold-thrust belt</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During orogenesis, shortening was accommodated by thrust faults and folding in the upper crust and thickening in the middle – lower crust</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By the end of the thickening in the late Cretaceous-Paleocene, the high elevation </a:t>
            </a:r>
            <a:r>
              <a:rPr lang="en-US" dirty="0" err="1"/>
              <a:t>Nevadaplano</a:t>
            </a:r>
            <a:r>
              <a:rPr lang="en-US" dirty="0"/>
              <a:t> existed with up to 60km  of crustal thickness</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Contemporaneous with late stages of shortening (80-60 Ma) spatially isolated extension was occurring</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Following this, two stages of extension have occurred:</a:t>
            </a:r>
          </a:p>
          <a:p>
            <a:pPr marL="742950" lvl="1" indent="-285750">
              <a:buFont typeface="Arial" panose="020B0604020202020204" pitchFamily="34" charset="0"/>
              <a:buChar char="•"/>
            </a:pPr>
            <a:r>
              <a:rPr lang="en-US" i="1" dirty="0">
                <a:solidFill>
                  <a:srgbClr val="FFFF00"/>
                </a:solidFill>
              </a:rPr>
              <a:t>Eocene-Oligocene extension that is associated spatially and temporally to the ignimbrite flare up</a:t>
            </a:r>
          </a:p>
          <a:p>
            <a:pPr marL="742950" lvl="1" indent="-285750">
              <a:buFont typeface="Arial" panose="020B0604020202020204" pitchFamily="34" charset="0"/>
              <a:buChar char="•"/>
            </a:pPr>
            <a:r>
              <a:rPr lang="en-US" dirty="0"/>
              <a:t>Initiation of wide-spread extension related to the San Andreas / NA-PA plate boundary motion, forming modern day Basin and Range </a:t>
            </a:r>
          </a:p>
          <a:p>
            <a:endParaRPr lang="en-US" dirty="0"/>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2135605312"/>
      </p:ext>
    </p:extLst>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descr="A picture containing game&#10;&#10;Description automatically generated">
            <a:extLst>
              <a:ext uri="{FF2B5EF4-FFF2-40B4-BE49-F238E27FC236}">
                <a16:creationId xmlns:a16="http://schemas.microsoft.com/office/drawing/2014/main" id="{83F93A61-E51D-4EF2-A13A-8A2E51B1A5BC}"/>
              </a:ext>
            </a:extLst>
          </p:cNvPr>
          <p:cNvPicPr>
            <a:picLocks noChangeAspect="1"/>
          </p:cNvPicPr>
          <p:nvPr/>
        </p:nvPicPr>
        <p:blipFill>
          <a:blip r:embed="rId4"/>
          <a:stretch>
            <a:fillRect/>
          </a:stretch>
        </p:blipFill>
        <p:spPr>
          <a:xfrm rot="5400000">
            <a:off x="4479105" y="-4066443"/>
            <a:ext cx="3453783" cy="11972007"/>
          </a:xfrm>
          <a:prstGeom prst="rect">
            <a:avLst/>
          </a:prstGeom>
        </p:spPr>
      </p:pic>
      <p:sp>
        <p:nvSpPr>
          <p:cNvPr id="5" name="TextBox 4">
            <a:extLst>
              <a:ext uri="{FF2B5EF4-FFF2-40B4-BE49-F238E27FC236}">
                <a16:creationId xmlns:a16="http://schemas.microsoft.com/office/drawing/2014/main" id="{99FBB332-7264-4E01-96E5-749249FD560F}"/>
              </a:ext>
            </a:extLst>
          </p:cNvPr>
          <p:cNvSpPr txBox="1"/>
          <p:nvPr/>
        </p:nvSpPr>
        <p:spPr>
          <a:xfrm>
            <a:off x="1550020" y="4393581"/>
            <a:ext cx="9348439" cy="1200329"/>
          </a:xfrm>
          <a:prstGeom prst="rect">
            <a:avLst/>
          </a:prstGeom>
          <a:noFill/>
        </p:spPr>
        <p:txBody>
          <a:bodyPr wrap="square" rtlCol="0">
            <a:spAutoFit/>
          </a:bodyPr>
          <a:lstStyle/>
          <a:p>
            <a:r>
              <a:rPr lang="en-US" sz="3600" dirty="0"/>
              <a:t>Paleogene unconformity restored to horizontal</a:t>
            </a:r>
          </a:p>
          <a:p>
            <a:r>
              <a:rPr lang="en-US" sz="3600" dirty="0"/>
              <a:t>Prior to onset of extension on “set 1” faults</a:t>
            </a:r>
          </a:p>
        </p:txBody>
      </p:sp>
      <p:pic>
        <p:nvPicPr>
          <p:cNvPr id="10" name="Picture 9" descr="A close up of a logo&#10;&#10;Description automatically generated">
            <a:extLst>
              <a:ext uri="{FF2B5EF4-FFF2-40B4-BE49-F238E27FC236}">
                <a16:creationId xmlns:a16="http://schemas.microsoft.com/office/drawing/2014/main" id="{357404D1-A267-4791-B75B-2FA84EE6B7E4}"/>
              </a:ext>
            </a:extLst>
          </p:cNvPr>
          <p:cNvPicPr>
            <a:picLocks noChangeAspect="1"/>
          </p:cNvPicPr>
          <p:nvPr/>
        </p:nvPicPr>
        <p:blipFill>
          <a:blip r:embed="rId5"/>
          <a:stretch>
            <a:fillRect/>
          </a:stretch>
        </p:blipFill>
        <p:spPr>
          <a:xfrm rot="5400000">
            <a:off x="4909825" y="-4006746"/>
            <a:ext cx="2271751" cy="11852614"/>
          </a:xfrm>
          <a:prstGeom prst="rect">
            <a:avLst/>
          </a:prstGeom>
        </p:spPr>
      </p:pic>
      <p:sp>
        <p:nvSpPr>
          <p:cNvPr id="13" name="TextBox 12">
            <a:extLst>
              <a:ext uri="{FF2B5EF4-FFF2-40B4-BE49-F238E27FC236}">
                <a16:creationId xmlns:a16="http://schemas.microsoft.com/office/drawing/2014/main" id="{000E1592-2FC4-4227-B497-E21F77DB1C19}"/>
              </a:ext>
            </a:extLst>
          </p:cNvPr>
          <p:cNvSpPr txBox="1"/>
          <p:nvPr/>
        </p:nvSpPr>
        <p:spPr>
          <a:xfrm>
            <a:off x="1421780" y="4670579"/>
            <a:ext cx="9348439" cy="646331"/>
          </a:xfrm>
          <a:prstGeom prst="rect">
            <a:avLst/>
          </a:prstGeom>
          <a:noFill/>
        </p:spPr>
        <p:txBody>
          <a:bodyPr wrap="square" rtlCol="0">
            <a:spAutoFit/>
          </a:bodyPr>
          <a:lstStyle/>
          <a:p>
            <a:r>
              <a:rPr lang="en-US" sz="3600" dirty="0"/>
              <a:t>Section restored to before offset of “set 2” faults</a:t>
            </a:r>
          </a:p>
        </p:txBody>
      </p:sp>
      <p:pic>
        <p:nvPicPr>
          <p:cNvPr id="15" name="Picture 14" descr="A close up of a piece of paper&#10;&#10;Description automatically generated">
            <a:extLst>
              <a:ext uri="{FF2B5EF4-FFF2-40B4-BE49-F238E27FC236}">
                <a16:creationId xmlns:a16="http://schemas.microsoft.com/office/drawing/2014/main" id="{450B601A-B1B2-40A2-A3B5-666B8F5715D1}"/>
              </a:ext>
            </a:extLst>
          </p:cNvPr>
          <p:cNvPicPr>
            <a:picLocks noChangeAspect="1"/>
          </p:cNvPicPr>
          <p:nvPr/>
        </p:nvPicPr>
        <p:blipFill>
          <a:blip r:embed="rId6"/>
          <a:stretch>
            <a:fillRect/>
          </a:stretch>
        </p:blipFill>
        <p:spPr>
          <a:xfrm rot="5400000">
            <a:off x="5062217" y="-4091381"/>
            <a:ext cx="2067564" cy="12021884"/>
          </a:xfrm>
          <a:prstGeom prst="rect">
            <a:avLst/>
          </a:prstGeom>
        </p:spPr>
      </p:pic>
      <p:sp>
        <p:nvSpPr>
          <p:cNvPr id="16" name="TextBox 15">
            <a:extLst>
              <a:ext uri="{FF2B5EF4-FFF2-40B4-BE49-F238E27FC236}">
                <a16:creationId xmlns:a16="http://schemas.microsoft.com/office/drawing/2014/main" id="{7739DEE0-5C1C-446C-BB62-D2ABF7921C43}"/>
              </a:ext>
            </a:extLst>
          </p:cNvPr>
          <p:cNvSpPr txBox="1"/>
          <p:nvPr/>
        </p:nvSpPr>
        <p:spPr>
          <a:xfrm>
            <a:off x="3908502" y="4666571"/>
            <a:ext cx="9348439" cy="646331"/>
          </a:xfrm>
          <a:prstGeom prst="rect">
            <a:avLst/>
          </a:prstGeom>
          <a:noFill/>
        </p:spPr>
        <p:txBody>
          <a:bodyPr wrap="square" rtlCol="0">
            <a:spAutoFit/>
          </a:bodyPr>
          <a:lstStyle/>
          <a:p>
            <a:r>
              <a:rPr lang="en-US" sz="3600" dirty="0"/>
              <a:t>Present day section</a:t>
            </a:r>
          </a:p>
        </p:txBody>
      </p:sp>
    </p:spTree>
    <p:extLst>
      <p:ext uri="{BB962C8B-B14F-4D97-AF65-F5344CB8AC3E}">
        <p14:creationId xmlns:p14="http://schemas.microsoft.com/office/powerpoint/2010/main" val="3150507262"/>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par>
                                <p:cTn id="7" presetID="1" presetClass="exit"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1" nodeType="clickEffect">
                                  <p:stCondLst>
                                    <p:cond delay="0"/>
                                  </p:stCondLst>
                                  <p:childTnLst>
                                    <p:set>
                                      <p:cBhvr>
                                        <p:cTn id="12" dur="1" fill="hold">
                                          <p:stCondLst>
                                            <p:cond delay="0"/>
                                          </p:stCondLst>
                                        </p:cTn>
                                        <p:tgtEl>
                                          <p:spTgt spid="13"/>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2" nodeType="clickEffect">
                                  <p:stCondLst>
                                    <p:cond delay="0"/>
                                  </p:stCondLst>
                                  <p:childTnLst>
                                    <p:set>
                                      <p:cBhvr>
                                        <p:cTn id="18" dur="1" fill="hold">
                                          <p:stCondLst>
                                            <p:cond delay="0"/>
                                          </p:stCondLst>
                                        </p:cTn>
                                        <p:tgtEl>
                                          <p:spTgt spid="13"/>
                                        </p:tgtEl>
                                        <p:attrNameLst>
                                          <p:attrName>style.visibility</p:attrName>
                                        </p:attrNameLst>
                                      </p:cBhvr>
                                      <p:to>
                                        <p:strVal val="hidden"/>
                                      </p:to>
                                    </p:set>
                                  </p:childTnLst>
                                </p:cTn>
                              </p:par>
                              <p:par>
                                <p:cTn id="19" presetID="1" presetClass="exit" presetSubtype="0" fill="hold" nodeType="withEffect">
                                  <p:stCondLst>
                                    <p:cond delay="0"/>
                                  </p:stCondLst>
                                  <p:childTnLst>
                                    <p:set>
                                      <p:cBhvr>
                                        <p:cTn id="20" dur="1" fill="hold">
                                          <p:stCondLst>
                                            <p:cond delay="0"/>
                                          </p:stCondLst>
                                        </p:cTn>
                                        <p:tgtEl>
                                          <p:spTgt spid="10"/>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1" nodeType="clickEffect">
                                  <p:stCondLst>
                                    <p:cond delay="0"/>
                                  </p:stCondLst>
                                  <p:childTnLst>
                                    <p:set>
                                      <p:cBhvr>
                                        <p:cTn id="24" dur="1" fill="hold">
                                          <p:stCondLst>
                                            <p:cond delay="0"/>
                                          </p:stCondLst>
                                        </p:cTn>
                                        <p:tgtEl>
                                          <p:spTgt spid="16"/>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3" grpId="1"/>
      <p:bldP spid="13" grpId="2"/>
      <p:bldP spid="16" grpId="1"/>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C62AE1F-8B1B-4568-93B9-01502A9FF292}"/>
              </a:ext>
            </a:extLst>
          </p:cNvPr>
          <p:cNvSpPr>
            <a:spLocks noGrp="1"/>
          </p:cNvSpPr>
          <p:nvPr>
            <p:ph type="title"/>
          </p:nvPr>
        </p:nvSpPr>
        <p:spPr>
          <a:xfrm>
            <a:off x="0" y="0"/>
            <a:ext cx="7296925" cy="711561"/>
          </a:xfrm>
        </p:spPr>
        <p:txBody>
          <a:bodyPr>
            <a:normAutofit fontScale="90000"/>
          </a:bodyPr>
          <a:lstStyle/>
          <a:p>
            <a:r>
              <a:rPr lang="en-US" dirty="0"/>
              <a:t>Table of cooling ages</a:t>
            </a:r>
          </a:p>
        </p:txBody>
      </p:sp>
      <p:pic>
        <p:nvPicPr>
          <p:cNvPr id="6" name="Content Placeholder 5" descr="A screenshot of text&#10;&#10;Description automatically generated">
            <a:extLst>
              <a:ext uri="{FF2B5EF4-FFF2-40B4-BE49-F238E27FC236}">
                <a16:creationId xmlns:a16="http://schemas.microsoft.com/office/drawing/2014/main" id="{16F4D808-4294-4E33-8127-F33B81546E4F}"/>
              </a:ext>
            </a:extLst>
          </p:cNvPr>
          <p:cNvPicPr>
            <a:picLocks noGrp="1" noChangeAspect="1"/>
          </p:cNvPicPr>
          <p:nvPr>
            <p:ph idx="1"/>
          </p:nvPr>
        </p:nvPicPr>
        <p:blipFill>
          <a:blip r:embed="rId4"/>
          <a:stretch>
            <a:fillRect/>
          </a:stretch>
        </p:blipFill>
        <p:spPr>
          <a:xfrm>
            <a:off x="321596" y="915153"/>
            <a:ext cx="11548808" cy="4861177"/>
          </a:xfrm>
        </p:spPr>
      </p:pic>
    </p:spTree>
    <p:extLst>
      <p:ext uri="{BB962C8B-B14F-4D97-AF65-F5344CB8AC3E}">
        <p14:creationId xmlns:p14="http://schemas.microsoft.com/office/powerpoint/2010/main" val="871117165"/>
      </p:ext>
    </p:extLst>
  </p:cSld>
  <p:clrMapOvr>
    <a:overrideClrMapping bg1="dk1" tx1="lt1" bg2="dk2" tx2="lt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Freeform 6">
            <a:extLst>
              <a:ext uri="{FF2B5EF4-FFF2-40B4-BE49-F238E27FC236}">
                <a16:creationId xmlns:a16="http://schemas.microsoft.com/office/drawing/2014/main" id="{B33DBEF2-0A54-4CCF-952F-ABFA981C64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784011" y="5380580"/>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solidFill>
          <a:ln w="0">
            <a:noFill/>
            <a:prstDash val="solid"/>
            <a:round/>
            <a:headEnd/>
            <a:tailEnd/>
          </a:ln>
        </p:spPr>
      </p:sp>
      <p:sp>
        <p:nvSpPr>
          <p:cNvPr id="15" name="TextBox 14">
            <a:extLst>
              <a:ext uri="{FF2B5EF4-FFF2-40B4-BE49-F238E27FC236}">
                <a16:creationId xmlns:a16="http://schemas.microsoft.com/office/drawing/2014/main" id="{E386F5E0-1F7C-46AC-B4D7-FC6C02AA3B27}"/>
              </a:ext>
            </a:extLst>
          </p:cNvPr>
          <p:cNvSpPr txBox="1"/>
          <p:nvPr/>
        </p:nvSpPr>
        <p:spPr>
          <a:xfrm>
            <a:off x="412595" y="5566922"/>
            <a:ext cx="2141034" cy="707886"/>
          </a:xfrm>
          <a:prstGeom prst="rect">
            <a:avLst/>
          </a:prstGeom>
          <a:noFill/>
        </p:spPr>
        <p:txBody>
          <a:bodyPr wrap="square" rtlCol="0">
            <a:spAutoFit/>
          </a:bodyPr>
          <a:lstStyle/>
          <a:p>
            <a:r>
              <a:rPr lang="en-US" sz="4000" dirty="0">
                <a:solidFill>
                  <a:schemeClr val="bg1"/>
                </a:solidFill>
              </a:rPr>
              <a:t>&lt;17Ma</a:t>
            </a:r>
          </a:p>
        </p:txBody>
      </p:sp>
      <p:sp>
        <p:nvSpPr>
          <p:cNvPr id="7" name="Title 5">
            <a:extLst>
              <a:ext uri="{FF2B5EF4-FFF2-40B4-BE49-F238E27FC236}">
                <a16:creationId xmlns:a16="http://schemas.microsoft.com/office/drawing/2014/main" id="{8CA15B07-2E03-4CBF-A336-1D2891D97605}"/>
              </a:ext>
            </a:extLst>
          </p:cNvPr>
          <p:cNvSpPr>
            <a:spLocks noGrp="1"/>
          </p:cNvSpPr>
          <p:nvPr>
            <p:ph type="title"/>
          </p:nvPr>
        </p:nvSpPr>
        <p:spPr>
          <a:xfrm>
            <a:off x="1739591" y="-100589"/>
            <a:ext cx="8240750" cy="707886"/>
          </a:xfrm>
        </p:spPr>
        <p:txBody>
          <a:bodyPr>
            <a:normAutofit fontScale="90000"/>
          </a:bodyPr>
          <a:lstStyle/>
          <a:p>
            <a:r>
              <a:rPr lang="en-US" dirty="0"/>
              <a:t>Granite cooling age modelling</a:t>
            </a:r>
          </a:p>
        </p:txBody>
      </p:sp>
      <p:pic>
        <p:nvPicPr>
          <p:cNvPr id="8" name="Picture 7" descr="A close up of a map&#10;&#10;Description automatically generated">
            <a:extLst>
              <a:ext uri="{FF2B5EF4-FFF2-40B4-BE49-F238E27FC236}">
                <a16:creationId xmlns:a16="http://schemas.microsoft.com/office/drawing/2014/main" id="{C323B854-EC19-4859-8D2D-AA6D5DBE7BA0}"/>
              </a:ext>
            </a:extLst>
          </p:cNvPr>
          <p:cNvPicPr>
            <a:picLocks noChangeAspect="1"/>
          </p:cNvPicPr>
          <p:nvPr/>
        </p:nvPicPr>
        <p:blipFill>
          <a:blip r:embed="rId4"/>
          <a:stretch>
            <a:fillRect/>
          </a:stretch>
        </p:blipFill>
        <p:spPr>
          <a:xfrm>
            <a:off x="0" y="583192"/>
            <a:ext cx="6075944" cy="6016473"/>
          </a:xfrm>
          <a:prstGeom prst="rect">
            <a:avLst/>
          </a:prstGeom>
        </p:spPr>
      </p:pic>
      <p:pic>
        <p:nvPicPr>
          <p:cNvPr id="13" name="Picture 12" descr="A close up of a map&#10;&#10;Description automatically generated">
            <a:extLst>
              <a:ext uri="{FF2B5EF4-FFF2-40B4-BE49-F238E27FC236}">
                <a16:creationId xmlns:a16="http://schemas.microsoft.com/office/drawing/2014/main" id="{41C43A98-94CB-4C41-A035-C8195F08EB69}"/>
              </a:ext>
            </a:extLst>
          </p:cNvPr>
          <p:cNvPicPr>
            <a:picLocks noChangeAspect="1"/>
          </p:cNvPicPr>
          <p:nvPr/>
        </p:nvPicPr>
        <p:blipFill>
          <a:blip r:embed="rId5"/>
          <a:stretch>
            <a:fillRect/>
          </a:stretch>
        </p:blipFill>
        <p:spPr>
          <a:xfrm>
            <a:off x="6075944" y="588466"/>
            <a:ext cx="6075944" cy="6016180"/>
          </a:xfrm>
          <a:prstGeom prst="rect">
            <a:avLst/>
          </a:prstGeom>
        </p:spPr>
      </p:pic>
    </p:spTree>
    <p:extLst>
      <p:ext uri="{BB962C8B-B14F-4D97-AF65-F5344CB8AC3E}">
        <p14:creationId xmlns:p14="http://schemas.microsoft.com/office/powerpoint/2010/main" val="2632454760"/>
      </p:ext>
    </p:extLst>
  </p:cSld>
  <p:clrMapOvr>
    <a:overrideClrMapping bg1="dk1" tx1="lt1" bg2="dk2" tx2="lt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1" name="Picture 10" descr="A picture containing screenshot&#10;&#10;Description automatically generated">
            <a:extLst>
              <a:ext uri="{FF2B5EF4-FFF2-40B4-BE49-F238E27FC236}">
                <a16:creationId xmlns:a16="http://schemas.microsoft.com/office/drawing/2014/main" id="{D2068A30-CDEA-4FD1-9C72-060347983357}"/>
              </a:ext>
            </a:extLst>
          </p:cNvPr>
          <p:cNvPicPr>
            <a:picLocks noChangeAspect="1"/>
          </p:cNvPicPr>
          <p:nvPr/>
        </p:nvPicPr>
        <p:blipFill>
          <a:blip r:embed="rId4"/>
          <a:stretch>
            <a:fillRect/>
          </a:stretch>
        </p:blipFill>
        <p:spPr>
          <a:xfrm>
            <a:off x="207667" y="212803"/>
            <a:ext cx="11776666" cy="2578470"/>
          </a:xfrm>
          <a:prstGeom prst="rect">
            <a:avLst/>
          </a:prstGeom>
        </p:spPr>
      </p:pic>
      <p:sp>
        <p:nvSpPr>
          <p:cNvPr id="12" name="TextBox 11">
            <a:extLst>
              <a:ext uri="{FF2B5EF4-FFF2-40B4-BE49-F238E27FC236}">
                <a16:creationId xmlns:a16="http://schemas.microsoft.com/office/drawing/2014/main" id="{DD731E84-9A4C-42C4-9912-4DBBBD3E21E3}"/>
              </a:ext>
            </a:extLst>
          </p:cNvPr>
          <p:cNvSpPr txBox="1"/>
          <p:nvPr/>
        </p:nvSpPr>
        <p:spPr>
          <a:xfrm>
            <a:off x="782443" y="3233854"/>
            <a:ext cx="10627113" cy="2246769"/>
          </a:xfrm>
          <a:prstGeom prst="rect">
            <a:avLst/>
          </a:prstGeom>
          <a:noFill/>
        </p:spPr>
        <p:txBody>
          <a:bodyPr wrap="square" rtlCol="0">
            <a:spAutoFit/>
          </a:bodyPr>
          <a:lstStyle/>
          <a:p>
            <a:pPr marL="285750" indent="-285750">
              <a:buFont typeface="Arial" panose="020B0604020202020204" pitchFamily="34" charset="0"/>
              <a:buChar char="•"/>
            </a:pPr>
            <a:r>
              <a:rPr lang="en-US" sz="2800" dirty="0"/>
              <a:t>Animation showing evolution of deformation throughout set 1 extension (i.e. detachment faults)</a:t>
            </a:r>
          </a:p>
          <a:p>
            <a:pPr marL="285750" indent="-285750">
              <a:buFont typeface="Arial" panose="020B0604020202020204" pitchFamily="34" charset="0"/>
              <a:buChar char="•"/>
            </a:pPr>
            <a:endParaRPr lang="en-US" sz="2800" dirty="0"/>
          </a:p>
          <a:p>
            <a:pPr marL="285750" indent="-285750">
              <a:buFont typeface="Arial" panose="020B0604020202020204" pitchFamily="34" charset="0"/>
              <a:buChar char="•"/>
            </a:pPr>
            <a:r>
              <a:rPr lang="en-US" sz="2800" dirty="0"/>
              <a:t>Thermochronological samples and their structural depth through time is represented </a:t>
            </a:r>
          </a:p>
        </p:txBody>
      </p:sp>
    </p:spTree>
    <p:extLst>
      <p:ext uri="{BB962C8B-B14F-4D97-AF65-F5344CB8AC3E}">
        <p14:creationId xmlns:p14="http://schemas.microsoft.com/office/powerpoint/2010/main" val="2483162537"/>
      </p:ext>
    </p:extLst>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Headlines">
  <a:themeElements>
    <a:clrScheme name="Headlines">
      <a:dk1>
        <a:sysClr val="windowText" lastClr="000000"/>
      </a:dk1>
      <a:lt1>
        <a:sysClr val="window" lastClr="FFFFFF"/>
      </a:lt1>
      <a:dk2>
        <a:srgbClr val="1D1A1D"/>
      </a:dk2>
      <a:lt2>
        <a:srgbClr val="F5F5F5"/>
      </a:lt2>
      <a:accent1>
        <a:srgbClr val="439EB7"/>
      </a:accent1>
      <a:accent2>
        <a:srgbClr val="E28B55"/>
      </a:accent2>
      <a:accent3>
        <a:srgbClr val="DCB64D"/>
      </a:accent3>
      <a:accent4>
        <a:srgbClr val="4CA198"/>
      </a:accent4>
      <a:accent5>
        <a:srgbClr val="835B82"/>
      </a:accent5>
      <a:accent6>
        <a:srgbClr val="645135"/>
      </a:accent6>
      <a:hlink>
        <a:srgbClr val="439EB7"/>
      </a:hlink>
      <a:folHlink>
        <a:srgbClr val="835B82"/>
      </a:folHlink>
    </a:clrScheme>
    <a:fontScheme name="Headlines">
      <a:majorFont>
        <a:latin typeface="Century Schoolbook" panose="02040604050505020304"/>
        <a:ea typeface=""/>
        <a:cs typeface=""/>
        <a:font script="Jpan" typeface="メイリオ"/>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Headlines">
      <a:fillStyleLst>
        <a:solidFill>
          <a:schemeClr val="phClr"/>
        </a:solidFill>
        <a:solidFill>
          <a:schemeClr val="phClr">
            <a:tint val="67000"/>
            <a:satMod val="105000"/>
          </a:schemeClr>
        </a:solidFill>
        <a:gradFill rotWithShape="1">
          <a:gsLst>
            <a:gs pos="0">
              <a:schemeClr val="phClr">
                <a:tint val="100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6350" cap="flat" cmpd="sng" algn="in">
          <a:solidFill>
            <a:schemeClr val="phClr"/>
          </a:solidFill>
          <a:prstDash val="solid"/>
        </a:ln>
        <a:ln w="12700" cap="flat" cmpd="sng" algn="in">
          <a:solidFill>
            <a:schemeClr val="phClr"/>
          </a:solidFill>
          <a:prstDash val="solid"/>
        </a:ln>
        <a:ln w="19050" cap="flat" cmpd="sng" algn="in">
          <a:solidFill>
            <a:schemeClr val="phClr">
              <a:satMod val="150000"/>
            </a:schemeClr>
          </a:solidFill>
          <a:prstDash val="solid"/>
        </a:ln>
      </a:lnStyleLst>
      <a:effectStyleLst>
        <a:effectStyle>
          <a:effectLst/>
        </a:effectStyle>
        <a:effectStyle>
          <a:effectLst/>
        </a:effectStyle>
        <a:effectStyle>
          <a:effectLst>
            <a:innerShdw blurRad="88900" dist="25400" dir="10800000">
              <a:srgbClr val="000000">
                <a:alpha val="25000"/>
              </a:srgbClr>
            </a:innerShdw>
            <a:outerShdw blurRad="25400" dist="25400" dir="5400000" rotWithShape="0">
              <a:srgbClr val="FFFFFF">
                <a:alpha val="1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eadlines" id="{3841520A-25F2-4EB8-BE4C-611DB5ABEED9}" vid="{ECD25A4C-D97E-4C12-84B1-63580BFFAEE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Headlines">
    <a:dk1>
      <a:sysClr val="windowText" lastClr="000000"/>
    </a:dk1>
    <a:lt1>
      <a:sysClr val="window" lastClr="FFFFFF"/>
    </a:lt1>
    <a:dk2>
      <a:srgbClr val="1D1A1D"/>
    </a:dk2>
    <a:lt2>
      <a:srgbClr val="F5F5F5"/>
    </a:lt2>
    <a:accent1>
      <a:srgbClr val="439EB7"/>
    </a:accent1>
    <a:accent2>
      <a:srgbClr val="E28B55"/>
    </a:accent2>
    <a:accent3>
      <a:srgbClr val="DCB64D"/>
    </a:accent3>
    <a:accent4>
      <a:srgbClr val="4CA198"/>
    </a:accent4>
    <a:accent5>
      <a:srgbClr val="835B82"/>
    </a:accent5>
    <a:accent6>
      <a:srgbClr val="645135"/>
    </a:accent6>
    <a:hlink>
      <a:srgbClr val="439EB7"/>
    </a:hlink>
    <a:folHlink>
      <a:srgbClr val="835B82"/>
    </a:folHlink>
  </a:clrScheme>
</a:themeOverride>
</file>

<file path=ppt/theme/themeOverride10.xml><?xml version="1.0" encoding="utf-8"?>
<a:themeOverride xmlns:a="http://schemas.openxmlformats.org/drawingml/2006/main">
  <a:clrScheme name="Headlines">
    <a:dk1>
      <a:sysClr val="windowText" lastClr="000000"/>
    </a:dk1>
    <a:lt1>
      <a:sysClr val="window" lastClr="FFFFFF"/>
    </a:lt1>
    <a:dk2>
      <a:srgbClr val="1D1A1D"/>
    </a:dk2>
    <a:lt2>
      <a:srgbClr val="F5F5F5"/>
    </a:lt2>
    <a:accent1>
      <a:srgbClr val="439EB7"/>
    </a:accent1>
    <a:accent2>
      <a:srgbClr val="E28B55"/>
    </a:accent2>
    <a:accent3>
      <a:srgbClr val="DCB64D"/>
    </a:accent3>
    <a:accent4>
      <a:srgbClr val="4CA198"/>
    </a:accent4>
    <a:accent5>
      <a:srgbClr val="835B82"/>
    </a:accent5>
    <a:accent6>
      <a:srgbClr val="645135"/>
    </a:accent6>
    <a:hlink>
      <a:srgbClr val="439EB7"/>
    </a:hlink>
    <a:folHlink>
      <a:srgbClr val="835B82"/>
    </a:folHlink>
  </a:clrScheme>
</a:themeOverride>
</file>

<file path=ppt/theme/themeOverride2.xml><?xml version="1.0" encoding="utf-8"?>
<a:themeOverride xmlns:a="http://schemas.openxmlformats.org/drawingml/2006/main">
  <a:clrScheme name="Headlines">
    <a:dk1>
      <a:sysClr val="windowText" lastClr="000000"/>
    </a:dk1>
    <a:lt1>
      <a:sysClr val="window" lastClr="FFFFFF"/>
    </a:lt1>
    <a:dk2>
      <a:srgbClr val="1D1A1D"/>
    </a:dk2>
    <a:lt2>
      <a:srgbClr val="F5F5F5"/>
    </a:lt2>
    <a:accent1>
      <a:srgbClr val="439EB7"/>
    </a:accent1>
    <a:accent2>
      <a:srgbClr val="E28B55"/>
    </a:accent2>
    <a:accent3>
      <a:srgbClr val="DCB64D"/>
    </a:accent3>
    <a:accent4>
      <a:srgbClr val="4CA198"/>
    </a:accent4>
    <a:accent5>
      <a:srgbClr val="835B82"/>
    </a:accent5>
    <a:accent6>
      <a:srgbClr val="645135"/>
    </a:accent6>
    <a:hlink>
      <a:srgbClr val="439EB7"/>
    </a:hlink>
    <a:folHlink>
      <a:srgbClr val="835B82"/>
    </a:folHlink>
  </a:clrScheme>
</a:themeOverride>
</file>

<file path=ppt/theme/themeOverride3.xml><?xml version="1.0" encoding="utf-8"?>
<a:themeOverride xmlns:a="http://schemas.openxmlformats.org/drawingml/2006/main">
  <a:clrScheme name="Headlines">
    <a:dk1>
      <a:sysClr val="windowText" lastClr="000000"/>
    </a:dk1>
    <a:lt1>
      <a:sysClr val="window" lastClr="FFFFFF"/>
    </a:lt1>
    <a:dk2>
      <a:srgbClr val="1D1A1D"/>
    </a:dk2>
    <a:lt2>
      <a:srgbClr val="F5F5F5"/>
    </a:lt2>
    <a:accent1>
      <a:srgbClr val="439EB7"/>
    </a:accent1>
    <a:accent2>
      <a:srgbClr val="E28B55"/>
    </a:accent2>
    <a:accent3>
      <a:srgbClr val="DCB64D"/>
    </a:accent3>
    <a:accent4>
      <a:srgbClr val="4CA198"/>
    </a:accent4>
    <a:accent5>
      <a:srgbClr val="835B82"/>
    </a:accent5>
    <a:accent6>
      <a:srgbClr val="645135"/>
    </a:accent6>
    <a:hlink>
      <a:srgbClr val="439EB7"/>
    </a:hlink>
    <a:folHlink>
      <a:srgbClr val="835B82"/>
    </a:folHlink>
  </a:clrScheme>
</a:themeOverride>
</file>

<file path=ppt/theme/themeOverride4.xml><?xml version="1.0" encoding="utf-8"?>
<a:themeOverride xmlns:a="http://schemas.openxmlformats.org/drawingml/2006/main">
  <a:clrScheme name="Headlines">
    <a:dk1>
      <a:sysClr val="windowText" lastClr="000000"/>
    </a:dk1>
    <a:lt1>
      <a:sysClr val="window" lastClr="FFFFFF"/>
    </a:lt1>
    <a:dk2>
      <a:srgbClr val="1D1A1D"/>
    </a:dk2>
    <a:lt2>
      <a:srgbClr val="F5F5F5"/>
    </a:lt2>
    <a:accent1>
      <a:srgbClr val="439EB7"/>
    </a:accent1>
    <a:accent2>
      <a:srgbClr val="E28B55"/>
    </a:accent2>
    <a:accent3>
      <a:srgbClr val="DCB64D"/>
    </a:accent3>
    <a:accent4>
      <a:srgbClr val="4CA198"/>
    </a:accent4>
    <a:accent5>
      <a:srgbClr val="835B82"/>
    </a:accent5>
    <a:accent6>
      <a:srgbClr val="645135"/>
    </a:accent6>
    <a:hlink>
      <a:srgbClr val="439EB7"/>
    </a:hlink>
    <a:folHlink>
      <a:srgbClr val="835B82"/>
    </a:folHlink>
  </a:clrScheme>
</a:themeOverride>
</file>

<file path=ppt/theme/themeOverride5.xml><?xml version="1.0" encoding="utf-8"?>
<a:themeOverride xmlns:a="http://schemas.openxmlformats.org/drawingml/2006/main">
  <a:clrScheme name="Headlines">
    <a:dk1>
      <a:sysClr val="windowText" lastClr="000000"/>
    </a:dk1>
    <a:lt1>
      <a:sysClr val="window" lastClr="FFFFFF"/>
    </a:lt1>
    <a:dk2>
      <a:srgbClr val="1D1A1D"/>
    </a:dk2>
    <a:lt2>
      <a:srgbClr val="F5F5F5"/>
    </a:lt2>
    <a:accent1>
      <a:srgbClr val="439EB7"/>
    </a:accent1>
    <a:accent2>
      <a:srgbClr val="E28B55"/>
    </a:accent2>
    <a:accent3>
      <a:srgbClr val="DCB64D"/>
    </a:accent3>
    <a:accent4>
      <a:srgbClr val="4CA198"/>
    </a:accent4>
    <a:accent5>
      <a:srgbClr val="835B82"/>
    </a:accent5>
    <a:accent6>
      <a:srgbClr val="645135"/>
    </a:accent6>
    <a:hlink>
      <a:srgbClr val="439EB7"/>
    </a:hlink>
    <a:folHlink>
      <a:srgbClr val="835B82"/>
    </a:folHlink>
  </a:clrScheme>
</a:themeOverride>
</file>

<file path=ppt/theme/themeOverride6.xml><?xml version="1.0" encoding="utf-8"?>
<a:themeOverride xmlns:a="http://schemas.openxmlformats.org/drawingml/2006/main">
  <a:clrScheme name="Headlines">
    <a:dk1>
      <a:sysClr val="windowText" lastClr="000000"/>
    </a:dk1>
    <a:lt1>
      <a:sysClr val="window" lastClr="FFFFFF"/>
    </a:lt1>
    <a:dk2>
      <a:srgbClr val="1D1A1D"/>
    </a:dk2>
    <a:lt2>
      <a:srgbClr val="F5F5F5"/>
    </a:lt2>
    <a:accent1>
      <a:srgbClr val="439EB7"/>
    </a:accent1>
    <a:accent2>
      <a:srgbClr val="E28B55"/>
    </a:accent2>
    <a:accent3>
      <a:srgbClr val="DCB64D"/>
    </a:accent3>
    <a:accent4>
      <a:srgbClr val="4CA198"/>
    </a:accent4>
    <a:accent5>
      <a:srgbClr val="835B82"/>
    </a:accent5>
    <a:accent6>
      <a:srgbClr val="645135"/>
    </a:accent6>
    <a:hlink>
      <a:srgbClr val="439EB7"/>
    </a:hlink>
    <a:folHlink>
      <a:srgbClr val="835B82"/>
    </a:folHlink>
  </a:clrScheme>
</a:themeOverride>
</file>

<file path=ppt/theme/themeOverride7.xml><?xml version="1.0" encoding="utf-8"?>
<a:themeOverride xmlns:a="http://schemas.openxmlformats.org/drawingml/2006/main">
  <a:clrScheme name="Headlines">
    <a:dk1>
      <a:sysClr val="windowText" lastClr="000000"/>
    </a:dk1>
    <a:lt1>
      <a:sysClr val="window" lastClr="FFFFFF"/>
    </a:lt1>
    <a:dk2>
      <a:srgbClr val="1D1A1D"/>
    </a:dk2>
    <a:lt2>
      <a:srgbClr val="F5F5F5"/>
    </a:lt2>
    <a:accent1>
      <a:srgbClr val="439EB7"/>
    </a:accent1>
    <a:accent2>
      <a:srgbClr val="E28B55"/>
    </a:accent2>
    <a:accent3>
      <a:srgbClr val="DCB64D"/>
    </a:accent3>
    <a:accent4>
      <a:srgbClr val="4CA198"/>
    </a:accent4>
    <a:accent5>
      <a:srgbClr val="835B82"/>
    </a:accent5>
    <a:accent6>
      <a:srgbClr val="645135"/>
    </a:accent6>
    <a:hlink>
      <a:srgbClr val="439EB7"/>
    </a:hlink>
    <a:folHlink>
      <a:srgbClr val="835B82"/>
    </a:folHlink>
  </a:clrScheme>
</a:themeOverride>
</file>

<file path=ppt/theme/themeOverride8.xml><?xml version="1.0" encoding="utf-8"?>
<a:themeOverride xmlns:a="http://schemas.openxmlformats.org/drawingml/2006/main">
  <a:clrScheme name="Headlines">
    <a:dk1>
      <a:sysClr val="windowText" lastClr="000000"/>
    </a:dk1>
    <a:lt1>
      <a:sysClr val="window" lastClr="FFFFFF"/>
    </a:lt1>
    <a:dk2>
      <a:srgbClr val="1D1A1D"/>
    </a:dk2>
    <a:lt2>
      <a:srgbClr val="F5F5F5"/>
    </a:lt2>
    <a:accent1>
      <a:srgbClr val="439EB7"/>
    </a:accent1>
    <a:accent2>
      <a:srgbClr val="E28B55"/>
    </a:accent2>
    <a:accent3>
      <a:srgbClr val="DCB64D"/>
    </a:accent3>
    <a:accent4>
      <a:srgbClr val="4CA198"/>
    </a:accent4>
    <a:accent5>
      <a:srgbClr val="835B82"/>
    </a:accent5>
    <a:accent6>
      <a:srgbClr val="645135"/>
    </a:accent6>
    <a:hlink>
      <a:srgbClr val="439EB7"/>
    </a:hlink>
    <a:folHlink>
      <a:srgbClr val="835B82"/>
    </a:folHlink>
  </a:clrScheme>
</a:themeOverride>
</file>

<file path=ppt/theme/themeOverride9.xml><?xml version="1.0" encoding="utf-8"?>
<a:themeOverride xmlns:a="http://schemas.openxmlformats.org/drawingml/2006/main">
  <a:clrScheme name="Headlines">
    <a:dk1>
      <a:sysClr val="windowText" lastClr="000000"/>
    </a:dk1>
    <a:lt1>
      <a:sysClr val="window" lastClr="FFFFFF"/>
    </a:lt1>
    <a:dk2>
      <a:srgbClr val="1D1A1D"/>
    </a:dk2>
    <a:lt2>
      <a:srgbClr val="F5F5F5"/>
    </a:lt2>
    <a:accent1>
      <a:srgbClr val="439EB7"/>
    </a:accent1>
    <a:accent2>
      <a:srgbClr val="E28B55"/>
    </a:accent2>
    <a:accent3>
      <a:srgbClr val="DCB64D"/>
    </a:accent3>
    <a:accent4>
      <a:srgbClr val="4CA198"/>
    </a:accent4>
    <a:accent5>
      <a:srgbClr val="835B82"/>
    </a:accent5>
    <a:accent6>
      <a:srgbClr val="645135"/>
    </a:accent6>
    <a:hlink>
      <a:srgbClr val="439EB7"/>
    </a:hlink>
    <a:folHlink>
      <a:srgbClr val="835B82"/>
    </a:folHlink>
  </a:clrScheme>
</a:themeOverride>
</file>

<file path=docProps/app.xml><?xml version="1.0" encoding="utf-8"?>
<Properties xmlns="http://schemas.openxmlformats.org/officeDocument/2006/extended-properties" xmlns:vt="http://schemas.openxmlformats.org/officeDocument/2006/docPropsVTypes">
  <Template/>
  <TotalTime>1032</TotalTime>
  <Words>668</Words>
  <Application>Microsoft Office PowerPoint</Application>
  <PresentationFormat>Widescreen</PresentationFormat>
  <Paragraphs>75</Paragraphs>
  <Slides>11</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Century Schoolbook</vt:lpstr>
      <vt:lpstr>Corbel</vt:lpstr>
      <vt:lpstr>Headlines</vt:lpstr>
      <vt:lpstr>Rapid Oligocene to Early Miocene Extension Along the Grant Range Detachment System, Nevada, USA: Insights From Multipart Cooling Histories of Footwall Rocks </vt:lpstr>
      <vt:lpstr>Motivation</vt:lpstr>
      <vt:lpstr>PowerPoint Presentation</vt:lpstr>
      <vt:lpstr>Stratigraphy</vt:lpstr>
      <vt:lpstr>PowerPoint Presentation</vt:lpstr>
      <vt:lpstr>PowerPoint Presentation</vt:lpstr>
      <vt:lpstr>Table of cooling ages</vt:lpstr>
      <vt:lpstr>Granite cooling age modelling</vt:lpstr>
      <vt:lpstr>PowerPoint Presentation</vt:lpstr>
      <vt:lpstr>PowerPoint Presentation</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Thermal evolution of the sierra Nevada batholith, California, and implications for strain localization</dc:title>
  <dc:creator>Nolan P Dellerman</dc:creator>
  <cp:lastModifiedBy>Nolan P Dellerman</cp:lastModifiedBy>
  <cp:revision>25</cp:revision>
  <dcterms:created xsi:type="dcterms:W3CDTF">2020-03-27T23:25:07Z</dcterms:created>
  <dcterms:modified xsi:type="dcterms:W3CDTF">2020-04-06T17:17:38Z</dcterms:modified>
</cp:coreProperties>
</file>