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56" r:id="rId3"/>
    <p:sldId id="267" r:id="rId4"/>
    <p:sldId id="259" r:id="rId5"/>
    <p:sldId id="262" r:id="rId6"/>
    <p:sldId id="260" r:id="rId7"/>
    <p:sldId id="266" r:id="rId8"/>
    <p:sldId id="261" r:id="rId9"/>
    <p:sldId id="263" r:id="rId10"/>
    <p:sldId id="264" r:id="rId11"/>
    <p:sldId id="268" r:id="rId12"/>
    <p:sldId id="269"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7F7A4-F343-0349-AB02-244AA85D01F6}" type="datetimeFigureOut">
              <a:rPr lang="en-US" smtClean="0"/>
              <a:t>4/13/20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C00AD-9B18-AE46-BDD3-5185ACF16B00}" type="slidenum">
              <a:rPr lang="en-US" smtClean="0"/>
              <a:t>‹#›</a:t>
            </a:fld>
            <a:endParaRPr lang="en-US"/>
          </a:p>
        </p:txBody>
      </p:sp>
    </p:spTree>
    <p:extLst>
      <p:ext uri="{BB962C8B-B14F-4D97-AF65-F5344CB8AC3E}">
        <p14:creationId xmlns:p14="http://schemas.microsoft.com/office/powerpoint/2010/main" val="336279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C00AD-9B18-AE46-BDD3-5185ACF16B00}" type="slidenum">
              <a:rPr lang="en-US" smtClean="0"/>
              <a:t>1</a:t>
            </a:fld>
            <a:endParaRPr lang="en-US"/>
          </a:p>
        </p:txBody>
      </p:sp>
    </p:spTree>
    <p:extLst>
      <p:ext uri="{BB962C8B-B14F-4D97-AF65-F5344CB8AC3E}">
        <p14:creationId xmlns:p14="http://schemas.microsoft.com/office/powerpoint/2010/main" val="85245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C00AD-9B18-AE46-BDD3-5185ACF16B00}" type="slidenum">
              <a:rPr lang="en-US" smtClean="0"/>
              <a:t>2</a:t>
            </a:fld>
            <a:endParaRPr lang="en-US"/>
          </a:p>
        </p:txBody>
      </p:sp>
    </p:spTree>
    <p:extLst>
      <p:ext uri="{BB962C8B-B14F-4D97-AF65-F5344CB8AC3E}">
        <p14:creationId xmlns:p14="http://schemas.microsoft.com/office/powerpoint/2010/main" val="364554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EEA2-28D0-4D4D-8863-3172A9F0B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41E789-F0EF-524E-A02B-C0A6BDD54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58D832-0315-F042-B678-C9DEA89811DD}"/>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5" name="Footer Placeholder 4">
            <a:extLst>
              <a:ext uri="{FF2B5EF4-FFF2-40B4-BE49-F238E27FC236}">
                <a16:creationId xmlns:a16="http://schemas.microsoft.com/office/drawing/2014/main" id="{AC5DB45A-6058-C84A-BC5A-E6FC2C9FC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21619-97FF-E648-8382-C04962FD82FA}"/>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254619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B4B2-3B00-1A45-83D6-7818332806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9A58E-1FB7-9A43-9F1C-B6D6DFACC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D9444-C774-BD4F-BFA8-ECBB5E8B3D77}"/>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5" name="Footer Placeholder 4">
            <a:extLst>
              <a:ext uri="{FF2B5EF4-FFF2-40B4-BE49-F238E27FC236}">
                <a16:creationId xmlns:a16="http://schemas.microsoft.com/office/drawing/2014/main" id="{67E4B20F-D88B-B447-9C95-C7A8CB1DC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4AED2-8BBF-AD4A-8CE8-3134082A19B2}"/>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214674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F781D1-F4D4-A549-BEBC-07C9A66712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A86C5C-5106-394F-9549-205648F243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B0D4C-FE15-CA4C-BA4C-0D49C4835A7D}"/>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5" name="Footer Placeholder 4">
            <a:extLst>
              <a:ext uri="{FF2B5EF4-FFF2-40B4-BE49-F238E27FC236}">
                <a16:creationId xmlns:a16="http://schemas.microsoft.com/office/drawing/2014/main" id="{986250FD-05A3-0A42-89DF-414FAA382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C9B33-D14B-0A43-8E12-4433043F9E16}"/>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416660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AB72-1355-A748-979B-762F07736F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D5EBA-8344-F142-AB98-3870A2921B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75285-0241-FF4B-A4B9-3136F7C459E7}"/>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5" name="Footer Placeholder 4">
            <a:extLst>
              <a:ext uri="{FF2B5EF4-FFF2-40B4-BE49-F238E27FC236}">
                <a16:creationId xmlns:a16="http://schemas.microsoft.com/office/drawing/2014/main" id="{BD0E83C0-568C-B948-B36E-E31170784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45C49-FFB8-314D-A458-6298075DA0A6}"/>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191122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EACC-9828-474A-B898-2397C1E64E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85DBA9-4AA4-E24E-89C6-10110CC91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2A8E7-BBF4-FB48-9A31-A93DFA25F83F}"/>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5" name="Footer Placeholder 4">
            <a:extLst>
              <a:ext uri="{FF2B5EF4-FFF2-40B4-BE49-F238E27FC236}">
                <a16:creationId xmlns:a16="http://schemas.microsoft.com/office/drawing/2014/main" id="{C94A21B5-5D29-F049-900A-0E4425049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163C5-925D-8A42-A65D-709D98B9B5AD}"/>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295966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69C8-1E78-4449-BE42-9CFFDF458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0E8C5-8BA9-9547-9C74-B62508CC60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96190E-9019-7946-A7F7-5777D977B2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6FA6AF-FC50-0447-8E5E-8464D199AC26}"/>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6" name="Footer Placeholder 5">
            <a:extLst>
              <a:ext uri="{FF2B5EF4-FFF2-40B4-BE49-F238E27FC236}">
                <a16:creationId xmlns:a16="http://schemas.microsoft.com/office/drawing/2014/main" id="{D50FB32C-C47A-7149-8E3C-B61E13DAC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D1C9F-E892-C941-AF93-D6FE77631E75}"/>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11795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8C62-7D77-6643-8B7B-89DC57BD3A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A8E619-C1D2-CE48-8D8F-43BC93810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09E3CE-B721-0649-822C-4B2FA3860B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1A89D8-C9A4-5A45-8847-A5977D585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0F922-21A6-3A47-947E-4B75AB7DE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42190D-1E9D-B940-A6ED-E74FF9D6D645}"/>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8" name="Footer Placeholder 7">
            <a:extLst>
              <a:ext uri="{FF2B5EF4-FFF2-40B4-BE49-F238E27FC236}">
                <a16:creationId xmlns:a16="http://schemas.microsoft.com/office/drawing/2014/main" id="{6B97C15B-31AC-5547-B7FF-4F10FDA4D2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6527C3-0DC4-DE4E-9102-B31CB68648E9}"/>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128825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17E5-2596-B34B-B042-189F039EA9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ADD5E4-DBB4-8641-AC8A-039FB2C40DA3}"/>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4" name="Footer Placeholder 3">
            <a:extLst>
              <a:ext uri="{FF2B5EF4-FFF2-40B4-BE49-F238E27FC236}">
                <a16:creationId xmlns:a16="http://schemas.microsoft.com/office/drawing/2014/main" id="{B37B3FA2-A0A2-754E-8EB9-EB1A44AE13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0A9BC6-40F7-E644-AE91-E0D500D9CAD7}"/>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176105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EAD83-EF13-3840-AD67-4590731C5A03}"/>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3" name="Footer Placeholder 2">
            <a:extLst>
              <a:ext uri="{FF2B5EF4-FFF2-40B4-BE49-F238E27FC236}">
                <a16:creationId xmlns:a16="http://schemas.microsoft.com/office/drawing/2014/main" id="{485DA809-48D7-D44F-9449-8A6CEB91F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7D346F-6F85-A74D-A472-F459DF251525}"/>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372751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0C25-D829-8F42-9D3D-65272B01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7B5055-7425-AA48-9ADC-C6231B1FE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D023F9-6C42-884A-A325-2C62EB611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934DE-B991-E643-9E83-8AE0D872932C}"/>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6" name="Footer Placeholder 5">
            <a:extLst>
              <a:ext uri="{FF2B5EF4-FFF2-40B4-BE49-F238E27FC236}">
                <a16:creationId xmlns:a16="http://schemas.microsoft.com/office/drawing/2014/main" id="{90D6D48A-8BFA-6644-BC70-C0BD25B18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04979-E3A9-3344-8BD6-8DDE5D890BB9}"/>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111202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C4C1-394C-9A41-BB70-B5BCD35D8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DAB1DB-B2AC-8C48-A9C4-9C31490CE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107F3F-B47B-4D4F-AE39-A67233C3C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63A6A-BCF3-464F-A24B-4A3EE3E60A91}"/>
              </a:ext>
            </a:extLst>
          </p:cNvPr>
          <p:cNvSpPr>
            <a:spLocks noGrp="1"/>
          </p:cNvSpPr>
          <p:nvPr>
            <p:ph type="dt" sz="half" idx="10"/>
          </p:nvPr>
        </p:nvSpPr>
        <p:spPr/>
        <p:txBody>
          <a:bodyPr/>
          <a:lstStyle/>
          <a:p>
            <a:fld id="{F10E17C8-870F-004F-9988-054AFB6BD6E6}" type="datetimeFigureOut">
              <a:rPr lang="en-US" smtClean="0"/>
              <a:t>4/13/20</a:t>
            </a:fld>
            <a:endParaRPr lang="en-US"/>
          </a:p>
        </p:txBody>
      </p:sp>
      <p:sp>
        <p:nvSpPr>
          <p:cNvPr id="6" name="Footer Placeholder 5">
            <a:extLst>
              <a:ext uri="{FF2B5EF4-FFF2-40B4-BE49-F238E27FC236}">
                <a16:creationId xmlns:a16="http://schemas.microsoft.com/office/drawing/2014/main" id="{00E5B277-8051-7545-8240-1DB7A7EA3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AA880-08E7-D746-BF20-F94945D8D665}"/>
              </a:ext>
            </a:extLst>
          </p:cNvPr>
          <p:cNvSpPr>
            <a:spLocks noGrp="1"/>
          </p:cNvSpPr>
          <p:nvPr>
            <p:ph type="sldNum" sz="quarter" idx="12"/>
          </p:nvPr>
        </p:nvSpPr>
        <p:spPr/>
        <p:txBody>
          <a:bodyPr/>
          <a:lstStyle/>
          <a:p>
            <a:fld id="{B08E550A-379F-6549-9FEE-4F2A62CFD674}" type="slidenum">
              <a:rPr lang="en-US" smtClean="0"/>
              <a:t>‹#›</a:t>
            </a:fld>
            <a:endParaRPr lang="en-US"/>
          </a:p>
        </p:txBody>
      </p:sp>
    </p:spTree>
    <p:extLst>
      <p:ext uri="{BB962C8B-B14F-4D97-AF65-F5344CB8AC3E}">
        <p14:creationId xmlns:p14="http://schemas.microsoft.com/office/powerpoint/2010/main" val="9861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D2346-DEBF-8F43-A58E-885B7C103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034178-1888-E640-BF98-1EF97B17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E045D-39C4-2D48-8BDC-FE6A3502F1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E17C8-870F-004F-9988-054AFB6BD6E6}" type="datetimeFigureOut">
              <a:rPr lang="en-US" smtClean="0"/>
              <a:t>4/13/20</a:t>
            </a:fld>
            <a:endParaRPr lang="en-US"/>
          </a:p>
        </p:txBody>
      </p:sp>
      <p:sp>
        <p:nvSpPr>
          <p:cNvPr id="5" name="Footer Placeholder 4">
            <a:extLst>
              <a:ext uri="{FF2B5EF4-FFF2-40B4-BE49-F238E27FC236}">
                <a16:creationId xmlns:a16="http://schemas.microsoft.com/office/drawing/2014/main" id="{1E0CC707-41DC-F648-8E9C-2D6FEEDE9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052F9C-907A-A345-89BC-8D1F19A8E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E550A-379F-6549-9FEE-4F2A62CFD674}" type="slidenum">
              <a:rPr lang="en-US" smtClean="0"/>
              <a:t>‹#›</a:t>
            </a:fld>
            <a:endParaRPr lang="en-US"/>
          </a:p>
        </p:txBody>
      </p:sp>
    </p:spTree>
    <p:extLst>
      <p:ext uri="{BB962C8B-B14F-4D97-AF65-F5344CB8AC3E}">
        <p14:creationId xmlns:p14="http://schemas.microsoft.com/office/powerpoint/2010/main" val="68852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AE918A-B799-E047-B0E7-D89F1C94AC99}"/>
              </a:ext>
            </a:extLst>
          </p:cNvPr>
          <p:cNvPicPr>
            <a:picLocks noChangeAspect="1"/>
          </p:cNvPicPr>
          <p:nvPr/>
        </p:nvPicPr>
        <p:blipFill>
          <a:blip r:embed="rId3"/>
          <a:stretch>
            <a:fillRect/>
          </a:stretch>
        </p:blipFill>
        <p:spPr>
          <a:xfrm>
            <a:off x="172147" y="1"/>
            <a:ext cx="5116545" cy="1690607"/>
          </a:xfrm>
          <a:prstGeom prst="rect">
            <a:avLst/>
          </a:prstGeom>
        </p:spPr>
      </p:pic>
      <p:pic>
        <p:nvPicPr>
          <p:cNvPr id="7" name="Picture 6">
            <a:extLst>
              <a:ext uri="{FF2B5EF4-FFF2-40B4-BE49-F238E27FC236}">
                <a16:creationId xmlns:a16="http://schemas.microsoft.com/office/drawing/2014/main" id="{1A2B3692-55D2-314C-A4FF-7654C00C3518}"/>
              </a:ext>
            </a:extLst>
          </p:cNvPr>
          <p:cNvPicPr>
            <a:picLocks noChangeAspect="1"/>
          </p:cNvPicPr>
          <p:nvPr/>
        </p:nvPicPr>
        <p:blipFill>
          <a:blip r:embed="rId4"/>
          <a:stretch>
            <a:fillRect/>
          </a:stretch>
        </p:blipFill>
        <p:spPr>
          <a:xfrm>
            <a:off x="5055377" y="95226"/>
            <a:ext cx="6525215" cy="387342"/>
          </a:xfrm>
          <a:prstGeom prst="rect">
            <a:avLst/>
          </a:prstGeom>
        </p:spPr>
      </p:pic>
      <p:pic>
        <p:nvPicPr>
          <p:cNvPr id="9" name="Picture 8">
            <a:extLst>
              <a:ext uri="{FF2B5EF4-FFF2-40B4-BE49-F238E27FC236}">
                <a16:creationId xmlns:a16="http://schemas.microsoft.com/office/drawing/2014/main" id="{28E8B9C5-CFBE-DD40-8063-5C3FCA979062}"/>
              </a:ext>
            </a:extLst>
          </p:cNvPr>
          <p:cNvPicPr>
            <a:picLocks noChangeAspect="1"/>
          </p:cNvPicPr>
          <p:nvPr/>
        </p:nvPicPr>
        <p:blipFill>
          <a:blip r:embed="rId5"/>
          <a:stretch>
            <a:fillRect/>
          </a:stretch>
        </p:blipFill>
        <p:spPr>
          <a:xfrm>
            <a:off x="4159034" y="1223318"/>
            <a:ext cx="3873931" cy="5450016"/>
          </a:xfrm>
          <a:prstGeom prst="rect">
            <a:avLst/>
          </a:prstGeom>
        </p:spPr>
      </p:pic>
      <p:pic>
        <p:nvPicPr>
          <p:cNvPr id="11" name="Picture 10">
            <a:extLst>
              <a:ext uri="{FF2B5EF4-FFF2-40B4-BE49-F238E27FC236}">
                <a16:creationId xmlns:a16="http://schemas.microsoft.com/office/drawing/2014/main" id="{0D0B2C30-EFFC-5E41-8740-EBDBAA8A9EAB}"/>
              </a:ext>
            </a:extLst>
          </p:cNvPr>
          <p:cNvPicPr>
            <a:picLocks noChangeAspect="1"/>
          </p:cNvPicPr>
          <p:nvPr/>
        </p:nvPicPr>
        <p:blipFill>
          <a:blip r:embed="rId6"/>
          <a:stretch>
            <a:fillRect/>
          </a:stretch>
        </p:blipFill>
        <p:spPr>
          <a:xfrm>
            <a:off x="7982465" y="431800"/>
            <a:ext cx="3822871" cy="6353504"/>
          </a:xfrm>
          <a:prstGeom prst="rect">
            <a:avLst/>
          </a:prstGeom>
        </p:spPr>
      </p:pic>
      <p:sp>
        <p:nvSpPr>
          <p:cNvPr id="2" name="TextBox 1">
            <a:extLst>
              <a:ext uri="{FF2B5EF4-FFF2-40B4-BE49-F238E27FC236}">
                <a16:creationId xmlns:a16="http://schemas.microsoft.com/office/drawing/2014/main" id="{450BA336-745D-B14E-B5CC-24B52AB648BE}"/>
              </a:ext>
            </a:extLst>
          </p:cNvPr>
          <p:cNvSpPr txBox="1"/>
          <p:nvPr/>
        </p:nvSpPr>
        <p:spPr>
          <a:xfrm>
            <a:off x="429889" y="1919813"/>
            <a:ext cx="3230307" cy="4893647"/>
          </a:xfrm>
          <a:prstGeom prst="rect">
            <a:avLst/>
          </a:prstGeom>
          <a:noFill/>
        </p:spPr>
        <p:txBody>
          <a:bodyPr wrap="square" rtlCol="0">
            <a:spAutoFit/>
          </a:bodyPr>
          <a:lstStyle/>
          <a:p>
            <a:r>
              <a:rPr lang="en-US" sz="2400" dirty="0"/>
              <a:t>We now know B&amp;R characterized by fault blocks of post </a:t>
            </a:r>
            <a:r>
              <a:rPr lang="en-US" sz="2400" dirty="0" err="1"/>
              <a:t>Eo</a:t>
            </a:r>
            <a:r>
              <a:rPr lang="en-US" sz="2400" dirty="0"/>
              <a:t>/Miocene</a:t>
            </a:r>
          </a:p>
          <a:p>
            <a:endParaRPr lang="en-US" sz="2400" dirty="0"/>
          </a:p>
          <a:p>
            <a:r>
              <a:rPr lang="en-US" sz="2400" dirty="0"/>
              <a:t>The blocks expose deformed Paleozoic strata -among which the most distinctive are low-angle faults that juxtapose younger rocks on older –’denudation faults’.</a:t>
            </a:r>
          </a:p>
        </p:txBody>
      </p:sp>
    </p:spTree>
    <p:extLst>
      <p:ext uri="{BB962C8B-B14F-4D97-AF65-F5344CB8AC3E}">
        <p14:creationId xmlns:p14="http://schemas.microsoft.com/office/powerpoint/2010/main" val="126252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A1BCE5-D612-C246-8FFB-EBB2497A500D}"/>
              </a:ext>
            </a:extLst>
          </p:cNvPr>
          <p:cNvPicPr>
            <a:picLocks noChangeAspect="1"/>
          </p:cNvPicPr>
          <p:nvPr/>
        </p:nvPicPr>
        <p:blipFill>
          <a:blip r:embed="rId2"/>
          <a:stretch>
            <a:fillRect/>
          </a:stretch>
        </p:blipFill>
        <p:spPr>
          <a:xfrm>
            <a:off x="997465" y="0"/>
            <a:ext cx="3822871" cy="6353504"/>
          </a:xfrm>
          <a:prstGeom prst="rect">
            <a:avLst/>
          </a:prstGeom>
        </p:spPr>
      </p:pic>
      <p:sp>
        <p:nvSpPr>
          <p:cNvPr id="3" name="TextBox 2">
            <a:extLst>
              <a:ext uri="{FF2B5EF4-FFF2-40B4-BE49-F238E27FC236}">
                <a16:creationId xmlns:a16="http://schemas.microsoft.com/office/drawing/2014/main" id="{4B26CA5E-F615-CB48-B4FD-05040E6E7916}"/>
              </a:ext>
            </a:extLst>
          </p:cNvPr>
          <p:cNvSpPr txBox="1"/>
          <p:nvPr/>
        </p:nvSpPr>
        <p:spPr>
          <a:xfrm>
            <a:off x="6197600" y="317500"/>
            <a:ext cx="4584700" cy="1477328"/>
          </a:xfrm>
          <a:prstGeom prst="rect">
            <a:avLst/>
          </a:prstGeom>
          <a:noFill/>
        </p:spPr>
        <p:txBody>
          <a:bodyPr wrap="square" rtlCol="0">
            <a:spAutoFit/>
          </a:bodyPr>
          <a:lstStyle/>
          <a:p>
            <a:r>
              <a:rPr lang="en-US" dirty="0"/>
              <a:t>Snake Range</a:t>
            </a:r>
          </a:p>
          <a:p>
            <a:r>
              <a:rPr lang="en-US" dirty="0"/>
              <a:t>Schell Creek Range</a:t>
            </a:r>
          </a:p>
          <a:p>
            <a:r>
              <a:rPr lang="en-US" dirty="0"/>
              <a:t>Egan Range</a:t>
            </a:r>
          </a:p>
          <a:p>
            <a:r>
              <a:rPr lang="en-US" dirty="0"/>
              <a:t>Grant-White Pine Ranges</a:t>
            </a:r>
          </a:p>
          <a:p>
            <a:r>
              <a:rPr lang="en-US" dirty="0"/>
              <a:t>Ruby Mtns</a:t>
            </a:r>
          </a:p>
        </p:txBody>
      </p:sp>
      <p:sp>
        <p:nvSpPr>
          <p:cNvPr id="4" name="TextBox 3">
            <a:extLst>
              <a:ext uri="{FF2B5EF4-FFF2-40B4-BE49-F238E27FC236}">
                <a16:creationId xmlns:a16="http://schemas.microsoft.com/office/drawing/2014/main" id="{AFEF32B9-A989-C240-91AF-30B0435D2EB5}"/>
              </a:ext>
            </a:extLst>
          </p:cNvPr>
          <p:cNvSpPr txBox="1"/>
          <p:nvPr/>
        </p:nvSpPr>
        <p:spPr>
          <a:xfrm>
            <a:off x="5511800" y="2082800"/>
            <a:ext cx="5905500" cy="2031325"/>
          </a:xfrm>
          <a:prstGeom prst="rect">
            <a:avLst/>
          </a:prstGeom>
          <a:noFill/>
        </p:spPr>
        <p:txBody>
          <a:bodyPr wrap="square" rtlCol="0">
            <a:spAutoFit/>
          </a:bodyPr>
          <a:lstStyle/>
          <a:p>
            <a:r>
              <a:rPr lang="en-US" dirty="0"/>
              <a:t>The remainder of papers observations include similar reinterpretation of earlier investigators maps in these areas,</a:t>
            </a:r>
          </a:p>
          <a:p>
            <a:r>
              <a:rPr lang="en-US" dirty="0"/>
              <a:t>pointing out geometric inconsistencies and </a:t>
            </a:r>
            <a:r>
              <a:rPr lang="en-US"/>
              <a:t>stratigraphic problems </a:t>
            </a:r>
            <a:r>
              <a:rPr lang="en-US" dirty="0"/>
              <a:t>with ‘thrust’ interpretations and evidence and conjecture that faults previously mapped as low-angle thrusts are actually ’denudation faults’ in response to topographic uplifts in Tertiary time….</a:t>
            </a:r>
          </a:p>
        </p:txBody>
      </p:sp>
    </p:spTree>
    <p:extLst>
      <p:ext uri="{BB962C8B-B14F-4D97-AF65-F5344CB8AC3E}">
        <p14:creationId xmlns:p14="http://schemas.microsoft.com/office/powerpoint/2010/main" val="235577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FFC66-81E8-8740-8442-CB4E1B4F0044}"/>
              </a:ext>
            </a:extLst>
          </p:cNvPr>
          <p:cNvPicPr>
            <a:picLocks noChangeAspect="1"/>
          </p:cNvPicPr>
          <p:nvPr/>
        </p:nvPicPr>
        <p:blipFill>
          <a:blip r:embed="rId2"/>
          <a:stretch>
            <a:fillRect/>
          </a:stretch>
        </p:blipFill>
        <p:spPr>
          <a:xfrm>
            <a:off x="1107332" y="1173892"/>
            <a:ext cx="10571717" cy="5684108"/>
          </a:xfrm>
          <a:prstGeom prst="rect">
            <a:avLst/>
          </a:prstGeom>
        </p:spPr>
      </p:pic>
      <p:sp>
        <p:nvSpPr>
          <p:cNvPr id="4" name="TextBox 3">
            <a:extLst>
              <a:ext uri="{FF2B5EF4-FFF2-40B4-BE49-F238E27FC236}">
                <a16:creationId xmlns:a16="http://schemas.microsoft.com/office/drawing/2014/main" id="{0387A75E-C570-3D4F-B736-2A9107CD10E5}"/>
              </a:ext>
            </a:extLst>
          </p:cNvPr>
          <p:cNvSpPr txBox="1"/>
          <p:nvPr/>
        </p:nvSpPr>
        <p:spPr>
          <a:xfrm>
            <a:off x="807735" y="76197"/>
            <a:ext cx="10228127" cy="1477328"/>
          </a:xfrm>
          <a:prstGeom prst="rect">
            <a:avLst/>
          </a:prstGeom>
          <a:noFill/>
        </p:spPr>
        <p:txBody>
          <a:bodyPr wrap="square" rtlCol="0">
            <a:spAutoFit/>
          </a:bodyPr>
          <a:lstStyle/>
          <a:p>
            <a:r>
              <a:rPr lang="en-US" dirty="0"/>
              <a:t>So in essence – Armstrong cites lack of continuity along strike of low-angle faults in hinterland, the lack of evidence that amount of extension equals contraction, and likely Tertiary age of low-angle faults to rule out the Gravitational sliding model.</a:t>
            </a:r>
          </a:p>
          <a:p>
            <a:endParaRPr lang="en-US" dirty="0"/>
          </a:p>
          <a:p>
            <a:r>
              <a:rPr lang="en-US" dirty="0"/>
              <a:t>The primary evidence ruling out the second model is that faults consistently place younger on older.</a:t>
            </a:r>
          </a:p>
        </p:txBody>
      </p:sp>
      <p:sp>
        <p:nvSpPr>
          <p:cNvPr id="5" name="TextBox 4">
            <a:extLst>
              <a:ext uri="{FF2B5EF4-FFF2-40B4-BE49-F238E27FC236}">
                <a16:creationId xmlns:a16="http://schemas.microsoft.com/office/drawing/2014/main" id="{835DD008-035C-0E43-A2AF-3A6126DDD5D0}"/>
              </a:ext>
            </a:extLst>
          </p:cNvPr>
          <p:cNvSpPr txBox="1"/>
          <p:nvPr/>
        </p:nvSpPr>
        <p:spPr>
          <a:xfrm>
            <a:off x="9897762" y="6314303"/>
            <a:ext cx="1643449" cy="369332"/>
          </a:xfrm>
          <a:prstGeom prst="rect">
            <a:avLst/>
          </a:prstGeom>
          <a:noFill/>
        </p:spPr>
        <p:txBody>
          <a:bodyPr wrap="square" rtlCol="0">
            <a:spAutoFit/>
          </a:bodyPr>
          <a:lstStyle/>
          <a:p>
            <a:r>
              <a:rPr lang="en-US" dirty="0" err="1"/>
              <a:t>sgw</a:t>
            </a:r>
            <a:r>
              <a:rPr lang="en-US" dirty="0"/>
              <a:t> sketches</a:t>
            </a:r>
          </a:p>
        </p:txBody>
      </p:sp>
    </p:spTree>
    <p:extLst>
      <p:ext uri="{BB962C8B-B14F-4D97-AF65-F5344CB8AC3E}">
        <p14:creationId xmlns:p14="http://schemas.microsoft.com/office/powerpoint/2010/main" val="69998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EB4BA0-9791-994F-80E0-D00852B30F6B}"/>
              </a:ext>
            </a:extLst>
          </p:cNvPr>
          <p:cNvPicPr>
            <a:picLocks noChangeAspect="1"/>
          </p:cNvPicPr>
          <p:nvPr/>
        </p:nvPicPr>
        <p:blipFill>
          <a:blip r:embed="rId2"/>
          <a:stretch>
            <a:fillRect/>
          </a:stretch>
        </p:blipFill>
        <p:spPr>
          <a:xfrm>
            <a:off x="3510454" y="114481"/>
            <a:ext cx="8831471" cy="6743519"/>
          </a:xfrm>
          <a:prstGeom prst="rect">
            <a:avLst/>
          </a:prstGeom>
        </p:spPr>
      </p:pic>
      <p:sp>
        <p:nvSpPr>
          <p:cNvPr id="6" name="TextBox 5">
            <a:extLst>
              <a:ext uri="{FF2B5EF4-FFF2-40B4-BE49-F238E27FC236}">
                <a16:creationId xmlns:a16="http://schemas.microsoft.com/office/drawing/2014/main" id="{941730E0-FB1D-884C-B99A-BB1793DFD8A6}"/>
              </a:ext>
            </a:extLst>
          </p:cNvPr>
          <p:cNvSpPr txBox="1"/>
          <p:nvPr/>
        </p:nvSpPr>
        <p:spPr>
          <a:xfrm>
            <a:off x="0" y="181957"/>
            <a:ext cx="3752193" cy="6494085"/>
          </a:xfrm>
          <a:prstGeom prst="rect">
            <a:avLst/>
          </a:prstGeom>
          <a:noFill/>
        </p:spPr>
        <p:txBody>
          <a:bodyPr wrap="square" rtlCol="0">
            <a:spAutoFit/>
          </a:bodyPr>
          <a:lstStyle/>
          <a:p>
            <a:r>
              <a:rPr lang="en-US" sz="3200" dirty="0"/>
              <a:t>“I believe that the models linking denudation faults with thrust faults of Cretaceous age that lie to the east in the Sevier orogenic belt are unlikely and that the denudation faults are predominantly of Tertiary age and related to Basin and Range faulting..”</a:t>
            </a:r>
          </a:p>
        </p:txBody>
      </p:sp>
    </p:spTree>
    <p:extLst>
      <p:ext uri="{BB962C8B-B14F-4D97-AF65-F5344CB8AC3E}">
        <p14:creationId xmlns:p14="http://schemas.microsoft.com/office/powerpoint/2010/main" val="399653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19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AE918A-B799-E047-B0E7-D89F1C94AC99}"/>
              </a:ext>
            </a:extLst>
          </p:cNvPr>
          <p:cNvPicPr>
            <a:picLocks noChangeAspect="1"/>
          </p:cNvPicPr>
          <p:nvPr/>
        </p:nvPicPr>
        <p:blipFill>
          <a:blip r:embed="rId3"/>
          <a:stretch>
            <a:fillRect/>
          </a:stretch>
        </p:blipFill>
        <p:spPr>
          <a:xfrm>
            <a:off x="172147" y="1"/>
            <a:ext cx="5116545" cy="1690607"/>
          </a:xfrm>
          <a:prstGeom prst="rect">
            <a:avLst/>
          </a:prstGeom>
        </p:spPr>
      </p:pic>
      <p:pic>
        <p:nvPicPr>
          <p:cNvPr id="7" name="Picture 6">
            <a:extLst>
              <a:ext uri="{FF2B5EF4-FFF2-40B4-BE49-F238E27FC236}">
                <a16:creationId xmlns:a16="http://schemas.microsoft.com/office/drawing/2014/main" id="{1A2B3692-55D2-314C-A4FF-7654C00C3518}"/>
              </a:ext>
            </a:extLst>
          </p:cNvPr>
          <p:cNvPicPr>
            <a:picLocks noChangeAspect="1"/>
          </p:cNvPicPr>
          <p:nvPr/>
        </p:nvPicPr>
        <p:blipFill>
          <a:blip r:embed="rId4"/>
          <a:stretch>
            <a:fillRect/>
          </a:stretch>
        </p:blipFill>
        <p:spPr>
          <a:xfrm>
            <a:off x="5055377" y="95226"/>
            <a:ext cx="6525215" cy="387342"/>
          </a:xfrm>
          <a:prstGeom prst="rect">
            <a:avLst/>
          </a:prstGeom>
        </p:spPr>
      </p:pic>
      <p:pic>
        <p:nvPicPr>
          <p:cNvPr id="9" name="Picture 8">
            <a:extLst>
              <a:ext uri="{FF2B5EF4-FFF2-40B4-BE49-F238E27FC236}">
                <a16:creationId xmlns:a16="http://schemas.microsoft.com/office/drawing/2014/main" id="{28E8B9C5-CFBE-DD40-8063-5C3FCA979062}"/>
              </a:ext>
            </a:extLst>
          </p:cNvPr>
          <p:cNvPicPr>
            <a:picLocks noChangeAspect="1"/>
          </p:cNvPicPr>
          <p:nvPr/>
        </p:nvPicPr>
        <p:blipFill>
          <a:blip r:embed="rId5"/>
          <a:stretch>
            <a:fillRect/>
          </a:stretch>
        </p:blipFill>
        <p:spPr>
          <a:xfrm>
            <a:off x="4159034" y="1223318"/>
            <a:ext cx="3873931" cy="5450016"/>
          </a:xfrm>
          <a:prstGeom prst="rect">
            <a:avLst/>
          </a:prstGeom>
        </p:spPr>
      </p:pic>
      <p:pic>
        <p:nvPicPr>
          <p:cNvPr id="11" name="Picture 10">
            <a:extLst>
              <a:ext uri="{FF2B5EF4-FFF2-40B4-BE49-F238E27FC236}">
                <a16:creationId xmlns:a16="http://schemas.microsoft.com/office/drawing/2014/main" id="{0D0B2C30-EFFC-5E41-8740-EBDBAA8A9EAB}"/>
              </a:ext>
            </a:extLst>
          </p:cNvPr>
          <p:cNvPicPr>
            <a:picLocks noChangeAspect="1"/>
          </p:cNvPicPr>
          <p:nvPr/>
        </p:nvPicPr>
        <p:blipFill>
          <a:blip r:embed="rId6"/>
          <a:stretch>
            <a:fillRect/>
          </a:stretch>
        </p:blipFill>
        <p:spPr>
          <a:xfrm>
            <a:off x="7982465" y="431800"/>
            <a:ext cx="3822871" cy="6353504"/>
          </a:xfrm>
          <a:prstGeom prst="rect">
            <a:avLst/>
          </a:prstGeom>
        </p:spPr>
      </p:pic>
      <p:sp>
        <p:nvSpPr>
          <p:cNvPr id="12" name="TextBox 11">
            <a:extLst>
              <a:ext uri="{FF2B5EF4-FFF2-40B4-BE49-F238E27FC236}">
                <a16:creationId xmlns:a16="http://schemas.microsoft.com/office/drawing/2014/main" id="{164F4E4C-7335-A846-8D11-79AC1F1750B3}"/>
              </a:ext>
            </a:extLst>
          </p:cNvPr>
          <p:cNvSpPr txBox="1"/>
          <p:nvPr/>
        </p:nvSpPr>
        <p:spPr>
          <a:xfrm>
            <a:off x="292868" y="1690608"/>
            <a:ext cx="3546390" cy="5355312"/>
          </a:xfrm>
          <a:prstGeom prst="rect">
            <a:avLst/>
          </a:prstGeom>
          <a:noFill/>
        </p:spPr>
        <p:txBody>
          <a:bodyPr wrap="square" rtlCol="0">
            <a:spAutoFit/>
          </a:bodyPr>
          <a:lstStyle/>
          <a:p>
            <a:r>
              <a:rPr lang="en-US" dirty="0"/>
              <a:t>3 hypotheses addressed.</a:t>
            </a:r>
          </a:p>
          <a:p>
            <a:endParaRPr lang="en-US" dirty="0"/>
          </a:p>
          <a:p>
            <a:pPr marL="342900" indent="-342900">
              <a:buAutoNum type="alphaLcPeriod"/>
            </a:pPr>
            <a:r>
              <a:rPr lang="en-US" dirty="0"/>
              <a:t>Gravitational Sliding in hinterland attributed/correlated with thrusting toward foreland in Cretaceous</a:t>
            </a:r>
          </a:p>
          <a:p>
            <a:pPr marL="342900" indent="-342900">
              <a:buAutoNum type="alphaLcPeriod"/>
            </a:pPr>
            <a:r>
              <a:rPr lang="en-US" dirty="0"/>
              <a:t>Mesozoic low-angle faults (thrusts) attributed to regional decollement (frontal breakout of decollement proposed to be west  of and older than thrusts of Sevier belt, perhaps equivalent)</a:t>
            </a:r>
          </a:p>
          <a:p>
            <a:pPr marL="342900" indent="-342900">
              <a:buAutoNum type="alphaLcPeriod"/>
            </a:pPr>
            <a:r>
              <a:rPr lang="en-US" dirty="0"/>
              <a:t>Argument for compressional origin involving considerable crustal shortening – UNRELATED temporally to Sevier belt thrusting</a:t>
            </a:r>
          </a:p>
          <a:p>
            <a:pPr marL="342900" indent="-342900">
              <a:buAutoNum type="alphaLcPeriod"/>
            </a:pPr>
            <a:endParaRPr lang="en-US" dirty="0"/>
          </a:p>
        </p:txBody>
      </p:sp>
    </p:spTree>
    <p:extLst>
      <p:ext uri="{BB962C8B-B14F-4D97-AF65-F5344CB8AC3E}">
        <p14:creationId xmlns:p14="http://schemas.microsoft.com/office/powerpoint/2010/main" val="307907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FFC66-81E8-8740-8442-CB4E1B4F0044}"/>
              </a:ext>
            </a:extLst>
          </p:cNvPr>
          <p:cNvPicPr>
            <a:picLocks noChangeAspect="1"/>
          </p:cNvPicPr>
          <p:nvPr/>
        </p:nvPicPr>
        <p:blipFill>
          <a:blip r:embed="rId2"/>
          <a:stretch>
            <a:fillRect/>
          </a:stretch>
        </p:blipFill>
        <p:spPr>
          <a:xfrm>
            <a:off x="1107332" y="1173892"/>
            <a:ext cx="10571717" cy="5684108"/>
          </a:xfrm>
          <a:prstGeom prst="rect">
            <a:avLst/>
          </a:prstGeom>
        </p:spPr>
      </p:pic>
      <p:sp>
        <p:nvSpPr>
          <p:cNvPr id="4" name="TextBox 3">
            <a:extLst>
              <a:ext uri="{FF2B5EF4-FFF2-40B4-BE49-F238E27FC236}">
                <a16:creationId xmlns:a16="http://schemas.microsoft.com/office/drawing/2014/main" id="{0387A75E-C570-3D4F-B736-2A9107CD10E5}"/>
              </a:ext>
            </a:extLst>
          </p:cNvPr>
          <p:cNvSpPr txBox="1"/>
          <p:nvPr/>
        </p:nvSpPr>
        <p:spPr>
          <a:xfrm>
            <a:off x="2310714" y="333633"/>
            <a:ext cx="8414951" cy="646331"/>
          </a:xfrm>
          <a:prstGeom prst="rect">
            <a:avLst/>
          </a:prstGeom>
          <a:noFill/>
        </p:spPr>
        <p:txBody>
          <a:bodyPr wrap="square" rtlCol="0">
            <a:spAutoFit/>
          </a:bodyPr>
          <a:lstStyle/>
          <a:p>
            <a:r>
              <a:rPr lang="en-US" dirty="0"/>
              <a:t>Prevailing hypotheses 1 and 2 for low-angle faults observed in hinterland</a:t>
            </a:r>
          </a:p>
          <a:p>
            <a:r>
              <a:rPr lang="en-US" dirty="0"/>
              <a:t>(at time of </a:t>
            </a:r>
            <a:r>
              <a:rPr lang="en-US" dirty="0" err="1"/>
              <a:t>Armstrongs</a:t>
            </a:r>
            <a:r>
              <a:rPr lang="en-US" dirty="0"/>
              <a:t> (72) reassessment).</a:t>
            </a:r>
          </a:p>
        </p:txBody>
      </p:sp>
      <p:sp>
        <p:nvSpPr>
          <p:cNvPr id="5" name="TextBox 4">
            <a:extLst>
              <a:ext uri="{FF2B5EF4-FFF2-40B4-BE49-F238E27FC236}">
                <a16:creationId xmlns:a16="http://schemas.microsoft.com/office/drawing/2014/main" id="{835DD008-035C-0E43-A2AF-3A6126DDD5D0}"/>
              </a:ext>
            </a:extLst>
          </p:cNvPr>
          <p:cNvSpPr txBox="1"/>
          <p:nvPr/>
        </p:nvSpPr>
        <p:spPr>
          <a:xfrm>
            <a:off x="9897762" y="6314303"/>
            <a:ext cx="1643449" cy="369332"/>
          </a:xfrm>
          <a:prstGeom prst="rect">
            <a:avLst/>
          </a:prstGeom>
          <a:noFill/>
        </p:spPr>
        <p:txBody>
          <a:bodyPr wrap="square" rtlCol="0">
            <a:spAutoFit/>
          </a:bodyPr>
          <a:lstStyle/>
          <a:p>
            <a:r>
              <a:rPr lang="en-US" dirty="0" err="1"/>
              <a:t>sgw</a:t>
            </a:r>
            <a:r>
              <a:rPr lang="en-US" dirty="0"/>
              <a:t> sketches</a:t>
            </a:r>
          </a:p>
        </p:txBody>
      </p:sp>
    </p:spTree>
    <p:extLst>
      <p:ext uri="{BB962C8B-B14F-4D97-AF65-F5344CB8AC3E}">
        <p14:creationId xmlns:p14="http://schemas.microsoft.com/office/powerpoint/2010/main" val="283576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25ED31-ADA4-6A49-A7E1-2175E481069C}"/>
              </a:ext>
            </a:extLst>
          </p:cNvPr>
          <p:cNvPicPr>
            <a:picLocks noChangeAspect="1"/>
          </p:cNvPicPr>
          <p:nvPr/>
        </p:nvPicPr>
        <p:blipFill>
          <a:blip r:embed="rId2"/>
          <a:stretch>
            <a:fillRect/>
          </a:stretch>
        </p:blipFill>
        <p:spPr>
          <a:xfrm>
            <a:off x="8194167" y="0"/>
            <a:ext cx="3822871" cy="6353504"/>
          </a:xfrm>
          <a:prstGeom prst="rect">
            <a:avLst/>
          </a:prstGeom>
        </p:spPr>
      </p:pic>
      <p:pic>
        <p:nvPicPr>
          <p:cNvPr id="13" name="Picture 12">
            <a:extLst>
              <a:ext uri="{FF2B5EF4-FFF2-40B4-BE49-F238E27FC236}">
                <a16:creationId xmlns:a16="http://schemas.microsoft.com/office/drawing/2014/main" id="{AE201A54-A7A5-6247-8722-5700B89DAD25}"/>
              </a:ext>
            </a:extLst>
          </p:cNvPr>
          <p:cNvPicPr>
            <a:picLocks noChangeAspect="1"/>
          </p:cNvPicPr>
          <p:nvPr/>
        </p:nvPicPr>
        <p:blipFill>
          <a:blip r:embed="rId3"/>
          <a:stretch>
            <a:fillRect/>
          </a:stretch>
        </p:blipFill>
        <p:spPr>
          <a:xfrm>
            <a:off x="3031588" y="220336"/>
            <a:ext cx="5537239" cy="6353504"/>
          </a:xfrm>
          <a:prstGeom prst="rect">
            <a:avLst/>
          </a:prstGeom>
        </p:spPr>
      </p:pic>
      <p:cxnSp>
        <p:nvCxnSpPr>
          <p:cNvPr id="10" name="Straight Connector 9">
            <a:extLst>
              <a:ext uri="{FF2B5EF4-FFF2-40B4-BE49-F238E27FC236}">
                <a16:creationId xmlns:a16="http://schemas.microsoft.com/office/drawing/2014/main" id="{3E4DC18D-EA2C-D440-A725-CE4AADE41525}"/>
              </a:ext>
            </a:extLst>
          </p:cNvPr>
          <p:cNvCxnSpPr>
            <a:cxnSpLocks/>
          </p:cNvCxnSpPr>
          <p:nvPr/>
        </p:nvCxnSpPr>
        <p:spPr>
          <a:xfrm flipH="1">
            <a:off x="8093676" y="3272010"/>
            <a:ext cx="2011927" cy="1485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7ECCC-D801-B040-BDBF-C3A701B43731}"/>
              </a:ext>
            </a:extLst>
          </p:cNvPr>
          <p:cNvCxnSpPr>
            <a:cxnSpLocks/>
          </p:cNvCxnSpPr>
          <p:nvPr/>
        </p:nvCxnSpPr>
        <p:spPr>
          <a:xfrm flipH="1" flipV="1">
            <a:off x="8093675" y="284160"/>
            <a:ext cx="2011928" cy="191921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CCD3D73-08E3-6842-BD70-BF99337A08E3}"/>
              </a:ext>
            </a:extLst>
          </p:cNvPr>
          <p:cNvSpPr txBox="1"/>
          <p:nvPr/>
        </p:nvSpPr>
        <p:spPr>
          <a:xfrm>
            <a:off x="0" y="220336"/>
            <a:ext cx="3472249" cy="1200329"/>
          </a:xfrm>
          <a:prstGeom prst="rect">
            <a:avLst/>
          </a:prstGeom>
          <a:noFill/>
        </p:spPr>
        <p:txBody>
          <a:bodyPr wrap="square" rtlCol="0">
            <a:spAutoFit/>
          </a:bodyPr>
          <a:lstStyle/>
          <a:p>
            <a:r>
              <a:rPr lang="en-US" dirty="0"/>
              <a:t>Pre-Mid-Tertiary </a:t>
            </a:r>
            <a:r>
              <a:rPr lang="en-US" dirty="0" err="1"/>
              <a:t>paleogeologic</a:t>
            </a:r>
            <a:r>
              <a:rPr lang="en-US" dirty="0"/>
              <a:t> Map (eastern NV </a:t>
            </a:r>
            <a:r>
              <a:rPr lang="en-US" dirty="0" err="1"/>
              <a:t>underlainby</a:t>
            </a:r>
            <a:endParaRPr lang="en-US" dirty="0"/>
          </a:p>
          <a:p>
            <a:r>
              <a:rPr lang="en-US" dirty="0"/>
              <a:t>Paleozoic </a:t>
            </a:r>
            <a:r>
              <a:rPr lang="en-US" dirty="0" err="1"/>
              <a:t>strate</a:t>
            </a:r>
            <a:r>
              <a:rPr lang="en-US" dirty="0"/>
              <a:t> of Cordilleran</a:t>
            </a:r>
          </a:p>
          <a:p>
            <a:r>
              <a:rPr lang="en-US" dirty="0"/>
              <a:t>Miogeocline)</a:t>
            </a:r>
          </a:p>
        </p:txBody>
      </p:sp>
      <p:sp>
        <p:nvSpPr>
          <p:cNvPr id="17" name="TextBox 16">
            <a:extLst>
              <a:ext uri="{FF2B5EF4-FFF2-40B4-BE49-F238E27FC236}">
                <a16:creationId xmlns:a16="http://schemas.microsoft.com/office/drawing/2014/main" id="{134A062E-2B5B-884F-8933-380C669C8527}"/>
              </a:ext>
            </a:extLst>
          </p:cNvPr>
          <p:cNvSpPr txBox="1"/>
          <p:nvPr/>
        </p:nvSpPr>
        <p:spPr>
          <a:xfrm>
            <a:off x="174962" y="1699424"/>
            <a:ext cx="2856626" cy="5078313"/>
          </a:xfrm>
          <a:prstGeom prst="rect">
            <a:avLst/>
          </a:prstGeom>
          <a:noFill/>
        </p:spPr>
        <p:txBody>
          <a:bodyPr wrap="square" rtlCol="0">
            <a:spAutoFit/>
          </a:bodyPr>
          <a:lstStyle/>
          <a:p>
            <a:r>
              <a:rPr lang="en-US" dirty="0"/>
              <a:t>At end of Mesozoic, area characterized by broad gentle folds and faults of small stratigraphic displacement.</a:t>
            </a:r>
          </a:p>
          <a:p>
            <a:endParaRPr lang="en-US" dirty="0"/>
          </a:p>
          <a:p>
            <a:r>
              <a:rPr lang="en-US" dirty="0"/>
              <a:t>Upper Paleozoic strata were extensive.</a:t>
            </a:r>
          </a:p>
          <a:p>
            <a:endParaRPr lang="en-US" dirty="0"/>
          </a:p>
          <a:p>
            <a:r>
              <a:rPr lang="en-US" dirty="0"/>
              <a:t>Not broken by any major through going thrust faults of comparable magnitude to those of Sevier belt (few miles east of map area)</a:t>
            </a:r>
          </a:p>
          <a:p>
            <a:endParaRPr lang="en-US" dirty="0"/>
          </a:p>
          <a:p>
            <a:r>
              <a:rPr lang="en-US" dirty="0"/>
              <a:t>Nor any expression of tens of miles of extension as present geology shows…</a:t>
            </a:r>
          </a:p>
        </p:txBody>
      </p:sp>
      <p:sp>
        <p:nvSpPr>
          <p:cNvPr id="18" name="TextBox 17">
            <a:extLst>
              <a:ext uri="{FF2B5EF4-FFF2-40B4-BE49-F238E27FC236}">
                <a16:creationId xmlns:a16="http://schemas.microsoft.com/office/drawing/2014/main" id="{DC840F4C-ED85-4347-B24A-9450E78E737A}"/>
              </a:ext>
            </a:extLst>
          </p:cNvPr>
          <p:cNvSpPr txBox="1"/>
          <p:nvPr/>
        </p:nvSpPr>
        <p:spPr>
          <a:xfrm>
            <a:off x="9910734" y="74095"/>
            <a:ext cx="2377895" cy="1477328"/>
          </a:xfrm>
          <a:prstGeom prst="rect">
            <a:avLst/>
          </a:prstGeom>
          <a:noFill/>
        </p:spPr>
        <p:txBody>
          <a:bodyPr wrap="none" rtlCol="0">
            <a:spAutoFit/>
          </a:bodyPr>
          <a:lstStyle/>
          <a:p>
            <a:r>
              <a:rPr lang="en-US" dirty="0"/>
              <a:t>Mapping in Schell</a:t>
            </a:r>
          </a:p>
          <a:p>
            <a:r>
              <a:rPr lang="en-US" dirty="0"/>
              <a:t>Creek and Snake show</a:t>
            </a:r>
          </a:p>
          <a:p>
            <a:r>
              <a:rPr lang="en-US" dirty="0"/>
              <a:t>Tertiary </a:t>
            </a:r>
            <a:r>
              <a:rPr lang="en-US" dirty="0" err="1"/>
              <a:t>volcanics</a:t>
            </a:r>
            <a:r>
              <a:rPr lang="en-US" dirty="0"/>
              <a:t> on</a:t>
            </a:r>
          </a:p>
          <a:p>
            <a:r>
              <a:rPr lang="en-US" dirty="0"/>
              <a:t>Cambrian????? –leaves</a:t>
            </a:r>
          </a:p>
          <a:p>
            <a:r>
              <a:rPr lang="en-US" dirty="0"/>
              <a:t>open</a:t>
            </a:r>
          </a:p>
        </p:txBody>
      </p:sp>
    </p:spTree>
    <p:extLst>
      <p:ext uri="{BB962C8B-B14F-4D97-AF65-F5344CB8AC3E}">
        <p14:creationId xmlns:p14="http://schemas.microsoft.com/office/powerpoint/2010/main" val="59858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45C23-8FD8-4942-8CBD-A22B3B118BB6}"/>
              </a:ext>
            </a:extLst>
          </p:cNvPr>
          <p:cNvPicPr>
            <a:picLocks noChangeAspect="1"/>
          </p:cNvPicPr>
          <p:nvPr/>
        </p:nvPicPr>
        <p:blipFill>
          <a:blip r:embed="rId2"/>
          <a:stretch>
            <a:fillRect/>
          </a:stretch>
        </p:blipFill>
        <p:spPr>
          <a:xfrm>
            <a:off x="3954334" y="1028700"/>
            <a:ext cx="8064500" cy="5829300"/>
          </a:xfrm>
          <a:prstGeom prst="rect">
            <a:avLst/>
          </a:prstGeom>
        </p:spPr>
      </p:pic>
      <p:sp>
        <p:nvSpPr>
          <p:cNvPr id="4" name="TextBox 3">
            <a:extLst>
              <a:ext uri="{FF2B5EF4-FFF2-40B4-BE49-F238E27FC236}">
                <a16:creationId xmlns:a16="http://schemas.microsoft.com/office/drawing/2014/main" id="{E9C8C253-E2A4-4745-BF39-C605DDFEB982}"/>
              </a:ext>
            </a:extLst>
          </p:cNvPr>
          <p:cNvSpPr txBox="1"/>
          <p:nvPr/>
        </p:nvSpPr>
        <p:spPr>
          <a:xfrm>
            <a:off x="506627" y="296562"/>
            <a:ext cx="11249298" cy="369332"/>
          </a:xfrm>
          <a:prstGeom prst="rect">
            <a:avLst/>
          </a:prstGeom>
          <a:noFill/>
        </p:spPr>
        <p:txBody>
          <a:bodyPr wrap="none" rtlCol="0">
            <a:spAutoFit/>
          </a:bodyPr>
          <a:lstStyle/>
          <a:p>
            <a:r>
              <a:rPr lang="en-US" dirty="0" err="1"/>
              <a:t>Interpretaton</a:t>
            </a:r>
            <a:r>
              <a:rPr lang="en-US" dirty="0"/>
              <a:t> of GLIDE BLOCKS – typically low-angle contacts on older strata ( some lie on rocks as young as Tertiary)</a:t>
            </a:r>
          </a:p>
        </p:txBody>
      </p:sp>
      <p:sp>
        <p:nvSpPr>
          <p:cNvPr id="5" name="TextBox 4">
            <a:extLst>
              <a:ext uri="{FF2B5EF4-FFF2-40B4-BE49-F238E27FC236}">
                <a16:creationId xmlns:a16="http://schemas.microsoft.com/office/drawing/2014/main" id="{468672C5-5586-FB48-B8B4-6ACF76A70F39}"/>
              </a:ext>
            </a:extLst>
          </p:cNvPr>
          <p:cNvSpPr txBox="1"/>
          <p:nvPr/>
        </p:nvSpPr>
        <p:spPr>
          <a:xfrm>
            <a:off x="5348746" y="1028700"/>
            <a:ext cx="2637838" cy="369332"/>
          </a:xfrm>
          <a:prstGeom prst="rect">
            <a:avLst/>
          </a:prstGeom>
          <a:noFill/>
        </p:spPr>
        <p:txBody>
          <a:bodyPr wrap="none" rtlCol="0">
            <a:spAutoFit/>
          </a:bodyPr>
          <a:lstStyle/>
          <a:p>
            <a:r>
              <a:rPr lang="en-US" dirty="0"/>
              <a:t>Virgin Mountains Example</a:t>
            </a:r>
          </a:p>
        </p:txBody>
      </p:sp>
      <p:pic>
        <p:nvPicPr>
          <p:cNvPr id="6" name="Picture 5">
            <a:extLst>
              <a:ext uri="{FF2B5EF4-FFF2-40B4-BE49-F238E27FC236}">
                <a16:creationId xmlns:a16="http://schemas.microsoft.com/office/drawing/2014/main" id="{9CDAD731-460E-194A-99B4-6A52FB6E2C4A}"/>
              </a:ext>
            </a:extLst>
          </p:cNvPr>
          <p:cNvPicPr>
            <a:picLocks noChangeAspect="1"/>
          </p:cNvPicPr>
          <p:nvPr/>
        </p:nvPicPr>
        <p:blipFill>
          <a:blip r:embed="rId3"/>
          <a:stretch>
            <a:fillRect/>
          </a:stretch>
        </p:blipFill>
        <p:spPr>
          <a:xfrm>
            <a:off x="10339404" y="2750337"/>
            <a:ext cx="1852596" cy="3078963"/>
          </a:xfrm>
          <a:prstGeom prst="rect">
            <a:avLst/>
          </a:prstGeom>
        </p:spPr>
      </p:pic>
      <p:sp>
        <p:nvSpPr>
          <p:cNvPr id="7" name="Oval 6">
            <a:extLst>
              <a:ext uri="{FF2B5EF4-FFF2-40B4-BE49-F238E27FC236}">
                <a16:creationId xmlns:a16="http://schemas.microsoft.com/office/drawing/2014/main" id="{80001CA1-8D6D-2B41-99A4-7B78C5072164}"/>
              </a:ext>
            </a:extLst>
          </p:cNvPr>
          <p:cNvSpPr/>
          <p:nvPr/>
        </p:nvSpPr>
        <p:spPr>
          <a:xfrm>
            <a:off x="11207578" y="4868562"/>
            <a:ext cx="321276" cy="197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1EB69D-8398-214B-9893-39C786A99EFA}"/>
              </a:ext>
            </a:extLst>
          </p:cNvPr>
          <p:cNvSpPr txBox="1"/>
          <p:nvPr/>
        </p:nvSpPr>
        <p:spPr>
          <a:xfrm>
            <a:off x="506627" y="1123720"/>
            <a:ext cx="3657749" cy="2031325"/>
          </a:xfrm>
          <a:prstGeom prst="rect">
            <a:avLst/>
          </a:prstGeom>
          <a:noFill/>
        </p:spPr>
        <p:txBody>
          <a:bodyPr wrap="square" rtlCol="0">
            <a:spAutoFit/>
          </a:bodyPr>
          <a:lstStyle/>
          <a:p>
            <a:r>
              <a:rPr lang="en-US" dirty="0"/>
              <a:t>Rocks usually intensely brecciated near tectonic contact; upper plate may be shattered – not always. Underlying rocks deformed only in thin zone close to tectonic contact.</a:t>
            </a:r>
          </a:p>
          <a:p>
            <a:endParaRPr lang="en-US" dirty="0"/>
          </a:p>
          <a:p>
            <a:r>
              <a:rPr lang="en-US" dirty="0"/>
              <a:t> </a:t>
            </a:r>
          </a:p>
        </p:txBody>
      </p:sp>
      <p:sp>
        <p:nvSpPr>
          <p:cNvPr id="9" name="TextBox 8">
            <a:extLst>
              <a:ext uri="{FF2B5EF4-FFF2-40B4-BE49-F238E27FC236}">
                <a16:creationId xmlns:a16="http://schemas.microsoft.com/office/drawing/2014/main" id="{5588B424-3DD8-8D42-A691-DCC02D28006D}"/>
              </a:ext>
            </a:extLst>
          </p:cNvPr>
          <p:cNvSpPr txBox="1"/>
          <p:nvPr/>
        </p:nvSpPr>
        <p:spPr>
          <a:xfrm>
            <a:off x="6667665" y="1398032"/>
            <a:ext cx="1083951" cy="246221"/>
          </a:xfrm>
          <a:prstGeom prst="rect">
            <a:avLst/>
          </a:prstGeom>
          <a:noFill/>
        </p:spPr>
        <p:txBody>
          <a:bodyPr wrap="none" rtlCol="0">
            <a:spAutoFit/>
          </a:bodyPr>
          <a:lstStyle/>
          <a:p>
            <a:r>
              <a:rPr lang="en-US" sz="1000" dirty="0"/>
              <a:t>Younger on older</a:t>
            </a:r>
          </a:p>
        </p:txBody>
      </p:sp>
      <p:cxnSp>
        <p:nvCxnSpPr>
          <p:cNvPr id="11" name="Straight Connector 10">
            <a:extLst>
              <a:ext uri="{FF2B5EF4-FFF2-40B4-BE49-F238E27FC236}">
                <a16:creationId xmlns:a16="http://schemas.microsoft.com/office/drawing/2014/main" id="{403D66F1-F283-9242-9699-C96EF755A368}"/>
              </a:ext>
            </a:extLst>
          </p:cNvPr>
          <p:cNvCxnSpPr/>
          <p:nvPr/>
        </p:nvCxnSpPr>
        <p:spPr>
          <a:xfrm flipH="1">
            <a:off x="6096000" y="1487277"/>
            <a:ext cx="459036" cy="273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065572-8C37-EA4D-8A9C-9E5254DC6835}"/>
              </a:ext>
            </a:extLst>
          </p:cNvPr>
          <p:cNvCxnSpPr>
            <a:stCxn id="9" idx="3"/>
          </p:cNvCxnSpPr>
          <p:nvPr/>
        </p:nvCxnSpPr>
        <p:spPr>
          <a:xfrm flipV="1">
            <a:off x="7751616" y="1521142"/>
            <a:ext cx="27601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35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B254E0-F795-594C-AD34-79BF7BA9669B}"/>
              </a:ext>
            </a:extLst>
          </p:cNvPr>
          <p:cNvPicPr>
            <a:picLocks noChangeAspect="1"/>
          </p:cNvPicPr>
          <p:nvPr/>
        </p:nvPicPr>
        <p:blipFill>
          <a:blip r:embed="rId2"/>
          <a:stretch>
            <a:fillRect/>
          </a:stretch>
        </p:blipFill>
        <p:spPr>
          <a:xfrm>
            <a:off x="3961652" y="1433224"/>
            <a:ext cx="8112828" cy="4579411"/>
          </a:xfrm>
          <a:prstGeom prst="rect">
            <a:avLst/>
          </a:prstGeom>
        </p:spPr>
      </p:pic>
      <p:sp>
        <p:nvSpPr>
          <p:cNvPr id="4" name="TextBox 3">
            <a:extLst>
              <a:ext uri="{FF2B5EF4-FFF2-40B4-BE49-F238E27FC236}">
                <a16:creationId xmlns:a16="http://schemas.microsoft.com/office/drawing/2014/main" id="{D629F3FD-3C24-674F-8EE6-AE4CEE0C3D58}"/>
              </a:ext>
            </a:extLst>
          </p:cNvPr>
          <p:cNvSpPr txBox="1"/>
          <p:nvPr/>
        </p:nvSpPr>
        <p:spPr>
          <a:xfrm>
            <a:off x="742980" y="199034"/>
            <a:ext cx="11331500" cy="646331"/>
          </a:xfrm>
          <a:prstGeom prst="rect">
            <a:avLst/>
          </a:prstGeom>
          <a:noFill/>
        </p:spPr>
        <p:txBody>
          <a:bodyPr wrap="none" rtlCol="0">
            <a:spAutoFit/>
          </a:bodyPr>
          <a:lstStyle/>
          <a:p>
            <a:r>
              <a:rPr lang="en-US" dirty="0"/>
              <a:t>Example of glide block that was sited as a thrust fault by earlier workers, ‘but which I think is a large glide structure is…’</a:t>
            </a:r>
          </a:p>
          <a:p>
            <a:r>
              <a:rPr lang="en-US" dirty="0"/>
              <a:t>Big Baldy fault in southern Wasatch Mtns.</a:t>
            </a:r>
          </a:p>
        </p:txBody>
      </p:sp>
      <p:sp>
        <p:nvSpPr>
          <p:cNvPr id="5" name="TextBox 4">
            <a:extLst>
              <a:ext uri="{FF2B5EF4-FFF2-40B4-BE49-F238E27FC236}">
                <a16:creationId xmlns:a16="http://schemas.microsoft.com/office/drawing/2014/main" id="{A67CD47D-63E7-5542-B44F-E57EDD62786C}"/>
              </a:ext>
            </a:extLst>
          </p:cNvPr>
          <p:cNvSpPr txBox="1"/>
          <p:nvPr/>
        </p:nvSpPr>
        <p:spPr>
          <a:xfrm>
            <a:off x="330506" y="1211855"/>
            <a:ext cx="3745735" cy="5355312"/>
          </a:xfrm>
          <a:prstGeom prst="rect">
            <a:avLst/>
          </a:prstGeom>
          <a:noFill/>
        </p:spPr>
        <p:txBody>
          <a:bodyPr wrap="square" rtlCol="0">
            <a:spAutoFit/>
          </a:bodyPr>
          <a:lstStyle/>
          <a:p>
            <a:r>
              <a:rPr lang="en-US" dirty="0"/>
              <a:t>Simplest interpretation: moved down to the west along curved surface. Faulting along Wasatch Front would have provided original free surface that permitted failure; later faulting along front displaced glide surface slightly.</a:t>
            </a:r>
          </a:p>
          <a:p>
            <a:endParaRPr lang="en-US" dirty="0"/>
          </a:p>
          <a:p>
            <a:r>
              <a:rPr lang="en-US" dirty="0"/>
              <a:t>Gliding (normal faulting) related to relief developed as a consequence of later Tertiary faulting is common occurrence in </a:t>
            </a:r>
            <a:r>
              <a:rPr lang="en-US" dirty="0" err="1"/>
              <a:t>easter</a:t>
            </a:r>
            <a:r>
              <a:rPr lang="en-US" dirty="0"/>
              <a:t> Great Basin.</a:t>
            </a:r>
          </a:p>
          <a:p>
            <a:endParaRPr lang="en-US" dirty="0"/>
          </a:p>
          <a:p>
            <a:r>
              <a:rPr lang="en-US" dirty="0"/>
              <a:t>“It is reasonable to expect similar structures </a:t>
            </a:r>
            <a:r>
              <a:rPr lang="en-US" dirty="0" err="1"/>
              <a:t>withing</a:t>
            </a:r>
            <a:r>
              <a:rPr lang="en-US" dirty="0"/>
              <a:t> the hinterland and surprising that such an explanation has not been considered for all the structures of similar style and scale known to occur there”</a:t>
            </a:r>
          </a:p>
        </p:txBody>
      </p:sp>
    </p:spTree>
    <p:extLst>
      <p:ext uri="{BB962C8B-B14F-4D97-AF65-F5344CB8AC3E}">
        <p14:creationId xmlns:p14="http://schemas.microsoft.com/office/powerpoint/2010/main" val="252030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31780-CAD8-3147-8E0E-E5353DD29559}"/>
              </a:ext>
            </a:extLst>
          </p:cNvPr>
          <p:cNvPicPr>
            <a:picLocks noChangeAspect="1"/>
          </p:cNvPicPr>
          <p:nvPr/>
        </p:nvPicPr>
        <p:blipFill>
          <a:blip r:embed="rId2"/>
          <a:stretch>
            <a:fillRect/>
          </a:stretch>
        </p:blipFill>
        <p:spPr>
          <a:xfrm>
            <a:off x="5440656" y="-98853"/>
            <a:ext cx="6751344" cy="6858000"/>
          </a:xfrm>
          <a:prstGeom prst="rect">
            <a:avLst/>
          </a:prstGeom>
        </p:spPr>
      </p:pic>
      <p:sp>
        <p:nvSpPr>
          <p:cNvPr id="4" name="TextBox 3">
            <a:extLst>
              <a:ext uri="{FF2B5EF4-FFF2-40B4-BE49-F238E27FC236}">
                <a16:creationId xmlns:a16="http://schemas.microsoft.com/office/drawing/2014/main" id="{67A31AE3-178A-524C-A906-0EB094659FB7}"/>
              </a:ext>
            </a:extLst>
          </p:cNvPr>
          <p:cNvSpPr txBox="1"/>
          <p:nvPr/>
        </p:nvSpPr>
        <p:spPr>
          <a:xfrm>
            <a:off x="333632" y="135924"/>
            <a:ext cx="4609071" cy="7017306"/>
          </a:xfrm>
          <a:prstGeom prst="rect">
            <a:avLst/>
          </a:prstGeom>
          <a:noFill/>
        </p:spPr>
        <p:txBody>
          <a:bodyPr wrap="square" rtlCol="0">
            <a:spAutoFit/>
          </a:bodyPr>
          <a:lstStyle/>
          <a:p>
            <a:r>
              <a:rPr lang="en-US" dirty="0"/>
              <a:t>’Denudation faults’ tectonic contacts that place younger on older.</a:t>
            </a:r>
          </a:p>
          <a:p>
            <a:endParaRPr lang="en-US" dirty="0"/>
          </a:p>
          <a:p>
            <a:r>
              <a:rPr lang="en-US" dirty="0"/>
              <a:t>Where younger rocks are observed lying on older, the simplest geo- metric model for the development of such a structure involves extension—as along high- or low-angle normal faults  - this is most typical in Sevier Hinterland</a:t>
            </a:r>
          </a:p>
          <a:p>
            <a:endParaRPr lang="en-US" dirty="0"/>
          </a:p>
          <a:p>
            <a:r>
              <a:rPr lang="en-US" dirty="0"/>
              <a:t>If strata are upright and not tightly folded, only possible geometric explanations if such contacts due to compressional are: (1) low-angle faults that decapitate folds (produces at most only 50 percent); (2) imbrication of already imbricate rocks by a second generation of thrusts steeper, relative to bedding, than the first generation; and (3) by erosion or thrusting along an unconformity, which can proceed with completely flexible geometry, depending on the landscape or unconformity being overridden. None of these geometric mechanisms seems to be applicable to the hinterland structures of the Sevier Hinterland. </a:t>
            </a:r>
          </a:p>
          <a:p>
            <a:endParaRPr lang="en-US" dirty="0"/>
          </a:p>
          <a:p>
            <a:endParaRPr lang="en-US" dirty="0"/>
          </a:p>
        </p:txBody>
      </p:sp>
    </p:spTree>
    <p:extLst>
      <p:ext uri="{BB962C8B-B14F-4D97-AF65-F5344CB8AC3E}">
        <p14:creationId xmlns:p14="http://schemas.microsoft.com/office/powerpoint/2010/main" val="1010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8E65EE-A082-E048-9C13-8C8967BBC49A}"/>
              </a:ext>
            </a:extLst>
          </p:cNvPr>
          <p:cNvPicPr>
            <a:picLocks noChangeAspect="1"/>
          </p:cNvPicPr>
          <p:nvPr/>
        </p:nvPicPr>
        <p:blipFill>
          <a:blip r:embed="rId2"/>
          <a:stretch>
            <a:fillRect/>
          </a:stretch>
        </p:blipFill>
        <p:spPr>
          <a:xfrm>
            <a:off x="0" y="0"/>
            <a:ext cx="6201383" cy="6858000"/>
          </a:xfrm>
          <a:prstGeom prst="rect">
            <a:avLst/>
          </a:prstGeom>
        </p:spPr>
      </p:pic>
      <p:pic>
        <p:nvPicPr>
          <p:cNvPr id="6" name="Picture 5">
            <a:extLst>
              <a:ext uri="{FF2B5EF4-FFF2-40B4-BE49-F238E27FC236}">
                <a16:creationId xmlns:a16="http://schemas.microsoft.com/office/drawing/2014/main" id="{0D708517-B4ED-284E-94E3-0AD262573214}"/>
              </a:ext>
            </a:extLst>
          </p:cNvPr>
          <p:cNvPicPr>
            <a:picLocks noChangeAspect="1"/>
          </p:cNvPicPr>
          <p:nvPr/>
        </p:nvPicPr>
        <p:blipFill>
          <a:blip r:embed="rId3"/>
          <a:stretch>
            <a:fillRect/>
          </a:stretch>
        </p:blipFill>
        <p:spPr>
          <a:xfrm>
            <a:off x="4864100" y="0"/>
            <a:ext cx="7327900" cy="2832100"/>
          </a:xfrm>
          <a:prstGeom prst="rect">
            <a:avLst/>
          </a:prstGeom>
        </p:spPr>
      </p:pic>
      <p:sp>
        <p:nvSpPr>
          <p:cNvPr id="7" name="TextBox 6">
            <a:extLst>
              <a:ext uri="{FF2B5EF4-FFF2-40B4-BE49-F238E27FC236}">
                <a16:creationId xmlns:a16="http://schemas.microsoft.com/office/drawing/2014/main" id="{99AAA48F-1E4C-EF4C-8B35-6F0D4B2ED68A}"/>
              </a:ext>
            </a:extLst>
          </p:cNvPr>
          <p:cNvSpPr txBox="1"/>
          <p:nvPr/>
        </p:nvSpPr>
        <p:spPr>
          <a:xfrm>
            <a:off x="2755557" y="172995"/>
            <a:ext cx="3880021" cy="369332"/>
          </a:xfrm>
          <a:prstGeom prst="rect">
            <a:avLst/>
          </a:prstGeom>
          <a:noFill/>
        </p:spPr>
        <p:txBody>
          <a:bodyPr wrap="square" rtlCol="0">
            <a:spAutoFit/>
          </a:bodyPr>
          <a:lstStyle/>
          <a:p>
            <a:r>
              <a:rPr lang="en-US" dirty="0"/>
              <a:t>SNAKE RANGE</a:t>
            </a:r>
          </a:p>
        </p:txBody>
      </p:sp>
      <p:sp>
        <p:nvSpPr>
          <p:cNvPr id="8" name="TextBox 7">
            <a:extLst>
              <a:ext uri="{FF2B5EF4-FFF2-40B4-BE49-F238E27FC236}">
                <a16:creationId xmlns:a16="http://schemas.microsoft.com/office/drawing/2014/main" id="{6FF8F4AE-C092-7C41-8143-44E0B411C8CE}"/>
              </a:ext>
            </a:extLst>
          </p:cNvPr>
          <p:cNvSpPr txBox="1"/>
          <p:nvPr/>
        </p:nvSpPr>
        <p:spPr>
          <a:xfrm>
            <a:off x="5500473" y="2798336"/>
            <a:ext cx="6351373" cy="3416320"/>
          </a:xfrm>
          <a:prstGeom prst="rect">
            <a:avLst/>
          </a:prstGeom>
          <a:noFill/>
        </p:spPr>
        <p:txBody>
          <a:bodyPr wrap="square" rtlCol="0">
            <a:spAutoFit/>
          </a:bodyPr>
          <a:lstStyle/>
          <a:p>
            <a:r>
              <a:rPr lang="en-US" dirty="0"/>
              <a:t>Early papers of 60’s brought forth inspiration of ‘decollement thrust faulting’ separating complexly sliced upper plate rocks of Cambrian and younger age from a relatively intact </a:t>
            </a:r>
            <a:r>
              <a:rPr lang="en-US" dirty="0" err="1"/>
              <a:t>autohthon</a:t>
            </a:r>
            <a:r>
              <a:rPr lang="en-US" dirty="0"/>
              <a:t> of Cambrian and older strata  - based on indirect evidence (</a:t>
            </a:r>
            <a:r>
              <a:rPr lang="en-US" dirty="0" err="1"/>
              <a:t>unconformites</a:t>
            </a:r>
            <a:r>
              <a:rPr lang="en-US" dirty="0"/>
              <a:t> below Cretaceous strata more than 100 miles away.</a:t>
            </a:r>
          </a:p>
          <a:p>
            <a:endParaRPr lang="en-US" dirty="0"/>
          </a:p>
          <a:p>
            <a:r>
              <a:rPr lang="en-US" dirty="0"/>
              <a:t>Armstrong here sees differently: Numerous faults above the Snake Range Decollement merge or truncate against it implying that they are synchronous (though still possibly older). Further more, these normal faults displace Oligocene volcanic rocks date at at 29.7 Ma (to south of this profile and map published by others)</a:t>
            </a:r>
          </a:p>
        </p:txBody>
      </p:sp>
      <p:cxnSp>
        <p:nvCxnSpPr>
          <p:cNvPr id="10" name="Straight Connector 9">
            <a:extLst>
              <a:ext uri="{FF2B5EF4-FFF2-40B4-BE49-F238E27FC236}">
                <a16:creationId xmlns:a16="http://schemas.microsoft.com/office/drawing/2014/main" id="{122EC121-3E57-1D4D-85C6-23246DFBBC94}"/>
              </a:ext>
            </a:extLst>
          </p:cNvPr>
          <p:cNvCxnSpPr/>
          <p:nvPr/>
        </p:nvCxnSpPr>
        <p:spPr>
          <a:xfrm flipV="1">
            <a:off x="827903" y="3005095"/>
            <a:ext cx="1767016" cy="6857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BD1B27-4DE5-F041-AA71-34EEEBD90148}"/>
              </a:ext>
            </a:extLst>
          </p:cNvPr>
          <p:cNvSpPr txBox="1"/>
          <p:nvPr/>
        </p:nvSpPr>
        <p:spPr>
          <a:xfrm>
            <a:off x="1816100" y="3690888"/>
            <a:ext cx="359394" cy="523220"/>
          </a:xfrm>
          <a:prstGeom prst="rect">
            <a:avLst/>
          </a:prstGeom>
          <a:noFill/>
        </p:spPr>
        <p:txBody>
          <a:bodyPr wrap="none" rtlCol="0">
            <a:spAutoFit/>
          </a:bodyPr>
          <a:lstStyle/>
          <a:p>
            <a:r>
              <a:rPr lang="en-US" sz="2800" dirty="0">
                <a:solidFill>
                  <a:srgbClr val="FF0000"/>
                </a:solidFill>
              </a:rPr>
              <a:t>T</a:t>
            </a:r>
          </a:p>
        </p:txBody>
      </p:sp>
      <p:sp>
        <p:nvSpPr>
          <p:cNvPr id="13" name="TextBox 12">
            <a:extLst>
              <a:ext uri="{FF2B5EF4-FFF2-40B4-BE49-F238E27FC236}">
                <a16:creationId xmlns:a16="http://schemas.microsoft.com/office/drawing/2014/main" id="{37A0A97A-4C77-CE41-897C-CA5973CCFB72}"/>
              </a:ext>
            </a:extLst>
          </p:cNvPr>
          <p:cNvSpPr txBox="1"/>
          <p:nvPr/>
        </p:nvSpPr>
        <p:spPr>
          <a:xfrm>
            <a:off x="2290119" y="5360443"/>
            <a:ext cx="359394" cy="523220"/>
          </a:xfrm>
          <a:prstGeom prst="rect">
            <a:avLst/>
          </a:prstGeom>
          <a:noFill/>
        </p:spPr>
        <p:txBody>
          <a:bodyPr wrap="none" rtlCol="0">
            <a:spAutoFit/>
          </a:bodyPr>
          <a:lstStyle/>
          <a:p>
            <a:r>
              <a:rPr lang="en-US" sz="2800" dirty="0">
                <a:solidFill>
                  <a:srgbClr val="FF0000"/>
                </a:solidFill>
              </a:rPr>
              <a:t>T</a:t>
            </a:r>
          </a:p>
        </p:txBody>
      </p:sp>
    </p:spTree>
    <p:extLst>
      <p:ext uri="{BB962C8B-B14F-4D97-AF65-F5344CB8AC3E}">
        <p14:creationId xmlns:p14="http://schemas.microsoft.com/office/powerpoint/2010/main" val="328804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412F8-A781-A448-84F2-B2DA6A2C597B}"/>
              </a:ext>
            </a:extLst>
          </p:cNvPr>
          <p:cNvPicPr>
            <a:picLocks noChangeAspect="1"/>
          </p:cNvPicPr>
          <p:nvPr/>
        </p:nvPicPr>
        <p:blipFill>
          <a:blip r:embed="rId2"/>
          <a:stretch>
            <a:fillRect/>
          </a:stretch>
        </p:blipFill>
        <p:spPr>
          <a:xfrm>
            <a:off x="0" y="0"/>
            <a:ext cx="9856476" cy="6858000"/>
          </a:xfrm>
          <a:prstGeom prst="rect">
            <a:avLst/>
          </a:prstGeom>
        </p:spPr>
      </p:pic>
      <p:sp>
        <p:nvSpPr>
          <p:cNvPr id="4" name="TextBox 3">
            <a:extLst>
              <a:ext uri="{FF2B5EF4-FFF2-40B4-BE49-F238E27FC236}">
                <a16:creationId xmlns:a16="http://schemas.microsoft.com/office/drawing/2014/main" id="{AF83C01D-3688-164C-8816-458C18A72713}"/>
              </a:ext>
            </a:extLst>
          </p:cNvPr>
          <p:cNvSpPr txBox="1"/>
          <p:nvPr/>
        </p:nvSpPr>
        <p:spPr>
          <a:xfrm>
            <a:off x="5168900" y="368300"/>
            <a:ext cx="5245100" cy="923330"/>
          </a:xfrm>
          <a:prstGeom prst="rect">
            <a:avLst/>
          </a:prstGeom>
          <a:noFill/>
        </p:spPr>
        <p:txBody>
          <a:bodyPr wrap="square" rtlCol="0">
            <a:spAutoFit/>
          </a:bodyPr>
          <a:lstStyle/>
          <a:p>
            <a:r>
              <a:rPr lang="en-US" dirty="0"/>
              <a:t>Here Armstrong suggests extensional</a:t>
            </a:r>
          </a:p>
          <a:p>
            <a:r>
              <a:rPr lang="en-US" dirty="0"/>
              <a:t>Gravitational  origin/ mega landslide</a:t>
            </a:r>
          </a:p>
          <a:p>
            <a:r>
              <a:rPr lang="en-US" dirty="0"/>
              <a:t>More reasonable than thrust – likely Tertiary</a:t>
            </a:r>
          </a:p>
        </p:txBody>
      </p:sp>
      <p:pic>
        <p:nvPicPr>
          <p:cNvPr id="5" name="Picture 4">
            <a:extLst>
              <a:ext uri="{FF2B5EF4-FFF2-40B4-BE49-F238E27FC236}">
                <a16:creationId xmlns:a16="http://schemas.microsoft.com/office/drawing/2014/main" id="{40C489BC-DE51-974F-86FA-C1103F838018}"/>
              </a:ext>
            </a:extLst>
          </p:cNvPr>
          <p:cNvPicPr>
            <a:picLocks noChangeAspect="1"/>
          </p:cNvPicPr>
          <p:nvPr/>
        </p:nvPicPr>
        <p:blipFill>
          <a:blip r:embed="rId3"/>
          <a:stretch>
            <a:fillRect/>
          </a:stretch>
        </p:blipFill>
        <p:spPr>
          <a:xfrm>
            <a:off x="9490106" y="753765"/>
            <a:ext cx="2416830" cy="4016704"/>
          </a:xfrm>
          <a:prstGeom prst="rect">
            <a:avLst/>
          </a:prstGeom>
        </p:spPr>
      </p:pic>
      <p:sp>
        <p:nvSpPr>
          <p:cNvPr id="6" name="Oval 5">
            <a:extLst>
              <a:ext uri="{FF2B5EF4-FFF2-40B4-BE49-F238E27FC236}">
                <a16:creationId xmlns:a16="http://schemas.microsoft.com/office/drawing/2014/main" id="{CBC20E0F-76F3-B94F-8ECD-6EB7BA4123BD}"/>
              </a:ext>
            </a:extLst>
          </p:cNvPr>
          <p:cNvSpPr/>
          <p:nvPr/>
        </p:nvSpPr>
        <p:spPr>
          <a:xfrm>
            <a:off x="10414000" y="2209800"/>
            <a:ext cx="284521" cy="552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26AE99-47BB-404F-B4BC-BEB371932595}"/>
              </a:ext>
            </a:extLst>
          </p:cNvPr>
          <p:cNvSpPr txBox="1"/>
          <p:nvPr/>
        </p:nvSpPr>
        <p:spPr>
          <a:xfrm>
            <a:off x="3568700" y="0"/>
            <a:ext cx="1952650" cy="369332"/>
          </a:xfrm>
          <a:prstGeom prst="rect">
            <a:avLst/>
          </a:prstGeom>
          <a:noFill/>
        </p:spPr>
        <p:txBody>
          <a:bodyPr wrap="none" rtlCol="0">
            <a:spAutoFit/>
          </a:bodyPr>
          <a:lstStyle/>
          <a:p>
            <a:r>
              <a:rPr lang="en-US" dirty="0"/>
              <a:t>Schell Creek Range</a:t>
            </a:r>
          </a:p>
        </p:txBody>
      </p:sp>
    </p:spTree>
    <p:extLst>
      <p:ext uri="{BB962C8B-B14F-4D97-AF65-F5344CB8AC3E}">
        <p14:creationId xmlns:p14="http://schemas.microsoft.com/office/powerpoint/2010/main" val="984461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864</Words>
  <Application>Microsoft Macintosh PowerPoint</Application>
  <PresentationFormat>Widescreen</PresentationFormat>
  <Paragraphs>68</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G Wesnousky</dc:creator>
  <cp:lastModifiedBy>Steven G Wesnousky</cp:lastModifiedBy>
  <cp:revision>19</cp:revision>
  <dcterms:created xsi:type="dcterms:W3CDTF">2020-04-12T17:44:13Z</dcterms:created>
  <dcterms:modified xsi:type="dcterms:W3CDTF">2020-04-13T16:40:08Z</dcterms:modified>
</cp:coreProperties>
</file>