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8" r:id="rId2"/>
    <p:sldId id="261" r:id="rId3"/>
    <p:sldId id="264" r:id="rId4"/>
    <p:sldId id="260" r:id="rId5"/>
    <p:sldId id="267" r:id="rId6"/>
    <p:sldId id="263" r:id="rId7"/>
    <p:sldId id="269" r:id="rId8"/>
    <p:sldId id="262" r:id="rId9"/>
    <p:sldId id="268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lan Delelrman" initials="ND" lastIdx="1" clrIdx="0">
    <p:extLst>
      <p:ext uri="{19B8F6BF-5375-455C-9EA6-DF929625EA0E}">
        <p15:presenceInfo xmlns:p15="http://schemas.microsoft.com/office/powerpoint/2012/main" userId="294f9f2b179aa9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85696" autoAdjust="0"/>
  </p:normalViewPr>
  <p:slideViewPr>
    <p:cSldViewPr snapToGrid="0">
      <p:cViewPr varScale="1">
        <p:scale>
          <a:sx n="57" d="100"/>
          <a:sy n="57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7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220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01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10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 err="1"/>
              <a:t>Lithotectonic</a:t>
            </a:r>
            <a:r>
              <a:rPr lang="en-US" dirty="0"/>
              <a:t> assemblage in this context: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Used to segregate coeval rock packages that accumulated in separate but similar settings, or have different structural history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69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232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55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7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56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700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94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Miogeocline is the passive margin of a continent where sedimentation occurs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59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983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5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498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88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285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8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4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9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8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C633830-2244-49AE-BC4A-47F415C177C6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09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E27E3C2-3F4C-41AB-A621-83EB8EEA6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2330" y="952488"/>
            <a:ext cx="4929114" cy="441124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Evolution of late Mesozoic back-arc fold and thrust belt, northwestern great basin, </a:t>
            </a:r>
            <a:r>
              <a:rPr lang="en-US" sz="4000" dirty="0" err="1"/>
              <a:t>Usa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8F6C8C-8969-42DA-82AD-EB66346AD553}"/>
              </a:ext>
            </a:extLst>
          </p:cNvPr>
          <p:cNvSpPr/>
          <p:nvPr/>
        </p:nvSpPr>
        <p:spPr>
          <a:xfrm>
            <a:off x="8315445" y="5363737"/>
            <a:ext cx="21028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John S. </a:t>
            </a:r>
            <a:r>
              <a:rPr lang="en-US" dirty="0" err="1"/>
              <a:t>Oldow</a:t>
            </a:r>
            <a:r>
              <a:rPr lang="en-US" dirty="0"/>
              <a:t>, 1984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FDEC98-E833-4185-8BB4-F4158B2081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111" y="142298"/>
            <a:ext cx="5817839" cy="65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968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CD8C048-2084-4277-B828-CD0974297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26" y="1154962"/>
            <a:ext cx="9828291" cy="31956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40C91D-89DA-4FFE-950B-6126EC7FF778}"/>
              </a:ext>
            </a:extLst>
          </p:cNvPr>
          <p:cNvSpPr txBox="1">
            <a:spLocks/>
          </p:cNvSpPr>
          <p:nvPr/>
        </p:nvSpPr>
        <p:spPr>
          <a:xfrm>
            <a:off x="156117" y="0"/>
            <a:ext cx="3300761" cy="84642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Discussion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776D03-6FD9-49CB-9A77-9D9F555DC7C8}"/>
              </a:ext>
            </a:extLst>
          </p:cNvPr>
          <p:cNvSpPr txBox="1"/>
          <p:nvPr/>
        </p:nvSpPr>
        <p:spPr>
          <a:xfrm>
            <a:off x="390293" y="1037064"/>
            <a:ext cx="1095558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regional back arc fold and thrust belt developed in the Mesozoic marginal basin rocks which resulted in major NW-SE shortening from middle/late Jurassic to the early </a:t>
            </a:r>
            <a:r>
              <a:rPr lang="en-US" sz="2400" dirty="0" err="1"/>
              <a:t>Creatceous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Older Paleozoic crust controlled the deposition of Mesozoic rocks and the orientation and location of the L-F and Sevier thrust belts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During this time the </a:t>
            </a:r>
            <a:r>
              <a:rPr lang="en-US" sz="2400" dirty="0" err="1"/>
              <a:t>Sierran</a:t>
            </a:r>
            <a:r>
              <a:rPr lang="en-US" sz="2400" dirty="0"/>
              <a:t> arc and the back arc region were decoupled by a regional  left lateral strike slip fault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 shortening axis of the L-F thrust belt is incompatible with the right oblique convergence direction, and thus an interval of left oblique subduction must have taken place to explain the development of 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01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113A3-9EEA-4571-AD9D-9C8C674BC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7005" y="0"/>
            <a:ext cx="3833906" cy="756166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Questions?</a:t>
            </a:r>
          </a:p>
        </p:txBody>
      </p:sp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E6BD79C6-E28F-4B1D-A04E-981CAFDE61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756166"/>
            <a:ext cx="6182538" cy="5343551"/>
          </a:xfrm>
          <a:prstGeom prst="rect">
            <a:avLst/>
          </a:prstGeom>
        </p:spPr>
      </p:pic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ABA2B31D-F08E-46D9-94BB-270095E962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62634" y="756166"/>
            <a:ext cx="6129366" cy="53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9861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9E0A7BA-0796-4448-8A3E-46590A29B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84" y="110995"/>
            <a:ext cx="3406878" cy="923788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F1D12-D575-4707-8CE0-162C45C44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88266"/>
            <a:ext cx="11023598" cy="3558434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38EB71-0960-4CE2-8C61-F12EBDB4A15E}"/>
              </a:ext>
            </a:extLst>
          </p:cNvPr>
          <p:cNvSpPr txBox="1"/>
          <p:nvPr/>
        </p:nvSpPr>
        <p:spPr>
          <a:xfrm>
            <a:off x="1103971" y="1099352"/>
            <a:ext cx="1037682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Understand how the Paleozoic basement controlled the  deposition and deformation of Mesozoic crust in the NW Great Basin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Use “</a:t>
            </a:r>
            <a:r>
              <a:rPr lang="en-US" sz="3200" dirty="0" err="1"/>
              <a:t>lithotectonic</a:t>
            </a:r>
            <a:r>
              <a:rPr lang="en-US" sz="3200" dirty="0"/>
              <a:t> assemblages” to aid in the interpretation of major thrust faults, as most of the Mesozoic crust does not have an exposed lower 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Describe the tectonic controls and timing on the </a:t>
            </a:r>
            <a:r>
              <a:rPr lang="en-US" sz="3200" dirty="0" err="1"/>
              <a:t>Luning</a:t>
            </a:r>
            <a:r>
              <a:rPr lang="en-US" sz="3200" dirty="0"/>
              <a:t> </a:t>
            </a:r>
            <a:r>
              <a:rPr lang="en-US" sz="3200" dirty="0" err="1"/>
              <a:t>Fencemaker</a:t>
            </a:r>
            <a:r>
              <a:rPr lang="en-US" sz="3200" dirty="0"/>
              <a:t> thrust system</a:t>
            </a:r>
          </a:p>
        </p:txBody>
      </p:sp>
    </p:spTree>
    <p:extLst>
      <p:ext uri="{BB962C8B-B14F-4D97-AF65-F5344CB8AC3E}">
        <p14:creationId xmlns:p14="http://schemas.microsoft.com/office/powerpoint/2010/main" val="3922506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617A8F1-7D10-48DF-AD9F-04AB1B261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7AA9AC4-BE3D-4040-9CF6-B7D859178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2394305"/>
            <a:ext cx="6248398" cy="2931932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A0A8D2D9-6EB6-4B53-B77C-3B07A2BC3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388D78C-8BD3-45E2-A562-101603FF5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81600" y="6199730"/>
            <a:ext cx="70104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5">
            <a:extLst>
              <a:ext uri="{FF2B5EF4-FFF2-40B4-BE49-F238E27FC236}">
                <a16:creationId xmlns:a16="http://schemas.microsoft.com/office/drawing/2014/main" id="{510D0347-56FD-468A-9499-8A028F987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29" y="99844"/>
            <a:ext cx="7010400" cy="92378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Lithotectonic</a:t>
            </a:r>
            <a:r>
              <a:rPr lang="en-US" dirty="0"/>
              <a:t> assemblages</a:t>
            </a:r>
          </a:p>
        </p:txBody>
      </p:sp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4A21AB5E-4018-40F6-9E61-BE78827003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3258" y="202661"/>
            <a:ext cx="4314129" cy="64526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752FC34-C487-4A4B-8416-B35AD72F835C}"/>
              </a:ext>
            </a:extLst>
          </p:cNvPr>
          <p:cNvSpPr txBox="1"/>
          <p:nvPr/>
        </p:nvSpPr>
        <p:spPr>
          <a:xfrm>
            <a:off x="407988" y="1023632"/>
            <a:ext cx="650065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8 assemblages delineated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Generally separated by thrust faults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Some are inferred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Pine nut fault is an inferred left lateral strike slip fault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Most laterally continuous is the </a:t>
            </a:r>
            <a:r>
              <a:rPr lang="en-US" sz="2800" dirty="0" err="1"/>
              <a:t>Luning</a:t>
            </a:r>
            <a:r>
              <a:rPr lang="en-US" sz="2800" dirty="0"/>
              <a:t> </a:t>
            </a:r>
            <a:r>
              <a:rPr lang="en-US" sz="2800" dirty="0" err="1"/>
              <a:t>Fencemaker</a:t>
            </a:r>
            <a:r>
              <a:rPr lang="en-US" sz="2800" dirty="0"/>
              <a:t> thrust which parallels the eastern boundary of the Mesozoic marine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846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18B0F80-1C8E-49FA-9B66-C9285753E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CEF2B853-4083-4B70-AC2A-F79D80809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34EAAF-BF44-4CCC-84D4-105F3370A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5">
            <a:extLst>
              <a:ext uri="{FF2B5EF4-FFF2-40B4-BE49-F238E27FC236}">
                <a16:creationId xmlns:a16="http://schemas.microsoft.com/office/drawing/2014/main" id="{A30982DB-6543-49A6-B040-8909E8E45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9" y="99367"/>
            <a:ext cx="5959358" cy="658269"/>
          </a:xfrm>
        </p:spPr>
        <p:txBody>
          <a:bodyPr>
            <a:normAutofit/>
          </a:bodyPr>
          <a:lstStyle/>
          <a:p>
            <a:r>
              <a:rPr lang="en-US" sz="3600" dirty="0"/>
              <a:t>Mesozoic Marine Province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1CD6C9-01E2-4BB5-B190-8D4484A21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730" y="714708"/>
            <a:ext cx="6248398" cy="5655156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Eastern and southern margins generally coincide with the </a:t>
            </a:r>
            <a:r>
              <a:rPr lang="en-US" sz="2400" dirty="0" err="1"/>
              <a:t>Luning</a:t>
            </a:r>
            <a:r>
              <a:rPr lang="en-US" sz="2400" dirty="0"/>
              <a:t> </a:t>
            </a:r>
            <a:r>
              <a:rPr lang="en-US" sz="2400" dirty="0" err="1"/>
              <a:t>Fencemaker</a:t>
            </a:r>
            <a:r>
              <a:rPr lang="en-US" sz="2400" dirty="0"/>
              <a:t> thrust system</a:t>
            </a:r>
          </a:p>
          <a:p>
            <a:endParaRPr lang="en-US" sz="2400" dirty="0"/>
          </a:p>
          <a:p>
            <a:r>
              <a:rPr lang="en-US" sz="2400" dirty="0"/>
              <a:t>As mentioned before, most of the lower depositional contacts are not exposed, but where they are it is generally an angular unconformity with the underlying Paleozoic rocks</a:t>
            </a:r>
          </a:p>
          <a:p>
            <a:endParaRPr lang="en-US" sz="2400" dirty="0"/>
          </a:p>
          <a:p>
            <a:r>
              <a:rPr lang="en-US" sz="2400" dirty="0"/>
              <a:t>In the southern extent, Mesozoic rocks are more volcanic, as conditions for marine deposition likely did not exist (area is underlain by continental crust)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0CDB52D-5E59-462C-9E0E-E8541D4D37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151" t="32915" r="5692" b="10243"/>
          <a:stretch/>
        </p:blipFill>
        <p:spPr>
          <a:xfrm>
            <a:off x="484784" y="1053041"/>
            <a:ext cx="4628981" cy="470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26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C1FB09E-6ED4-4167-92AB-957F190AA5E7}"/>
              </a:ext>
            </a:extLst>
          </p:cNvPr>
          <p:cNvGrpSpPr/>
          <p:nvPr/>
        </p:nvGrpSpPr>
        <p:grpSpPr>
          <a:xfrm>
            <a:off x="25068" y="1928000"/>
            <a:ext cx="6314269" cy="4383590"/>
            <a:chOff x="0" y="556400"/>
            <a:chExt cx="7600950" cy="5276850"/>
          </a:xfrm>
        </p:grpSpPr>
        <p:pic>
          <p:nvPicPr>
            <p:cNvPr id="4" name="Picture 3" descr="A close up of text on a white background&#10;&#10;Description automatically generated">
              <a:extLst>
                <a:ext uri="{FF2B5EF4-FFF2-40B4-BE49-F238E27FC236}">
                  <a16:creationId xmlns:a16="http://schemas.microsoft.com/office/drawing/2014/main" id="{FF285A6C-49E1-4C40-8D41-E250D83B18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90700" y="556400"/>
              <a:ext cx="5810250" cy="5276850"/>
            </a:xfrm>
            <a:prstGeom prst="rect">
              <a:avLst/>
            </a:prstGeom>
          </p:spPr>
        </p:pic>
        <p:pic>
          <p:nvPicPr>
            <p:cNvPr id="7" name="Picture 6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4356A3A0-AAEC-4DDC-A7A9-82F11B2E32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705625"/>
              <a:ext cx="1790700" cy="4978400"/>
            </a:xfrm>
            <a:prstGeom prst="rect">
              <a:avLst/>
            </a:prstGeom>
          </p:spPr>
        </p:pic>
      </p:grpSp>
      <p:pic>
        <p:nvPicPr>
          <p:cNvPr id="11" name="Picture 10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C25F8280-236E-456E-8FB4-98CBA5649AB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0386"/>
          <a:stretch/>
        </p:blipFill>
        <p:spPr>
          <a:xfrm>
            <a:off x="6255835" y="1928000"/>
            <a:ext cx="5757746" cy="4383854"/>
          </a:xfrm>
          <a:prstGeom prst="rect">
            <a:avLst/>
          </a:prstGeom>
        </p:spPr>
      </p:pic>
      <p:sp>
        <p:nvSpPr>
          <p:cNvPr id="17" name="Title 5">
            <a:extLst>
              <a:ext uri="{FF2B5EF4-FFF2-40B4-BE49-F238E27FC236}">
                <a16:creationId xmlns:a16="http://schemas.microsoft.com/office/drawing/2014/main" id="{FB1AC5BD-EAB5-4E06-9222-BD09AC07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9" y="99367"/>
            <a:ext cx="5959358" cy="658269"/>
          </a:xfrm>
        </p:spPr>
        <p:txBody>
          <a:bodyPr>
            <a:normAutofit/>
          </a:bodyPr>
          <a:lstStyle/>
          <a:p>
            <a:r>
              <a:rPr lang="en-US" sz="3600" dirty="0"/>
              <a:t>Stratigraphic correlation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089751-C1B9-488B-87A8-01E6FCE992C1}"/>
              </a:ext>
            </a:extLst>
          </p:cNvPr>
          <p:cNvSpPr txBox="1"/>
          <p:nvPr/>
        </p:nvSpPr>
        <p:spPr>
          <a:xfrm>
            <a:off x="490653" y="1080781"/>
            <a:ext cx="10961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Note similar stratigraphic make up of each assemblage, as well as lack of Paleozoic contact exposure</a:t>
            </a:r>
          </a:p>
        </p:txBody>
      </p:sp>
    </p:spTree>
    <p:extLst>
      <p:ext uri="{BB962C8B-B14F-4D97-AF65-F5344CB8AC3E}">
        <p14:creationId xmlns:p14="http://schemas.microsoft.com/office/powerpoint/2010/main" val="3150507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4CAF18E-E463-41FA-A5E1-DE39D02B7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612" y="890992"/>
            <a:ext cx="5125915" cy="4885339"/>
          </a:xfrm>
        </p:spPr>
        <p:txBody>
          <a:bodyPr>
            <a:normAutofit/>
          </a:bodyPr>
          <a:lstStyle/>
          <a:p>
            <a:endParaRPr lang="en-US" sz="2200" dirty="0"/>
          </a:p>
          <a:p>
            <a:endParaRPr lang="en-US" sz="2200" dirty="0"/>
          </a:p>
        </p:txBody>
      </p:sp>
      <p:sp>
        <p:nvSpPr>
          <p:cNvPr id="9" name="Title 5">
            <a:extLst>
              <a:ext uri="{FF2B5EF4-FFF2-40B4-BE49-F238E27FC236}">
                <a16:creationId xmlns:a16="http://schemas.microsoft.com/office/drawing/2014/main" id="{5790A252-6A21-4845-A39D-AD0C9FA0F2F2}"/>
              </a:ext>
            </a:extLst>
          </p:cNvPr>
          <p:cNvSpPr txBox="1">
            <a:spLocks/>
          </p:cNvSpPr>
          <p:nvPr/>
        </p:nvSpPr>
        <p:spPr>
          <a:xfrm>
            <a:off x="148612" y="42821"/>
            <a:ext cx="4088852" cy="65826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Structural history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F27069-E845-4EB7-9C90-6CEC01B7EDA9}"/>
              </a:ext>
            </a:extLst>
          </p:cNvPr>
          <p:cNvSpPr txBox="1"/>
          <p:nvPr/>
        </p:nvSpPr>
        <p:spPr>
          <a:xfrm>
            <a:off x="546410" y="701090"/>
            <a:ext cx="1089474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Structural history of the rocks east of the pine nut assemblage is very similar in terms of orientation, sequential development, and timing.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author breaks it up into 4 events: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D1 – more localized NW trending folding (Late Triassic to middle Jurassic)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FF00"/>
                </a:solidFill>
              </a:rPr>
              <a:t>D2 – Major widespread NW-SE shortening, resulting in NE trending structures (middle/late Jurassic – early Cretaceous)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D3 – NW trending folds and thrusts that extend outside of the boundaries of the Mesozoic marine rocks (timing not well constrained)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D4 – Locally occurring minor deformation marking the final stage of deformation in this area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structural history of the region west of the pine nut assemblage is much different, and more closely aligned with the deformation of the </a:t>
            </a:r>
            <a:r>
              <a:rPr lang="en-US" sz="2200" dirty="0" err="1"/>
              <a:t>Sierran</a:t>
            </a:r>
            <a:r>
              <a:rPr lang="en-US" sz="2200" dirty="0"/>
              <a:t> arc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Lack of lateral continuity of Mesozoic stratigraphy among mountain ranges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Lack of NE trending D2 structures</a:t>
            </a:r>
          </a:p>
        </p:txBody>
      </p:sp>
    </p:spTree>
    <p:extLst>
      <p:ext uri="{BB962C8B-B14F-4D97-AF65-F5344CB8AC3E}">
        <p14:creationId xmlns:p14="http://schemas.microsoft.com/office/powerpoint/2010/main" val="2135605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62AE1F-8B1B-4568-93B9-01502A9FF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74849" y="-1"/>
            <a:ext cx="9088245" cy="711561"/>
          </a:xfrm>
        </p:spPr>
        <p:txBody>
          <a:bodyPr>
            <a:normAutofit fontScale="90000"/>
          </a:bodyPr>
          <a:lstStyle/>
          <a:p>
            <a:r>
              <a:rPr lang="en-US" dirty="0"/>
              <a:t>Previous Tectonic Model</a:t>
            </a:r>
          </a:p>
        </p:txBody>
      </p:sp>
      <p:pic>
        <p:nvPicPr>
          <p:cNvPr id="7" name="Content Placeholder 6" descr="A close up of a map&#10;&#10;Description automatically generated">
            <a:extLst>
              <a:ext uri="{FF2B5EF4-FFF2-40B4-BE49-F238E27FC236}">
                <a16:creationId xmlns:a16="http://schemas.microsoft.com/office/drawing/2014/main" id="{01300AAC-6721-4709-99AC-7D3BC364ED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7266" y="711560"/>
            <a:ext cx="6402499" cy="5666937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240F440-3F91-4B11-BF89-6980D87A888F}"/>
              </a:ext>
            </a:extLst>
          </p:cNvPr>
          <p:cNvSpPr txBox="1"/>
          <p:nvPr/>
        </p:nvSpPr>
        <p:spPr>
          <a:xfrm>
            <a:off x="7014118" y="355779"/>
            <a:ext cx="470581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“tear fault” model accounts for decoupling of </a:t>
            </a:r>
            <a:r>
              <a:rPr lang="en-US" sz="2200" dirty="0" err="1"/>
              <a:t>Sierran</a:t>
            </a:r>
            <a:r>
              <a:rPr lang="en-US" sz="2200" dirty="0"/>
              <a:t> block from the dismembered assemblages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Amount of shortening in the back arc region is much greater than deformation in the </a:t>
            </a:r>
            <a:r>
              <a:rPr lang="en-US" sz="2200" dirty="0" err="1"/>
              <a:t>Sierran</a:t>
            </a:r>
            <a:r>
              <a:rPr lang="en-US" sz="2200" dirty="0"/>
              <a:t> block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regional strike slip fault proposed here accounts for that decoupling and agrees with the long standing idea at this time of right oblique subduction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However, </a:t>
            </a:r>
            <a:r>
              <a:rPr lang="en-US" sz="2200" i="1" dirty="0">
                <a:solidFill>
                  <a:srgbClr val="FFFF00"/>
                </a:solidFill>
              </a:rPr>
              <a:t>how can the major NW-SE shortening (D2) of the back arc be explained by this model?</a:t>
            </a:r>
            <a:endParaRPr lang="en-US" sz="2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1171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6">
            <a:extLst>
              <a:ext uri="{FF2B5EF4-FFF2-40B4-BE49-F238E27FC236}">
                <a16:creationId xmlns:a16="http://schemas.microsoft.com/office/drawing/2014/main" id="{B33DBEF2-0A54-4CCF-952F-ABFA981C6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86F5E0-1F7C-46AC-B4D7-FC6C02AA3B27}"/>
              </a:ext>
            </a:extLst>
          </p:cNvPr>
          <p:cNvSpPr txBox="1"/>
          <p:nvPr/>
        </p:nvSpPr>
        <p:spPr>
          <a:xfrm>
            <a:off x="412595" y="5566922"/>
            <a:ext cx="21410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&lt;17Ma</a:t>
            </a:r>
          </a:p>
        </p:txBody>
      </p:sp>
      <p:sp>
        <p:nvSpPr>
          <p:cNvPr id="7" name="Title 5">
            <a:extLst>
              <a:ext uri="{FF2B5EF4-FFF2-40B4-BE49-F238E27FC236}">
                <a16:creationId xmlns:a16="http://schemas.microsoft.com/office/drawing/2014/main" id="{8CA15B07-2E03-4CBF-A336-1D2891D97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9"/>
            <a:ext cx="6568068" cy="707886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Proposed tectonic model</a:t>
            </a:r>
          </a:p>
        </p:txBody>
      </p:sp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27EF8347-A745-4CB9-9F91-032E939A2B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142" y="711214"/>
            <a:ext cx="6279835" cy="5488515"/>
          </a:xfrm>
          <a:prstGeom prst="rect">
            <a:avLst/>
          </a:prstGeom>
        </p:spPr>
      </p:pic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CF0D56A2-83B9-4891-B763-1E71A3A1AD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141" y="711212"/>
            <a:ext cx="6350263" cy="5488515"/>
          </a:xfrm>
          <a:prstGeom prst="rect">
            <a:avLst/>
          </a:prstGeom>
        </p:spPr>
      </p:pic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DB3F58BB-4ECD-406A-83FA-5EF6B3024B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140" y="711210"/>
            <a:ext cx="6295648" cy="548851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5BB2D3A-77E1-4EB9-AA89-1B140B3168B4}"/>
              </a:ext>
            </a:extLst>
          </p:cNvPr>
          <p:cNvSpPr txBox="1"/>
          <p:nvPr/>
        </p:nvSpPr>
        <p:spPr>
          <a:xfrm>
            <a:off x="6880302" y="711210"/>
            <a:ext cx="49195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Authors propose a long period of left lateral movement on “Pine Nut” fault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This fault accommodated offset due to a change in subduction direction from NE to SE during that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This allows for the shortening direction observed in both the </a:t>
            </a:r>
            <a:r>
              <a:rPr lang="en-US" sz="2200" dirty="0" err="1"/>
              <a:t>Luning-Fencemaker</a:t>
            </a:r>
            <a:r>
              <a:rPr lang="en-US" sz="2200" dirty="0"/>
              <a:t> and Sevier thrust belts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Ultimately right lateral movement that we know and love today was reinstated and overprints left lateral movement on the “Pine Nut” fault (basically now the Walker Lane)</a:t>
            </a:r>
          </a:p>
        </p:txBody>
      </p:sp>
    </p:spTree>
    <p:extLst>
      <p:ext uri="{BB962C8B-B14F-4D97-AF65-F5344CB8AC3E}">
        <p14:creationId xmlns:p14="http://schemas.microsoft.com/office/powerpoint/2010/main" val="2632454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B8B4000F-2586-4C37-9425-8F62F81A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329"/>
            <a:ext cx="7014117" cy="707886"/>
          </a:xfrm>
        </p:spPr>
        <p:txBody>
          <a:bodyPr>
            <a:normAutofit fontScale="90000"/>
          </a:bodyPr>
          <a:lstStyle/>
          <a:p>
            <a:r>
              <a:rPr lang="en-US" dirty="0"/>
              <a:t>How is the Sevier tied in?</a:t>
            </a:r>
          </a:p>
        </p:txBody>
      </p:sp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8E1DF98F-2462-4E2C-8E30-9C1F9CDAE8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33" y="1419101"/>
            <a:ext cx="7806850" cy="38971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D4C1428-219B-4D04-B740-D5E96BA3625E}"/>
              </a:ext>
            </a:extLst>
          </p:cNvPr>
          <p:cNvSpPr txBox="1"/>
          <p:nvPr/>
        </p:nvSpPr>
        <p:spPr>
          <a:xfrm>
            <a:off x="8140389" y="274505"/>
            <a:ext cx="362414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Trend of the Sevier belt corresponds with the depositional </a:t>
            </a:r>
            <a:r>
              <a:rPr lang="en-US" sz="2200" dirty="0" err="1"/>
              <a:t>hingeline</a:t>
            </a:r>
            <a:r>
              <a:rPr lang="en-US" sz="2200" dirty="0"/>
              <a:t> inferred for the Paleozoic miogeocline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 Sevier was active at the same time as the L-F for much of their histories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Therefore, the authors consider them as paired back arc thrust belts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They infer that the must be linked by some </a:t>
            </a:r>
            <a:r>
              <a:rPr lang="en-US" sz="2200" dirty="0" err="1"/>
              <a:t>decollment</a:t>
            </a:r>
            <a:r>
              <a:rPr lang="en-US" sz="2200" dirty="0"/>
              <a:t> at depth to account for quiet zone between them</a:t>
            </a:r>
          </a:p>
        </p:txBody>
      </p:sp>
    </p:spTree>
    <p:extLst>
      <p:ext uri="{BB962C8B-B14F-4D97-AF65-F5344CB8AC3E}">
        <p14:creationId xmlns:p14="http://schemas.microsoft.com/office/powerpoint/2010/main" val="2483162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10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2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3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4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5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6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7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8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9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</TotalTime>
  <Words>759</Words>
  <Application>Microsoft Office PowerPoint</Application>
  <PresentationFormat>Widescreen</PresentationFormat>
  <Paragraphs>87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Schoolbook</vt:lpstr>
      <vt:lpstr>Corbel</vt:lpstr>
      <vt:lpstr>Headlines</vt:lpstr>
      <vt:lpstr>Evolution of late Mesozoic back-arc fold and thrust belt, northwestern great basin, Usa </vt:lpstr>
      <vt:lpstr>Motivation</vt:lpstr>
      <vt:lpstr>Lithotectonic assemblages</vt:lpstr>
      <vt:lpstr>Mesozoic Marine Province </vt:lpstr>
      <vt:lpstr>Stratigraphic correlation</vt:lpstr>
      <vt:lpstr>PowerPoint Presentation</vt:lpstr>
      <vt:lpstr>Previous Tectonic Model</vt:lpstr>
      <vt:lpstr>Proposed tectonic model</vt:lpstr>
      <vt:lpstr>How is the Sevier tied in?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Thermal evolution of the sierra Nevada batholith, California, and implications for strain localization</dc:title>
  <dc:creator>Nolan P Dellerman</dc:creator>
  <cp:lastModifiedBy>Nolan P Dellerman</cp:lastModifiedBy>
  <cp:revision>40</cp:revision>
  <dcterms:created xsi:type="dcterms:W3CDTF">2020-03-27T23:25:07Z</dcterms:created>
  <dcterms:modified xsi:type="dcterms:W3CDTF">2020-04-15T15:47:22Z</dcterms:modified>
</cp:coreProperties>
</file>