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12D33-40C6-4A4C-86BB-3BA32FFA64FF}" v="4" dt="2020-04-15T03:50:55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BEBAB-80BE-40CF-ABA9-5C788B2DD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BE1D7-0169-43AB-83AC-4A1DC3CF8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166A-F086-423D-B759-68A2DD74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F627C-9F99-4DCD-8ACF-73B8AADA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72A60-7BE7-4FA4-925E-DD849804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8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1F4F7-E5CE-47F8-8326-F65F34570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A85E3-97A1-49A4-BAFD-D49B2C413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971EB-9023-44B7-8F21-2F9CC59B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A37DB-EB39-4B10-BB9D-0CCCB255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7BA6-8D26-4DB4-9BC3-9E62D904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8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0A102-DC7C-4A06-AB72-A54A2A266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9A90B-3E37-4663-B09A-78F26F95E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F5EA2-5346-48F9-B756-50325451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80ECC-3C42-4A76-8E24-98888D9D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D8A6A-1EF0-474B-A684-8F39B5CE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96256-F319-4F7A-B533-D0928D6B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54783-580F-495E-A9A9-ADDB0C01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FA05B-FD11-49A9-A1F5-2AB3E25E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88A1F-9370-4E63-9710-7041CA3D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3E7C4-A2EA-4C18-8E40-E11C5709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9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59A82-6206-4826-A44F-1E64E625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D3CE6-9B2C-4A0E-AFD1-9571F2267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560D6-6191-4CD2-A231-4574FCB3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E37E7-7D69-414D-84DF-67EBCF4F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C0DAB-C014-4000-BFB4-BE254CCE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7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8307-7FC9-4FAC-907B-DD8E17EF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5C21A-0E9C-42D9-BFC5-65ED37E13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7B5D4-48F2-4095-B4D6-E6F0FA3F7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27F6A-4979-4302-BD5B-65DF68E6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048FE-0DAC-446D-892D-75464F34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1916C-DD28-43E5-BCAF-1335BF66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1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CA56-C3DD-4A37-8B94-C1D9B12AD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94E1C-DFB6-4600-98E0-4F263D09A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E8800-05DD-4FDE-A668-CF6463BF3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F167E-53BB-4440-B0D3-7ECE5CD11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2E25F-4D22-4CC9-A0A8-F4B4416FB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4735D-4872-4FB7-96B6-A7839654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E738F-944E-4B23-9A04-104A7AC8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332394-49A9-45CC-853D-01FF309D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237E6-ADB1-490D-A02D-079E6A81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6FF5FF-A2FE-4D3B-908D-17B263EB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A2427-301D-469E-8E6A-FEC61CA4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8EE3E-B57C-4FD0-BB36-BEB73F8D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8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59B5E1-2F0F-43F3-901D-2F02634B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3726D-BCFD-44E6-9FDA-64FB1F3F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9BA9E-2B52-4502-AB68-F0EE7499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1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84A8F-EFF0-4BB5-83F0-07F21CD66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75794-EC5A-4BCB-B103-4D96685FC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4DF3D-82B1-44F6-BE23-0DC90D450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617FF-AB73-4B81-BE47-63D058DE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47E2-7310-44FE-BC82-4E056B51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83D72-57DD-44BE-A7D5-80EF8338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7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A8DD8-3D9B-424C-917A-7075F270E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ED5BF9-D990-4614-8741-D249896BE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951FC-9C43-4D3C-B96E-2617CF6CA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BB75A-C727-42EF-BF3C-C3B9E56B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0DC9B-7C87-48F6-A848-6D9D18DE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C48C5-0314-4536-9632-ACFB2BCD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7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988FFA-4340-433D-84BA-28D6D3C3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FFFB3-3A5A-4160-8ED8-3C7DBFF46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F490-BB11-40E0-9082-C655ED94D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C3588-174D-4310-95D5-40F79BE2CB1E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6A516-5902-49BC-AE68-382BBCAB9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42823-8727-41B3-B8BD-AF202C5BD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2ADC0-F3E0-48B0-8E24-3578A1F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7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4EC2-F65F-474F-85F4-5AFA453CB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7283" y="300990"/>
            <a:ext cx="664464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Extension in the Cretaceous Sevier Orogen, North American Cordillera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60C8-2290-46B1-A745-AA29A179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726" y="1825625"/>
            <a:ext cx="674151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Hodges and Walker 1992, GSA Bulletin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4CA27-1F9D-40A9-B654-E4CE4FD7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772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6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B4CA27-1F9D-40A9-B654-E4CE4FD795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60" b="7852"/>
          <a:stretch/>
        </p:blipFill>
        <p:spPr>
          <a:xfrm>
            <a:off x="0" y="0"/>
            <a:ext cx="5953875" cy="7010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60C8-2290-46B1-A745-AA29A179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3680" y="1816100"/>
            <a:ext cx="81483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Notable Features:</a:t>
            </a:r>
          </a:p>
          <a:p>
            <a:r>
              <a:rPr lang="en-US" dirty="0"/>
              <a:t>Foreland thrust belt to the east</a:t>
            </a:r>
          </a:p>
          <a:p>
            <a:r>
              <a:rPr lang="en-US" dirty="0"/>
              <a:t>“internal zone” which contains evidence of Mesozoic Extension such as metamorphic core complexes</a:t>
            </a:r>
          </a:p>
          <a:p>
            <a:r>
              <a:rPr lang="en-US" dirty="0"/>
              <a:t>Hinterland to the east, as well as Mesozoic batholiths</a:t>
            </a:r>
          </a:p>
          <a:p>
            <a:r>
              <a:rPr lang="en-US" dirty="0"/>
              <a:t>End of the “internal zone” seems to be associated with the Sr 0.706 line, interpreted as being at the edge of Pre-Cambrian NA basement rocks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F48FC8-DAD0-4CF7-9B57-8CE1C6BD68C6}"/>
              </a:ext>
            </a:extLst>
          </p:cNvPr>
          <p:cNvSpPr txBox="1"/>
          <p:nvPr/>
        </p:nvSpPr>
        <p:spPr>
          <a:xfrm>
            <a:off x="5238195" y="111760"/>
            <a:ext cx="7096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Tectonic Setting of the Sevier Orogen</a:t>
            </a:r>
          </a:p>
        </p:txBody>
      </p:sp>
    </p:spTree>
    <p:extLst>
      <p:ext uri="{BB962C8B-B14F-4D97-AF65-F5344CB8AC3E}">
        <p14:creationId xmlns:p14="http://schemas.microsoft.com/office/powerpoint/2010/main" val="365319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207A3-73A0-4314-AD9F-2B9DA811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059" y="365125"/>
            <a:ext cx="7639741" cy="1325563"/>
          </a:xfrm>
        </p:spPr>
        <p:txBody>
          <a:bodyPr/>
          <a:lstStyle/>
          <a:p>
            <a:r>
              <a:rPr lang="en-US" dirty="0"/>
              <a:t>Summary of Mesozoic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52EF7-0FE3-4423-816E-64939E89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059" y="1562100"/>
            <a:ext cx="7741341" cy="50577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Big table in the paper describing extension (</a:t>
            </a:r>
            <a:r>
              <a:rPr lang="en-US" dirty="0" err="1"/>
              <a:t>neal</a:t>
            </a:r>
            <a:r>
              <a:rPr lang="en-US" dirty="0"/>
              <a:t>), with dozens of citations about each individual location (e.g. priest river, Ruby </a:t>
            </a:r>
            <a:r>
              <a:rPr lang="en-US" dirty="0" err="1"/>
              <a:t>E.Humboldt</a:t>
            </a:r>
            <a:r>
              <a:rPr lang="en-US" dirty="0"/>
              <a:t>, lots of MCCs etc.)</a:t>
            </a:r>
          </a:p>
          <a:p>
            <a:r>
              <a:rPr lang="en-US" dirty="0"/>
              <a:t>The table compiles Structural, Geochronologic, and petrologic evidence of Mesozoic extension</a:t>
            </a:r>
          </a:p>
          <a:p>
            <a:r>
              <a:rPr lang="en-US" dirty="0"/>
              <a:t>Main observation of extension is observations of  younger over older lithologic contacts, (or low-grade on high grade), and missing stratigraphy suggesting normal faulting</a:t>
            </a:r>
          </a:p>
          <a:p>
            <a:r>
              <a:rPr lang="en-US" dirty="0"/>
              <a:t>Also metamorphic P-T paths that suggest isothermal decompression and T-time paths that suggest rapid cooling</a:t>
            </a:r>
          </a:p>
          <a:p>
            <a:r>
              <a:rPr lang="en-US" dirty="0"/>
              <a:t>Metamorphic Core Complexes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B350AE-D23E-46A3-B561-B24415652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00" y="0"/>
            <a:ext cx="39635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7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123A4-2133-437D-BBCD-B2934902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there extension and compression at the same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FE4D-5898-4256-ACA4-1EABCB27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number of models have been proposed</a:t>
            </a:r>
          </a:p>
          <a:p>
            <a:r>
              <a:rPr lang="en-US" dirty="0"/>
              <a:t>Stretching associated with pluton emplacement</a:t>
            </a:r>
          </a:p>
          <a:p>
            <a:pPr lvl="1"/>
            <a:r>
              <a:rPr lang="en-US" dirty="0"/>
              <a:t>Not a good model because extension has occurred in areas without volcanism</a:t>
            </a:r>
          </a:p>
          <a:p>
            <a:r>
              <a:rPr lang="en-US" dirty="0"/>
              <a:t>Gravitational Collapse: </a:t>
            </a:r>
          </a:p>
          <a:p>
            <a:pPr lvl="1"/>
            <a:r>
              <a:rPr lang="en-US" dirty="0"/>
              <a:t>Gravitational Instabilities from crustal thickening leads to extension in upper crustal levels and contraction in lower-crustal levels</a:t>
            </a:r>
          </a:p>
          <a:p>
            <a:pPr lvl="1"/>
            <a:r>
              <a:rPr lang="en-US" dirty="0"/>
              <a:t>Real world analogues of this (for example: </a:t>
            </a:r>
            <a:r>
              <a:rPr lang="en-US" dirty="0" err="1"/>
              <a:t>Himilayas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0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4B5E-6796-42F8-B268-4857716A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75960" cy="1325563"/>
          </a:xfrm>
        </p:spPr>
        <p:txBody>
          <a:bodyPr/>
          <a:lstStyle/>
          <a:p>
            <a:r>
              <a:rPr lang="en-US" dirty="0"/>
              <a:t>Himalayan Model of Gravitational Collapse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D8D7C-91B8-4039-916B-C1DF7323D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75" y="264160"/>
            <a:ext cx="4548505" cy="5912803"/>
          </a:xfrm>
        </p:spPr>
        <p:txBody>
          <a:bodyPr>
            <a:normAutofit/>
          </a:bodyPr>
          <a:lstStyle/>
          <a:p>
            <a:r>
              <a:rPr lang="en-US" dirty="0"/>
              <a:t>In the Himalayas Gravitational Collapse is manifested as metamorphic rocks extruding (as seen in the figure to the left)</a:t>
            </a:r>
          </a:p>
          <a:p>
            <a:r>
              <a:rPr lang="en-US" dirty="0"/>
              <a:t>Many contrasting observations with the Sevier:</a:t>
            </a:r>
          </a:p>
          <a:p>
            <a:pPr lvl="1"/>
            <a:r>
              <a:rPr lang="en-US" dirty="0"/>
              <a:t>E.g. in the Himalayas this is accommodated by surface breaking normal faults (but there is no evidence of this in the Great Basin)</a:t>
            </a:r>
          </a:p>
          <a:p>
            <a:r>
              <a:rPr lang="en-US" dirty="0"/>
              <a:t>Therefore we need  a more complex model to explain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4C78C7-A17E-402A-922B-BEE349F22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1006"/>
            <a:ext cx="7677150" cy="374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59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111CE-A09A-4E1C-9D29-B94E0825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71D78-F92E-4136-A9FB-A14E66098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3033" y="365125"/>
            <a:ext cx="3226567" cy="6127750"/>
          </a:xfrm>
        </p:spPr>
        <p:txBody>
          <a:bodyPr/>
          <a:lstStyle/>
          <a:p>
            <a:r>
              <a:rPr lang="en-US" dirty="0"/>
              <a:t>The more complex model is based on </a:t>
            </a:r>
            <a:r>
              <a:rPr lang="en-US" dirty="0" err="1"/>
              <a:t>rheologies</a:t>
            </a:r>
            <a:endParaRPr lang="en-US" dirty="0"/>
          </a:p>
          <a:p>
            <a:r>
              <a:rPr lang="en-US" dirty="0"/>
              <a:t>Essentially the bottom of the hanging wall contains a strong layer of mafic gneisses, which is separated by relatively weak layers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7184B3-1242-4C22-9326-A33EDEA62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42937"/>
            <a:ext cx="8660633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3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D57A-4AD5-46C1-8F5A-440E99FD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17AF9-6863-4860-9F21-E1A262ED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47675"/>
            <a:ext cx="5762625" cy="6267450"/>
          </a:xfrm>
        </p:spPr>
        <p:txBody>
          <a:bodyPr>
            <a:normAutofit fontScale="92500"/>
          </a:bodyPr>
          <a:lstStyle/>
          <a:p>
            <a:r>
              <a:rPr lang="en-US" dirty="0"/>
              <a:t>Cross sections based on rheological model</a:t>
            </a:r>
          </a:p>
          <a:p>
            <a:r>
              <a:rPr lang="en-US" dirty="0"/>
              <a:t>Initial “contractional Allochthon”</a:t>
            </a:r>
          </a:p>
          <a:p>
            <a:r>
              <a:rPr lang="en-US" dirty="0"/>
              <a:t>When buoyancy forces develop great enough to cause gravitational collapse, a decollement develops, and the extensional-</a:t>
            </a:r>
            <a:r>
              <a:rPr lang="en-US" dirty="0" err="1"/>
              <a:t>allocthon</a:t>
            </a:r>
            <a:r>
              <a:rPr lang="en-US" dirty="0"/>
              <a:t> is removed using normal faulting in the subsurface</a:t>
            </a:r>
          </a:p>
          <a:p>
            <a:r>
              <a:rPr lang="en-US" dirty="0"/>
              <a:t>How does this fit with P-T data? If the extensional </a:t>
            </a:r>
            <a:r>
              <a:rPr lang="en-US" dirty="0" err="1"/>
              <a:t>allocthon</a:t>
            </a:r>
            <a:r>
              <a:rPr lang="en-US" dirty="0"/>
              <a:t> is ~20 km thick, it would explain the P-T pathways observed in the lower triangle</a:t>
            </a:r>
          </a:p>
          <a:p>
            <a:r>
              <a:rPr lang="en-US" dirty="0"/>
              <a:t>When contraction switches to extension, tertiary detachment leads to exhumation of deep crustal rocks.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05BE5A-E39D-496E-B116-BE7607B34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42875"/>
            <a:ext cx="5962650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3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D57A-4AD5-46C1-8F5A-440E99FD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17AF9-6863-4860-9F21-E1A262ED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47675"/>
            <a:ext cx="5762625" cy="62674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Questions?</a:t>
            </a:r>
          </a:p>
          <a:p>
            <a:pPr marL="0" indent="0">
              <a:buNone/>
            </a:pPr>
            <a:r>
              <a:rPr lang="en-US" dirty="0"/>
              <a:t>How far west did the Extensional </a:t>
            </a:r>
            <a:r>
              <a:rPr lang="en-US" dirty="0" err="1"/>
              <a:t>Allocthon</a:t>
            </a:r>
            <a:r>
              <a:rPr lang="en-US" dirty="0"/>
              <a:t> move and where did it go?????? It would hit the arc eventually. Maybe it was subducted.</a:t>
            </a:r>
          </a:p>
          <a:p>
            <a:pPr marL="0" indent="0">
              <a:buNone/>
            </a:pPr>
            <a:r>
              <a:rPr lang="en-US" dirty="0"/>
              <a:t>Implications?</a:t>
            </a:r>
          </a:p>
          <a:p>
            <a:r>
              <a:rPr lang="en-US" dirty="0"/>
              <a:t>May need to reassess tertiary extension amounts (some of it may have occurred earlier, and the normal faulting may have occurred during a time of overall contraction)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05BE5A-E39D-496E-B116-BE7607B34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42875"/>
            <a:ext cx="5962650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2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66AB8-7592-4107-96FC-C154835AE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BDD856-74F8-4978-B0A8-00D8DA372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178" y="0"/>
            <a:ext cx="5962650" cy="65722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94A57C-270A-4A03-9F1F-E4A9C49715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60" b="7852"/>
          <a:stretch/>
        </p:blipFill>
        <p:spPr>
          <a:xfrm>
            <a:off x="0" y="10856"/>
            <a:ext cx="5879939" cy="69233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DCF0EF-904A-4517-A612-C882307B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433" y="1825625"/>
            <a:ext cx="10515600" cy="1325563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86016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491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Extension in the Cretaceous Sevier Orogen, North American Cordillera </vt:lpstr>
      <vt:lpstr>PowerPoint Presentation</vt:lpstr>
      <vt:lpstr>Summary of Mesozoic extension</vt:lpstr>
      <vt:lpstr>Why is there extension and compression at the same time?</vt:lpstr>
      <vt:lpstr>Himalayan Model of Gravitational Collapse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Kraal</dc:creator>
  <cp:lastModifiedBy>Kurt Kraal</cp:lastModifiedBy>
  <cp:revision>12</cp:revision>
  <dcterms:created xsi:type="dcterms:W3CDTF">2020-04-12T18:21:36Z</dcterms:created>
  <dcterms:modified xsi:type="dcterms:W3CDTF">2020-04-15T17:13:50Z</dcterms:modified>
</cp:coreProperties>
</file>