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3" r:id="rId4"/>
    <p:sldId id="262" r:id="rId5"/>
    <p:sldId id="265" r:id="rId6"/>
    <p:sldId id="257" r:id="rId7"/>
    <p:sldId id="258" r:id="rId8"/>
    <p:sldId id="267" r:id="rId9"/>
    <p:sldId id="270" r:id="rId10"/>
    <p:sldId id="268" r:id="rId11"/>
    <p:sldId id="269" r:id="rId12"/>
    <p:sldId id="271" r:id="rId13"/>
    <p:sldId id="260" r:id="rId14"/>
    <p:sldId id="259" r:id="rId15"/>
    <p:sldId id="261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D8CAB4-D90D-9649-B631-3FC80CE7FF74}" v="207" dt="2020-04-20T16:18:32.8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25"/>
    <p:restoredTop sz="94590"/>
  </p:normalViewPr>
  <p:slideViewPr>
    <p:cSldViewPr snapToGrid="0" snapToObjects="1">
      <p:cViewPr varScale="1">
        <p:scale>
          <a:sx n="100" d="100"/>
          <a:sy n="100" d="100"/>
        </p:scale>
        <p:origin x="5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79532-317A-A347-A2A4-51946AFC5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4E646A-507B-D442-8EF6-C92C50F1B8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0DC49-8CAF-114D-B437-9C73935EF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88A1-8B4A-C746-87FC-B2436CBCEFB1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C5725-E5D2-FF43-8DA3-03BDDE00E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89A1C-D4E0-B844-A80D-E88CA7B6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523F-BCA4-C441-AC2F-EB5983413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21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F09EB-5AC9-7541-99C6-0BA328AFB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157C25-D0D1-EB4C-BED2-4058D7D8B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1A964-7B52-EF48-BE2C-D88CA443F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88A1-8B4A-C746-87FC-B2436CBCEFB1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6AACD-0764-B140-A51C-F8561D0A1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CC981-C4C2-B24D-857F-060B43356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523F-BCA4-C441-AC2F-EB5983413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6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E61BCB-D61D-F644-84B4-BF1CA90DAD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B06AFA-9F7A-4A48-97FC-D7E36662D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E40B6-4F0B-824E-ACE7-6D9036145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88A1-8B4A-C746-87FC-B2436CBCEFB1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19614-0032-3B42-A75B-20E3A8C1D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4ABF3-32E7-1F40-95BA-4A5FB343B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523F-BCA4-C441-AC2F-EB5983413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70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FF360-1E04-5A4E-8506-59F520C20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7C611-64C5-9C49-80A5-94C122EA5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2B867-CD84-1F41-A2E1-63FAF4E99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88A1-8B4A-C746-87FC-B2436CBCEFB1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501A1-8293-0F41-ADE2-5AE2F6F7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35978-3767-074E-846E-97B6B09BC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523F-BCA4-C441-AC2F-EB5983413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49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EE976-9FF5-6049-A7B7-B17A9D78B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17C48-0F66-FB44-B395-91E1B85D4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2C985-60CC-5A40-B78D-C8EEA376E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88A1-8B4A-C746-87FC-B2436CBCEFB1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223B6-7CED-B24F-B010-46EDB61D4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E7065-B380-DB4E-A56A-EA7103814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523F-BCA4-C441-AC2F-EB5983413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88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03883-7FDE-4344-900E-9B8B7AA0C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17A37-A870-8446-971F-CE5CC843C8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953CF9-D21C-1E40-85C9-4ABDE1E7A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348AEF-4721-134C-9D1F-04C870683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88A1-8B4A-C746-87FC-B2436CBCEFB1}" type="datetimeFigureOut">
              <a:rPr lang="en-US" smtClean="0"/>
              <a:t>4/20/20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123178-D0A3-5D47-800D-4DFE7D7C8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F19FD5-4B46-1144-83D9-1A235C141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523F-BCA4-C441-AC2F-EB5983413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08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4EA8-B20E-7947-BF55-7110A19B3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6E841-1199-0346-9609-8B27C1445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4AB0B-2057-FB47-BDF3-ABB01ABD8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9A8F7B-0C6D-B84C-9BC2-60735B44E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360D91-0659-EA4F-8BC4-B327450B43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BE6F87-90D6-A243-B357-F43F95A2D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88A1-8B4A-C746-87FC-B2436CBCEFB1}" type="datetimeFigureOut">
              <a:rPr lang="en-US" smtClean="0"/>
              <a:t>4/20/20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F2F2CB-AC58-6C46-9764-C6F4F066E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E241A4-E9F9-024E-B8E2-13E0979A5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523F-BCA4-C441-AC2F-EB5983413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46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FEC7D-9022-B047-ACA1-02D43DB76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D7712C-E781-C74D-A705-4A9CB1A73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88A1-8B4A-C746-87FC-B2436CBCEFB1}" type="datetimeFigureOut">
              <a:rPr lang="en-US" smtClean="0"/>
              <a:t>4/20/20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D71583-5898-A342-A58F-64BA8DE46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CA10C6-AE09-C64B-A385-9D734A0EB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523F-BCA4-C441-AC2F-EB5983413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8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8A6329-6C59-9048-837C-D78E5FE7C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88A1-8B4A-C746-87FC-B2436CBCEFB1}" type="datetimeFigureOut">
              <a:rPr lang="en-US" smtClean="0"/>
              <a:t>4/20/20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D84041-D49D-954B-92AE-00A3595A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7E4E5-8412-7D4A-8123-8802E5E09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523F-BCA4-C441-AC2F-EB5983413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79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2964F-1CDB-4344-BF95-629B91293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C29BD-3F68-E14F-895F-AF8F4D004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B639B9-F8FA-8B4A-BC9C-6CCAC318A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46A8D-4D8F-7645-8E20-605AA9D54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88A1-8B4A-C746-87FC-B2436CBCEFB1}" type="datetimeFigureOut">
              <a:rPr lang="en-US" smtClean="0"/>
              <a:t>4/20/20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8DDD01-E941-4A43-A82A-C2392C363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E0340-5117-8E4F-B053-D59329D37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523F-BCA4-C441-AC2F-EB5983413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6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2B202-A3CB-9A40-8C18-5E8FDE1D9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52F453-592A-5641-B3C9-10A80424AB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3962AD-C6E1-6748-89D5-11B8D5A6F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F2F7B-013B-DF45-8489-C5A89A687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88A1-8B4A-C746-87FC-B2436CBCEFB1}" type="datetimeFigureOut">
              <a:rPr lang="en-US" smtClean="0"/>
              <a:t>4/20/20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078B7B-22A7-0046-A47A-E79061EBA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94065-BF34-0A42-9F85-E9F9AC859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523F-BCA4-C441-AC2F-EB5983413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3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821636-C24B-804F-A5E9-F75A0AEA1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02753-DB9A-EE41-967D-575E2C7A1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88487-369A-8049-A396-C6E3FE271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E88A1-8B4A-C746-87FC-B2436CBCEFB1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1414C-0B06-FA4F-BF37-D5CF8F88EA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6C620-1842-3D4E-9AE4-EC6A6B482A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4523F-BCA4-C441-AC2F-EB5983413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3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E5217-A423-874A-A8EB-0C5F0B37C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82"/>
            <a:ext cx="5969000" cy="1292225"/>
          </a:xfrm>
        </p:spPr>
        <p:txBody>
          <a:bodyPr>
            <a:noAutofit/>
          </a:bodyPr>
          <a:lstStyle/>
          <a:p>
            <a:r>
              <a:rPr lang="en-US" sz="2800" b="1" dirty="0"/>
              <a:t>Regional Structure and Kinematic History of the Sevier fold and thrust belt, central Utah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81308C-03ED-CC40-ABDD-C980ADF4F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417638"/>
            <a:ext cx="5969000" cy="1655762"/>
          </a:xfrm>
        </p:spPr>
        <p:txBody>
          <a:bodyPr>
            <a:normAutofit/>
          </a:bodyPr>
          <a:lstStyle/>
          <a:p>
            <a:r>
              <a:rPr lang="en-US" sz="1400" dirty="0"/>
              <a:t>Peter G. </a:t>
            </a:r>
            <a:r>
              <a:rPr lang="en-US" sz="1400" dirty="0" err="1"/>
              <a:t>DeCelles</a:t>
            </a:r>
            <a:r>
              <a:rPr lang="en-US" sz="1400" dirty="0"/>
              <a:t> and James Coogan, </a:t>
            </a:r>
            <a:r>
              <a:rPr lang="en-US" sz="1400" i="1" dirty="0"/>
              <a:t>GSA Bulletin, </a:t>
            </a:r>
            <a:r>
              <a:rPr lang="en-US" sz="1400" dirty="0"/>
              <a:t>2006</a:t>
            </a:r>
          </a:p>
          <a:p>
            <a:r>
              <a:rPr lang="en-US" sz="1400" dirty="0"/>
              <a:t>Presented by Angie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A75300-FA0C-514F-9661-B818A407D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676" y="0"/>
            <a:ext cx="562232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9B7DC5-4473-A24D-9D7E-DF8B013B7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242225" y="1303741"/>
            <a:ext cx="43735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61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031B6-4848-0749-8C8C-AE53D711E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06521" cy="1325563"/>
          </a:xfrm>
        </p:spPr>
        <p:txBody>
          <a:bodyPr/>
          <a:lstStyle/>
          <a:p>
            <a:r>
              <a:rPr lang="en-US" dirty="0"/>
              <a:t>Canyon Range Conglomerate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4DD076-0FCD-E54B-B2CE-8C0795442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79" y="2741614"/>
            <a:ext cx="6019800" cy="4076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7B40F5-8165-3748-B517-9780CEC7D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5479" y="24636"/>
            <a:ext cx="5606521" cy="47553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0A556D-56CC-C249-8FD8-8BA5FF5B50B8}"/>
              </a:ext>
            </a:extLst>
          </p:cNvPr>
          <p:cNvSpPr/>
          <p:nvPr/>
        </p:nvSpPr>
        <p:spPr>
          <a:xfrm>
            <a:off x="4622800" y="3022600"/>
            <a:ext cx="1384829" cy="406400"/>
          </a:xfrm>
          <a:prstGeom prst="rect">
            <a:avLst/>
          </a:prstGeom>
          <a:solidFill>
            <a:schemeClr val="accent4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586EFE-C5E6-4A41-91E3-2FA56E88B303}"/>
              </a:ext>
            </a:extLst>
          </p:cNvPr>
          <p:cNvSpPr/>
          <p:nvPr/>
        </p:nvSpPr>
        <p:spPr>
          <a:xfrm>
            <a:off x="495300" y="3594894"/>
            <a:ext cx="1384829" cy="406400"/>
          </a:xfrm>
          <a:prstGeom prst="rect">
            <a:avLst/>
          </a:prstGeom>
          <a:solidFill>
            <a:schemeClr val="accent4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50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9350C-2EED-9A40-9158-4C016A39E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Canyon range conglomerate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3CC39-6B05-5C4B-94A1-76BC02B79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Contains quartzites that have been dated to mid cretaceous age</a:t>
            </a:r>
          </a:p>
          <a:p>
            <a:r>
              <a:rPr lang="en-US" dirty="0"/>
              <a:t>Contains growth structures that indicate it was deformed as it accumulated by slip on minor bedding plane </a:t>
            </a:r>
            <a:r>
              <a:rPr lang="en-US" dirty="0" err="1"/>
              <a:t>detatchements</a:t>
            </a:r>
            <a:r>
              <a:rPr lang="en-US" dirty="0"/>
              <a:t> in the hanging wall of the thrust </a:t>
            </a:r>
          </a:p>
          <a:p>
            <a:r>
              <a:rPr lang="en-US" dirty="0"/>
              <a:t>Important new observation: it isn’t cut by the canyon range thrust in the east, rather conglomerate overlaps the thrust in a buttress unconformity</a:t>
            </a:r>
          </a:p>
        </p:txBody>
      </p:sp>
    </p:spTree>
    <p:extLst>
      <p:ext uri="{BB962C8B-B14F-4D97-AF65-F5344CB8AC3E}">
        <p14:creationId xmlns:p14="http://schemas.microsoft.com/office/powerpoint/2010/main" val="4065182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844FF22-C355-EE4B-8A4C-EAB8FD27B0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111275"/>
              </p:ext>
            </p:extLst>
          </p:nvPr>
        </p:nvGraphicFramePr>
        <p:xfrm>
          <a:off x="685800" y="390525"/>
          <a:ext cx="10515600" cy="432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52746110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18721813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5368369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Thrusting 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Emplacement Constraint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Thrusting Event Duration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810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Canyon Range Thrusting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AFT ~140Ma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Syn-kinematic white mica </a:t>
                      </a:r>
                      <a:r>
                        <a:rPr lang="en-US" dirty="0" err="1"/>
                        <a:t>Ar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Ar</a:t>
                      </a:r>
                      <a:r>
                        <a:rPr lang="en-US" dirty="0"/>
                        <a:t> and FT ~140-143Ma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145-110 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540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Pavant</a:t>
                      </a:r>
                      <a:r>
                        <a:rPr lang="en-US" dirty="0"/>
                        <a:t> Range Thrusting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Palynologically dated late Albian- Cenomanian San Pitch Formation conglomerated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Growth structures in canyon range conglomerate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110-86Ma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249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Paxton Thrusting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Angular unconformity seen in subsurface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86-75Ma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684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Gunnison Thrusting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Coeval development of Axhandle </a:t>
                      </a:r>
                      <a:r>
                        <a:rPr lang="en-US" dirty="0" err="1"/>
                        <a:t>wedgetop</a:t>
                      </a:r>
                      <a:r>
                        <a:rPr lang="en-US" dirty="0"/>
                        <a:t> basin at surface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75-65Ma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467515"/>
                  </a:ext>
                </a:extLst>
              </a:tr>
            </a:tbl>
          </a:graphicData>
        </a:graphic>
      </p:graphicFrame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id="{7264657B-FD83-0F44-A0E3-BBD01A39C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500" y="5286375"/>
            <a:ext cx="4572000" cy="1181100"/>
          </a:xfrm>
          <a:prstGeom prst="rect">
            <a:avLst/>
          </a:prstGeom>
        </p:spPr>
      </p:pic>
      <p:pic>
        <p:nvPicPr>
          <p:cNvPr id="16" name="Picture 1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7A671888-FEC5-FB43-85C4-BD6181B93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050" y="5299075"/>
            <a:ext cx="3898900" cy="1219200"/>
          </a:xfrm>
          <a:prstGeom prst="rect">
            <a:avLst/>
          </a:prstGeom>
        </p:spPr>
      </p:pic>
      <p:pic>
        <p:nvPicPr>
          <p:cNvPr id="18" name="Picture 17" descr="A close up of a map&#10;&#10;Description automatically generated">
            <a:extLst>
              <a:ext uri="{FF2B5EF4-FFF2-40B4-BE49-F238E27FC236}">
                <a16:creationId xmlns:a16="http://schemas.microsoft.com/office/drawing/2014/main" id="{A0BD3E82-E822-DC4E-B672-5EC809CB8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9400" y="5010150"/>
            <a:ext cx="3606800" cy="1435100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652AAC75-F34B-F144-ABF3-B7BC7FD2E6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8950" y="5168900"/>
            <a:ext cx="3314700" cy="1422400"/>
          </a:xfrm>
          <a:prstGeom prst="rect">
            <a:avLst/>
          </a:prstGeom>
        </p:spPr>
      </p:pic>
      <p:pic>
        <p:nvPicPr>
          <p:cNvPr id="22" name="Picture 21" descr="A close up of a map&#10;&#10;Description automatically generated">
            <a:extLst>
              <a:ext uri="{FF2B5EF4-FFF2-40B4-BE49-F238E27FC236}">
                <a16:creationId xmlns:a16="http://schemas.microsoft.com/office/drawing/2014/main" id="{E3518361-C560-0343-910F-36B63F409F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0" y="5060950"/>
            <a:ext cx="34798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1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2C3ED-9FE0-394F-90F3-7E9BB0733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4100" y="365125"/>
            <a:ext cx="5219700" cy="1325563"/>
          </a:xfrm>
        </p:spPr>
        <p:txBody>
          <a:bodyPr/>
          <a:lstStyle/>
          <a:p>
            <a:r>
              <a:rPr lang="en-US" dirty="0"/>
              <a:t>Kinematic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9AF1F-97B3-AB47-98B6-FD957A610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372C61-84AB-6F47-9C9A-AF491BF4E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35" y="0"/>
            <a:ext cx="5219700" cy="6819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2968CC-B606-C649-8895-5CAAA8D39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300" y="1485900"/>
            <a:ext cx="61087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17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B7A9A-AA34-B24C-927B-A9EE25A8E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Kinematic History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3CE5D-A9C5-7B4D-8039-5EAD2A2CF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210225" y="494978"/>
            <a:ext cx="3867865" cy="62592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0280C1-0576-2D48-8FEF-D348B1D9F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058925" y="1021306"/>
            <a:ext cx="4351338" cy="55737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2278CF-1FD5-784B-B507-078166859587}"/>
              </a:ext>
            </a:extLst>
          </p:cNvPr>
          <p:cNvSpPr txBox="1"/>
          <p:nvPr/>
        </p:nvSpPr>
        <p:spPr>
          <a:xfrm>
            <a:off x="1168400" y="1321356"/>
            <a:ext cx="3141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CRT-PVT-</a:t>
            </a:r>
            <a:r>
              <a:rPr lang="en-US" b="1" dirty="0" err="1"/>
              <a:t>PVTimbricates</a:t>
            </a:r>
            <a:r>
              <a:rPr lang="en-US" b="1" dirty="0"/>
              <a:t>-PXT-GT</a:t>
            </a:r>
          </a:p>
        </p:txBody>
      </p:sp>
    </p:spTree>
    <p:extLst>
      <p:ext uri="{BB962C8B-B14F-4D97-AF65-F5344CB8AC3E}">
        <p14:creationId xmlns:p14="http://schemas.microsoft.com/office/powerpoint/2010/main" val="586611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A6B18-1E7C-524F-87EE-838E76E2F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5F2DA-D098-674E-AA9A-031889C98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0700" lvl="2" indent="-457200">
              <a:buFont typeface="+mj-lt"/>
              <a:buAutoNum type="arabicPeriod"/>
            </a:pPr>
            <a:r>
              <a:rPr lang="en-US" dirty="0"/>
              <a:t>The history of the Cordilleran foreland basin</a:t>
            </a:r>
          </a:p>
          <a:p>
            <a:pPr marL="806450" lvl="3" indent="-285750"/>
            <a:r>
              <a:rPr lang="en-US" dirty="0"/>
              <a:t>From kinematic reconstruction data, data suggests a 250 km wide </a:t>
            </a:r>
            <a:r>
              <a:rPr lang="en-US" dirty="0" err="1"/>
              <a:t>Nevadaplano</a:t>
            </a:r>
            <a:r>
              <a:rPr lang="en-US" dirty="0"/>
              <a:t> sandwiched between </a:t>
            </a:r>
            <a:r>
              <a:rPr lang="en-US" dirty="0" err="1"/>
              <a:t>Luning</a:t>
            </a:r>
            <a:r>
              <a:rPr lang="en-US" dirty="0"/>
              <a:t> </a:t>
            </a:r>
            <a:r>
              <a:rPr lang="en-US" dirty="0" err="1"/>
              <a:t>Fencemaker</a:t>
            </a:r>
            <a:r>
              <a:rPr lang="en-US" dirty="0"/>
              <a:t> and Sevier fold and thrust belts</a:t>
            </a:r>
          </a:p>
          <a:p>
            <a:pPr marL="520700" lvl="2" indent="-457200">
              <a:buFont typeface="+mj-lt"/>
              <a:buAutoNum type="arabicPeriod"/>
            </a:pPr>
            <a:r>
              <a:rPr lang="en-US" dirty="0"/>
              <a:t>Crustal thickening and elevation gain estimates in the central part of the orogenic belt</a:t>
            </a:r>
          </a:p>
          <a:p>
            <a:pPr marL="806450" lvl="3" indent="-285750"/>
            <a:r>
              <a:rPr lang="en-US" dirty="0"/>
              <a:t>Total shortening from reconstructions = 220km, 164Km at 90Ma</a:t>
            </a:r>
          </a:p>
          <a:p>
            <a:pPr marL="806450" lvl="3" indent="-285750"/>
            <a:r>
              <a:rPr lang="en-US" dirty="0"/>
              <a:t>Forward Propagation at 90 Ma = 300km</a:t>
            </a:r>
          </a:p>
          <a:p>
            <a:pPr marL="806450" lvl="3" indent="-285750"/>
            <a:r>
              <a:rPr lang="en-US" dirty="0"/>
              <a:t>Flexural Wave Migration at 90Ma (164km+300km)= 464 km </a:t>
            </a:r>
          </a:p>
          <a:p>
            <a:pPr marL="520700" lvl="2" indent="-457200">
              <a:buFont typeface="+mj-lt"/>
              <a:buAutoNum type="arabicPeriod"/>
            </a:pPr>
            <a:r>
              <a:rPr lang="en-US" dirty="0"/>
              <a:t>Cordilleran Magmatic History</a:t>
            </a:r>
          </a:p>
          <a:p>
            <a:pPr marL="806450" lvl="3" indent="-285750"/>
            <a:r>
              <a:rPr lang="en-US" dirty="0"/>
              <a:t>Equal amounts of displacement in upper crust and lower crust due to thrusting</a:t>
            </a:r>
          </a:p>
          <a:p>
            <a:pPr marL="806450" lvl="3" indent="-285750"/>
            <a:r>
              <a:rPr lang="en-US" dirty="0"/>
              <a:t>Underthrust crust went westward where it melted and produced granitic magmas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C0F1A6-5771-CC47-87ED-4489E5ADB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7071" y="4376737"/>
            <a:ext cx="64262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80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FF44-79A0-0E46-B260-723AA6869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C72F3-EC8D-2945-8838-80F3877AC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 section of the Sevier fold </a:t>
            </a:r>
          </a:p>
          <a:p>
            <a:pPr marL="0" indent="0">
              <a:buNone/>
            </a:pPr>
            <a:r>
              <a:rPr lang="en-US" dirty="0"/>
              <a:t>   and thrust belt</a:t>
            </a:r>
          </a:p>
          <a:p>
            <a:pPr lvl="1"/>
            <a:r>
              <a:rPr lang="en-US" dirty="0"/>
              <a:t>Shortening = 220km total</a:t>
            </a:r>
          </a:p>
          <a:p>
            <a:pPr lvl="1"/>
            <a:r>
              <a:rPr lang="en-US" dirty="0"/>
              <a:t>Early Cretaceous – Maastrichtian</a:t>
            </a:r>
          </a:p>
          <a:p>
            <a:pPr lvl="1"/>
            <a:r>
              <a:rPr lang="en-US" dirty="0"/>
              <a:t>Four major faults</a:t>
            </a:r>
          </a:p>
          <a:p>
            <a:pPr lvl="2"/>
            <a:r>
              <a:rPr lang="en-US" dirty="0"/>
              <a:t>Western Faults- thicker units, longer distances. Eastern Faults- thinner units, shorter and more compact</a:t>
            </a:r>
          </a:p>
          <a:p>
            <a:pPr marL="685800" lvl="2"/>
            <a:r>
              <a:rPr lang="en-US" sz="2400" dirty="0"/>
              <a:t>Crustal thickening suggests </a:t>
            </a:r>
            <a:r>
              <a:rPr lang="en-US" sz="2400" dirty="0" err="1"/>
              <a:t>Nevadaplano</a:t>
            </a:r>
            <a:r>
              <a:rPr lang="en-US" sz="2400" dirty="0"/>
              <a:t> in the hinterland</a:t>
            </a:r>
          </a:p>
          <a:p>
            <a:pPr marL="685800" lvl="2"/>
            <a:r>
              <a:rPr lang="en-US" sz="2400" dirty="0"/>
              <a:t>Assuming equal amounts of displacement in upper and lower crust, lower crust underthrust to the west could correspond to the cordilleran magmatic arc root. </a:t>
            </a:r>
          </a:p>
          <a:p>
            <a:pPr lvl="2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D28206-EFAE-3446-8F46-4A6CB7A72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800" y="47625"/>
            <a:ext cx="64262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59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261FD-EA42-7048-8219-5C87CA74A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Tectonic 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1C72C-1EA0-6E4E-A37A-AA81D2E3D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Sevier fold and thrust belt is a segment of the greater cordilleran retro arc thrust belt </a:t>
            </a:r>
          </a:p>
          <a:p>
            <a:r>
              <a:rPr lang="en-US" dirty="0"/>
              <a:t>Formed along the western margin of north America in response to the subduction of oceanic plates, subduction rates increased after oceanic basin closure</a:t>
            </a:r>
          </a:p>
          <a:p>
            <a:r>
              <a:rPr lang="en-US" dirty="0"/>
              <a:t>Major features across the greater cordillera include the Sierra Nevada, the </a:t>
            </a:r>
            <a:r>
              <a:rPr lang="en-US" dirty="0" err="1"/>
              <a:t>Luning</a:t>
            </a:r>
            <a:r>
              <a:rPr lang="en-US" dirty="0"/>
              <a:t>- </a:t>
            </a:r>
            <a:r>
              <a:rPr lang="en-US" dirty="0" err="1"/>
              <a:t>Fencemaker</a:t>
            </a:r>
            <a:r>
              <a:rPr lang="en-US" dirty="0"/>
              <a:t> thrust belt, Golconda and Roberts Mountains allochthons, Sevier fold and thrust belt, Sevier desert basin</a:t>
            </a:r>
          </a:p>
        </p:txBody>
      </p:sp>
    </p:spTree>
    <p:extLst>
      <p:ext uri="{BB962C8B-B14F-4D97-AF65-F5344CB8AC3E}">
        <p14:creationId xmlns:p14="http://schemas.microsoft.com/office/powerpoint/2010/main" val="4092739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07448-6D5C-8245-ADAA-2784582F4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66FF5-2805-F94B-89BE-23E8CD111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provide a revised synthesis of data for the Sevier belt in the central Utah area. </a:t>
            </a:r>
          </a:p>
          <a:p>
            <a:pPr lvl="1"/>
            <a:r>
              <a:rPr lang="en-US" dirty="0"/>
              <a:t>Results have implications for: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The history of the Cordilleran foreland basin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Crustal thickening and elevation gain estimates in the central part of the orogenic belt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The cordilleran magmatic arc history </a:t>
            </a:r>
          </a:p>
        </p:txBody>
      </p:sp>
    </p:spTree>
    <p:extLst>
      <p:ext uri="{BB962C8B-B14F-4D97-AF65-F5344CB8AC3E}">
        <p14:creationId xmlns:p14="http://schemas.microsoft.com/office/powerpoint/2010/main" val="3622126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1BBFC-E384-784C-81E5-2918957D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Stratigraphy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0701E6-73AA-3E47-885C-9D57B35B2C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74" b="16123"/>
          <a:stretch/>
        </p:blipFill>
        <p:spPr>
          <a:xfrm>
            <a:off x="4129501" y="4639763"/>
            <a:ext cx="8026404" cy="211985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2137CE9-DDCC-0543-AC83-14FFF10660F1}"/>
              </a:ext>
            </a:extLst>
          </p:cNvPr>
          <p:cNvCxnSpPr>
            <a:cxnSpLocks/>
          </p:cNvCxnSpPr>
          <p:nvPr/>
        </p:nvCxnSpPr>
        <p:spPr>
          <a:xfrm>
            <a:off x="6591300" y="1792288"/>
            <a:ext cx="0" cy="1624012"/>
          </a:xfrm>
          <a:prstGeom prst="line">
            <a:avLst/>
          </a:prstGeom>
          <a:ln w="127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5429F14-1030-9E48-95C8-1ECB3D696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204801" y="-1065601"/>
            <a:ext cx="3903797" cy="6121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2EA871-25EC-5148-B138-DEFB5F410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068301" y="-331076"/>
            <a:ext cx="2785479" cy="802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74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1E2D7-9C87-0D46-80E1-9AB5ECF4A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Stratigraphy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0733A-56D8-6A44-AEC2-84256F071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6137" cy="4351338"/>
          </a:xfrm>
        </p:spPr>
        <p:txBody>
          <a:bodyPr>
            <a:normAutofit/>
          </a:bodyPr>
          <a:lstStyle/>
          <a:p>
            <a:r>
              <a:rPr lang="en-US" dirty="0"/>
              <a:t>West- Thick Offshore </a:t>
            </a:r>
          </a:p>
          <a:p>
            <a:r>
              <a:rPr lang="en-US" dirty="0"/>
              <a:t>East - Thin </a:t>
            </a:r>
            <a:r>
              <a:rPr lang="en-US" dirty="0" err="1"/>
              <a:t>Platformal</a:t>
            </a:r>
            <a:r>
              <a:rPr lang="en-US" dirty="0"/>
              <a:t> </a:t>
            </a:r>
          </a:p>
          <a:p>
            <a:r>
              <a:rPr lang="en-US" dirty="0"/>
              <a:t>Transition zone: Canyon range Wasatch plateau</a:t>
            </a:r>
          </a:p>
          <a:p>
            <a:r>
              <a:rPr lang="en-US" dirty="0"/>
              <a:t>Above Jurassic Section: Wedge top and foredeep fill of the Cordilleran foreland basin system derived directly from growing cordilleran orogenic belt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5B73E3B-33F8-B54C-BB1E-0B84AC040A60}"/>
              </a:ext>
            </a:extLst>
          </p:cNvPr>
          <p:cNvSpPr txBox="1">
            <a:spLocks/>
          </p:cNvSpPr>
          <p:nvPr/>
        </p:nvSpPr>
        <p:spPr>
          <a:xfrm>
            <a:off x="6396789" y="1773488"/>
            <a:ext cx="53861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Major detachments: exposed in </a:t>
            </a:r>
            <a:r>
              <a:rPr lang="en-US" dirty="0" err="1"/>
              <a:t>shaly</a:t>
            </a:r>
            <a:r>
              <a:rPr lang="en-US" dirty="0"/>
              <a:t> units like the Pocatello Neoproterozoic formation, Cambrian shale, Triassic shale, middle Jurassic shale</a:t>
            </a:r>
          </a:p>
          <a:p>
            <a:r>
              <a:rPr lang="en-US" dirty="0"/>
              <a:t>Competent units: quartzites, carbonates, sandstones</a:t>
            </a:r>
          </a:p>
          <a:p>
            <a:r>
              <a:rPr lang="en-US" dirty="0"/>
              <a:t>Incompetent: arpen shale unit strongly influences the structural style</a:t>
            </a:r>
          </a:p>
        </p:txBody>
      </p:sp>
    </p:spTree>
    <p:extLst>
      <p:ext uri="{BB962C8B-B14F-4D97-AF65-F5344CB8AC3E}">
        <p14:creationId xmlns:p14="http://schemas.microsoft.com/office/powerpoint/2010/main" val="1435728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2B6792A-A732-9F4F-85AD-6CCA46151D2E}"/>
              </a:ext>
            </a:extLst>
          </p:cNvPr>
          <p:cNvGrpSpPr/>
          <p:nvPr/>
        </p:nvGrpSpPr>
        <p:grpSpPr>
          <a:xfrm>
            <a:off x="568500" y="0"/>
            <a:ext cx="4663899" cy="6858000"/>
            <a:chOff x="7528101" y="262467"/>
            <a:chExt cx="4663899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8E10E1F-F31B-2C43-B95D-86DEA55F9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28101" y="262467"/>
              <a:ext cx="4663899" cy="6858000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</p:pic>
        <p:sp>
          <p:nvSpPr>
            <p:cNvPr id="8" name="5-Point Star 7">
              <a:extLst>
                <a:ext uri="{FF2B5EF4-FFF2-40B4-BE49-F238E27FC236}">
                  <a16:creationId xmlns:a16="http://schemas.microsoft.com/office/drawing/2014/main" id="{16103722-9BC6-364E-A38F-A20DB7BFA3CA}"/>
                </a:ext>
              </a:extLst>
            </p:cNvPr>
            <p:cNvSpPr/>
            <p:nvPr/>
          </p:nvSpPr>
          <p:spPr>
            <a:xfrm>
              <a:off x="9715500" y="6575612"/>
              <a:ext cx="134471" cy="134470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5-Point Star 8">
              <a:extLst>
                <a:ext uri="{FF2B5EF4-FFF2-40B4-BE49-F238E27FC236}">
                  <a16:creationId xmlns:a16="http://schemas.microsoft.com/office/drawing/2014/main" id="{D95DE0FC-EE0E-F34C-BA3B-2C2F58F38F78}"/>
                </a:ext>
              </a:extLst>
            </p:cNvPr>
            <p:cNvSpPr/>
            <p:nvPr/>
          </p:nvSpPr>
          <p:spPr>
            <a:xfrm>
              <a:off x="9484659" y="4563036"/>
              <a:ext cx="134471" cy="134470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5-Point Star 9">
              <a:extLst>
                <a:ext uri="{FF2B5EF4-FFF2-40B4-BE49-F238E27FC236}">
                  <a16:creationId xmlns:a16="http://schemas.microsoft.com/office/drawing/2014/main" id="{B18BCFEB-BDE8-A245-8058-F5691D9C557E}"/>
                </a:ext>
              </a:extLst>
            </p:cNvPr>
            <p:cNvSpPr/>
            <p:nvPr/>
          </p:nvSpPr>
          <p:spPr>
            <a:xfrm>
              <a:off x="9306479" y="5156200"/>
              <a:ext cx="134471" cy="134470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5-Point Star 10">
              <a:extLst>
                <a:ext uri="{FF2B5EF4-FFF2-40B4-BE49-F238E27FC236}">
                  <a16:creationId xmlns:a16="http://schemas.microsoft.com/office/drawing/2014/main" id="{C499489D-FC27-6248-BAAC-EFB14C75F9F4}"/>
                </a:ext>
              </a:extLst>
            </p:cNvPr>
            <p:cNvSpPr/>
            <p:nvPr/>
          </p:nvSpPr>
          <p:spPr>
            <a:xfrm>
              <a:off x="9179853" y="2859742"/>
              <a:ext cx="134471" cy="134470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5-Point Star 11">
              <a:extLst>
                <a:ext uri="{FF2B5EF4-FFF2-40B4-BE49-F238E27FC236}">
                  <a16:creationId xmlns:a16="http://schemas.microsoft.com/office/drawing/2014/main" id="{DA4E3C33-B3F4-8E40-82CF-D5F5F26A90B0}"/>
                </a:ext>
              </a:extLst>
            </p:cNvPr>
            <p:cNvSpPr/>
            <p:nvPr/>
          </p:nvSpPr>
          <p:spPr>
            <a:xfrm>
              <a:off x="9350188" y="6575612"/>
              <a:ext cx="134471" cy="134470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8AF744C-E7AE-2942-A5DD-9B9BE3B94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295190" y="-1133691"/>
            <a:ext cx="3903797" cy="61214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CCA2B34-D3B4-B14E-AF1D-178296109CA7}"/>
              </a:ext>
            </a:extLst>
          </p:cNvPr>
          <p:cNvGrpSpPr/>
          <p:nvPr/>
        </p:nvGrpSpPr>
        <p:grpSpPr>
          <a:xfrm>
            <a:off x="5736822" y="3077155"/>
            <a:ext cx="5537200" cy="3454400"/>
            <a:chOff x="1990901" y="3429000"/>
            <a:chExt cx="5537200" cy="34544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07FE69A-80C1-F445-8042-E84971E33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90901" y="3429000"/>
              <a:ext cx="5537200" cy="34544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13" name="5-Point Star 12">
              <a:extLst>
                <a:ext uri="{FF2B5EF4-FFF2-40B4-BE49-F238E27FC236}">
                  <a16:creationId xmlns:a16="http://schemas.microsoft.com/office/drawing/2014/main" id="{698637D9-5A0A-DF4E-9DF2-CC1D1DA982B7}"/>
                </a:ext>
              </a:extLst>
            </p:cNvPr>
            <p:cNvSpPr/>
            <p:nvPr/>
          </p:nvSpPr>
          <p:spPr>
            <a:xfrm>
              <a:off x="5020581" y="4623906"/>
              <a:ext cx="134471" cy="134470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5-Point Star 13">
              <a:extLst>
                <a:ext uri="{FF2B5EF4-FFF2-40B4-BE49-F238E27FC236}">
                  <a16:creationId xmlns:a16="http://schemas.microsoft.com/office/drawing/2014/main" id="{3CE0B241-9E58-EE49-B936-F785FDC901C8}"/>
                </a:ext>
              </a:extLst>
            </p:cNvPr>
            <p:cNvSpPr/>
            <p:nvPr/>
          </p:nvSpPr>
          <p:spPr>
            <a:xfrm>
              <a:off x="4724095" y="4633740"/>
              <a:ext cx="134471" cy="134470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1DCA104D-0E58-424C-A089-7DC4AFAEFC13}"/>
              </a:ext>
            </a:extLst>
          </p:cNvPr>
          <p:cNvSpPr/>
          <p:nvPr/>
        </p:nvSpPr>
        <p:spPr>
          <a:xfrm>
            <a:off x="9657347" y="1540042"/>
            <a:ext cx="753979" cy="1057233"/>
          </a:xfrm>
          <a:prstGeom prst="rect">
            <a:avLst/>
          </a:prstGeom>
          <a:solidFill>
            <a:schemeClr val="accent4">
              <a:alpha val="4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D950126-F451-0741-9672-23FA3A84038E}"/>
              </a:ext>
            </a:extLst>
          </p:cNvPr>
          <p:cNvCxnSpPr>
            <a:cxnSpLocks/>
          </p:cNvCxnSpPr>
          <p:nvPr/>
        </p:nvCxnSpPr>
        <p:spPr>
          <a:xfrm>
            <a:off x="1157647" y="6241332"/>
            <a:ext cx="36528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065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D70D8-5D31-8149-8B44-9D33A872F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</a:t>
            </a:r>
            <a:br>
              <a:rPr lang="en-US" dirty="0"/>
            </a:br>
            <a:r>
              <a:rPr lang="en-US" dirty="0"/>
              <a:t>Structures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4A895C-7E07-9140-9668-10227940E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79" y="2741614"/>
            <a:ext cx="6019800" cy="4076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54A6B9-C5A7-834B-966C-90EFAD817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097114" y="-2615196"/>
            <a:ext cx="2785479" cy="80264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8A737EF-DEA8-0141-8344-B6C8E65A95D1}"/>
              </a:ext>
            </a:extLst>
          </p:cNvPr>
          <p:cNvSpPr/>
          <p:nvPr/>
        </p:nvSpPr>
        <p:spPr>
          <a:xfrm>
            <a:off x="8245642" y="657726"/>
            <a:ext cx="1507958" cy="366402"/>
          </a:xfrm>
          <a:prstGeom prst="rect">
            <a:avLst/>
          </a:prstGeom>
          <a:solidFill>
            <a:schemeClr val="accent4">
              <a:alpha val="2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57ACE7-099E-FF4D-9647-69CBA9E99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7821" y="2971216"/>
            <a:ext cx="5537200" cy="3454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55ACEA7-39D1-9B49-A0B7-3F091676640B}"/>
              </a:ext>
            </a:extLst>
          </p:cNvPr>
          <p:cNvSpPr txBox="1"/>
          <p:nvPr/>
        </p:nvSpPr>
        <p:spPr>
          <a:xfrm>
            <a:off x="1828800" y="6308209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BACD1-3A4D-ED41-8C5E-8857D0ADDB03}"/>
              </a:ext>
            </a:extLst>
          </p:cNvPr>
          <p:cNvSpPr txBox="1"/>
          <p:nvPr/>
        </p:nvSpPr>
        <p:spPr>
          <a:xfrm>
            <a:off x="4337271" y="624095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07303C-B888-7E40-92AE-FDD2E91E7380}"/>
              </a:ext>
            </a:extLst>
          </p:cNvPr>
          <p:cNvSpPr/>
          <p:nvPr/>
        </p:nvSpPr>
        <p:spPr>
          <a:xfrm>
            <a:off x="3873756" y="657726"/>
            <a:ext cx="1507958" cy="366402"/>
          </a:xfrm>
          <a:prstGeom prst="rect">
            <a:avLst/>
          </a:prstGeom>
          <a:solidFill>
            <a:schemeClr val="accent4">
              <a:alpha val="2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63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EA5C9-B9D4-8B46-9D08-9000C2065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B5350-36F3-6746-89CE-F4029EF11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170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Canyon Range Thrust- folded into a north trending </a:t>
            </a:r>
            <a:r>
              <a:rPr lang="en-US" dirty="0" err="1"/>
              <a:t>synform</a:t>
            </a:r>
            <a:endParaRPr lang="en-US" dirty="0"/>
          </a:p>
          <a:p>
            <a:r>
              <a:rPr lang="en-US" dirty="0" err="1"/>
              <a:t>Pavant</a:t>
            </a:r>
            <a:r>
              <a:rPr lang="en-US" dirty="0"/>
              <a:t> thrust – east dipping thrust fault</a:t>
            </a:r>
          </a:p>
          <a:p>
            <a:r>
              <a:rPr lang="en-US" dirty="0" err="1"/>
              <a:t>PVTi</a:t>
            </a:r>
            <a:r>
              <a:rPr lang="en-US" dirty="0"/>
              <a:t>- </a:t>
            </a:r>
            <a:r>
              <a:rPr lang="en-US" dirty="0" err="1"/>
              <a:t>pavant</a:t>
            </a:r>
            <a:r>
              <a:rPr lang="en-US" dirty="0"/>
              <a:t> footwall imbricates mapped, based off of seismic profiles and wells drilled in the area total shortening for this area = 26km</a:t>
            </a:r>
          </a:p>
          <a:p>
            <a:r>
              <a:rPr lang="en-US" dirty="0"/>
              <a:t>PXT- doesn’t outcrop to surface, so not described in detail. However it is known </a:t>
            </a:r>
            <a:r>
              <a:rPr lang="en-US" dirty="0" err="1"/>
              <a:t>bc</a:t>
            </a:r>
            <a:r>
              <a:rPr lang="en-US" dirty="0"/>
              <a:t> of seismic and well data </a:t>
            </a:r>
          </a:p>
          <a:p>
            <a:r>
              <a:rPr lang="en-US" dirty="0"/>
              <a:t>GT- doesn’t outcrop but is documented in industry boreholes and seismic profiles</a:t>
            </a:r>
          </a:p>
          <a:p>
            <a:r>
              <a:rPr lang="en-US" dirty="0"/>
              <a:t>Sevier culmination-antiformal structure defined by deformation patterns and broadly arched seismic reflectors. </a:t>
            </a:r>
            <a:r>
              <a:rPr lang="en-US" dirty="0" err="1"/>
              <a:t>Pavant</a:t>
            </a:r>
            <a:r>
              <a:rPr lang="en-US" dirty="0"/>
              <a:t>, Paxton, Gunnison are thought to root beneath culmination. Canyon ridge folded above culmination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815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24E71-A6C3-F54B-AAD2-EB2CD41D2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Stratigraphic </a:t>
            </a:r>
            <a:r>
              <a:rPr lang="en-US" dirty="0" err="1"/>
              <a:t>Seperation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19551-EE5F-3547-A1C6-44D996068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Stratigrpahic</a:t>
            </a:r>
            <a:r>
              <a:rPr lang="en-US" dirty="0"/>
              <a:t> separation diagram- evidence for a low hanging wall ramp on a frontal foot wall ramp</a:t>
            </a:r>
          </a:p>
          <a:p>
            <a:pPr lvl="1"/>
            <a:r>
              <a:rPr lang="en-US" dirty="0"/>
              <a:t>North- Western section: </a:t>
            </a:r>
            <a:r>
              <a:rPr lang="en-US" dirty="0" err="1"/>
              <a:t>thurst</a:t>
            </a:r>
            <a:r>
              <a:rPr lang="en-US" dirty="0"/>
              <a:t> climbs from west to east 250K= low angle hanging wall ramp</a:t>
            </a:r>
          </a:p>
          <a:p>
            <a:pPr lvl="1"/>
            <a:r>
              <a:rPr lang="en-US" dirty="0"/>
              <a:t>South- Eastern section: thrust climbs from west to east 1km = high angle footwall ramp</a:t>
            </a:r>
          </a:p>
          <a:p>
            <a:pPr lvl="1"/>
            <a:r>
              <a:rPr lang="en-US" dirty="0"/>
              <a:t>North south- Central section: thrust climbs 1.5km = major north dipping ramp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598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713</Words>
  <Application>Microsoft Macintosh PowerPoint</Application>
  <PresentationFormat>Widescreen</PresentationFormat>
  <Paragraphs>81</Paragraphs>
  <Slides>16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Regional Structure and Kinematic History of the Sevier fold and thrust belt, central Utah</vt:lpstr>
      <vt:lpstr>Tectonic Setting</vt:lpstr>
      <vt:lpstr>Motivation</vt:lpstr>
      <vt:lpstr>Stratigraphy</vt:lpstr>
      <vt:lpstr>Stratigraphy</vt:lpstr>
      <vt:lpstr>PowerPoint Presentation</vt:lpstr>
      <vt:lpstr>Key Structures</vt:lpstr>
      <vt:lpstr>Key Structures</vt:lpstr>
      <vt:lpstr>Stratigraphic Seperation</vt:lpstr>
      <vt:lpstr>Canyon Range Conglomerate</vt:lpstr>
      <vt:lpstr>Canyon range conglomerate</vt:lpstr>
      <vt:lpstr>PowerPoint Presentation</vt:lpstr>
      <vt:lpstr>Kinematic History</vt:lpstr>
      <vt:lpstr>Kinematic History</vt:lpstr>
      <vt:lpstr>Implications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Angelica Rodriguez</dc:creator>
  <cp:lastModifiedBy>Angelica Rodriguez</cp:lastModifiedBy>
  <cp:revision>2</cp:revision>
  <dcterms:created xsi:type="dcterms:W3CDTF">2020-04-20T06:10:52Z</dcterms:created>
  <dcterms:modified xsi:type="dcterms:W3CDTF">2020-04-20T16:22:44Z</dcterms:modified>
</cp:coreProperties>
</file>