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theme/themeOverride2.xml" ContentType="application/vnd.openxmlformats-officedocument.themeOverride+xml"/>
  <Override PartName="/ppt/notesSlides/notesSlide2.xml" ContentType="application/vnd.openxmlformats-officedocument.presentationml.notesSlide+xml"/>
  <Override PartName="/ppt/theme/themeOverride3.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heme/themeOverride4.xml" ContentType="application/vnd.openxmlformats-officedocument.themeOverride+xml"/>
  <Override PartName="/ppt/notesSlides/notesSlide5.xml" ContentType="application/vnd.openxmlformats-officedocument.presentationml.notesSlide+xml"/>
  <Override PartName="/ppt/theme/themeOverride5.xml" ContentType="application/vnd.openxmlformats-officedocument.themeOverride+xml"/>
  <Override PartName="/ppt/notesSlides/notesSlide6.xml" ContentType="application/vnd.openxmlformats-officedocument.presentationml.notesSlide+xml"/>
  <Override PartName="/ppt/theme/themeOverride6.xml" ContentType="application/vnd.openxmlformats-officedocument.themeOverride+xml"/>
  <Override PartName="/ppt/notesSlides/notesSlide7.xml" ContentType="application/vnd.openxmlformats-officedocument.presentationml.notesSlide+xml"/>
  <Override PartName="/ppt/theme/themeOverride7.xml" ContentType="application/vnd.openxmlformats-officedocument.themeOverride+xml"/>
  <Override PartName="/ppt/notesSlides/notesSlide8.xml" ContentType="application/vnd.openxmlformats-officedocument.presentationml.notesSlide+xml"/>
  <Override PartName="/ppt/theme/themeOverride8.xml" ContentType="application/vnd.openxmlformats-officedocument.themeOverride+xml"/>
  <Override PartName="/ppt/notesSlides/notesSlide9.xml" ContentType="application/vnd.openxmlformats-officedocument.presentationml.notesSlide+xml"/>
  <Override PartName="/ppt/theme/themeOverride9.xml" ContentType="application/vnd.openxmlformats-officedocument.themeOverr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2"/>
  </p:notesMasterIdLst>
  <p:sldIdLst>
    <p:sldId id="258" r:id="rId2"/>
    <p:sldId id="261" r:id="rId3"/>
    <p:sldId id="264" r:id="rId4"/>
    <p:sldId id="260" r:id="rId5"/>
    <p:sldId id="267" r:id="rId6"/>
    <p:sldId id="269" r:id="rId7"/>
    <p:sldId id="262" r:id="rId8"/>
    <p:sldId id="263" r:id="rId9"/>
    <p:sldId id="268" r:id="rId10"/>
    <p:sldId id="271"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olan Delelrman" initials="ND" lastIdx="1" clrIdx="0">
    <p:extLst>
      <p:ext uri="{19B8F6BF-5375-455C-9EA6-DF929625EA0E}">
        <p15:presenceInfo xmlns:p15="http://schemas.microsoft.com/office/powerpoint/2012/main" userId="294f9f2b179aa9a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1" autoAdjust="0"/>
    <p:restoredTop sz="85696" autoAdjust="0"/>
  </p:normalViewPr>
  <p:slideViewPr>
    <p:cSldViewPr snapToGrid="0">
      <p:cViewPr varScale="1">
        <p:scale>
          <a:sx n="57" d="100"/>
          <a:sy n="57" d="100"/>
        </p:scale>
        <p:origin x="828"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C20BB3-3CCB-4FE5-991B-82F6BCB48AF3}" type="datetimeFigureOut">
              <a:rPr lang="en-US" smtClean="0"/>
              <a:t>4/21/2020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746DE6-3336-457D-A091-FA20AC1C536E}" type="slidenum">
              <a:rPr lang="en-US" smtClean="0"/>
              <a:t>‹#›</a:t>
            </a:fld>
            <a:endParaRPr lang="en-US"/>
          </a:p>
        </p:txBody>
      </p:sp>
    </p:spTree>
    <p:extLst>
      <p:ext uri="{BB962C8B-B14F-4D97-AF65-F5344CB8AC3E}">
        <p14:creationId xmlns:p14="http://schemas.microsoft.com/office/powerpoint/2010/main" val="18830743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1</a:t>
            </a:fld>
            <a:endParaRPr lang="en-US"/>
          </a:p>
        </p:txBody>
      </p:sp>
    </p:spTree>
    <p:extLst>
      <p:ext uri="{BB962C8B-B14F-4D97-AF65-F5344CB8AC3E}">
        <p14:creationId xmlns:p14="http://schemas.microsoft.com/office/powerpoint/2010/main" val="1541522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10</a:t>
            </a:fld>
            <a:endParaRPr lang="en-US"/>
          </a:p>
        </p:txBody>
      </p:sp>
    </p:spTree>
    <p:extLst>
      <p:ext uri="{BB962C8B-B14F-4D97-AF65-F5344CB8AC3E}">
        <p14:creationId xmlns:p14="http://schemas.microsoft.com/office/powerpoint/2010/main" val="24553103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2</a:t>
            </a:fld>
            <a:endParaRPr lang="en-US"/>
          </a:p>
        </p:txBody>
      </p:sp>
    </p:spTree>
    <p:extLst>
      <p:ext uri="{BB962C8B-B14F-4D97-AF65-F5344CB8AC3E}">
        <p14:creationId xmlns:p14="http://schemas.microsoft.com/office/powerpoint/2010/main" val="23496697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3</a:t>
            </a:fld>
            <a:endParaRPr lang="en-US"/>
          </a:p>
        </p:txBody>
      </p:sp>
    </p:spTree>
    <p:extLst>
      <p:ext uri="{BB962C8B-B14F-4D97-AF65-F5344CB8AC3E}">
        <p14:creationId xmlns:p14="http://schemas.microsoft.com/office/powerpoint/2010/main" val="11502325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Schoonover sequence divided into ten stratigraphic members by Fagan 1962 who first mapped them</a:t>
            </a:r>
          </a:p>
        </p:txBody>
      </p:sp>
      <p:sp>
        <p:nvSpPr>
          <p:cNvPr id="4" name="Slide Number Placeholder 3"/>
          <p:cNvSpPr>
            <a:spLocks noGrp="1"/>
          </p:cNvSpPr>
          <p:nvPr>
            <p:ph type="sldNum" sz="quarter" idx="5"/>
          </p:nvPr>
        </p:nvSpPr>
        <p:spPr/>
        <p:txBody>
          <a:bodyPr/>
          <a:lstStyle/>
          <a:p>
            <a:fld id="{E0746DE6-3336-457D-A091-FA20AC1C536E}" type="slidenum">
              <a:rPr lang="en-US" smtClean="0"/>
              <a:t>4</a:t>
            </a:fld>
            <a:endParaRPr lang="en-US"/>
          </a:p>
        </p:txBody>
      </p:sp>
    </p:spTree>
    <p:extLst>
      <p:ext uri="{BB962C8B-B14F-4D97-AF65-F5344CB8AC3E}">
        <p14:creationId xmlns:p14="http://schemas.microsoft.com/office/powerpoint/2010/main" val="2559055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Thicknesses are crude approximations due to faulting and folding of section</a:t>
            </a:r>
          </a:p>
          <a:p>
            <a:endParaRPr lang="en-US" dirty="0"/>
          </a:p>
          <a:p>
            <a:r>
              <a:rPr lang="en-US" dirty="0"/>
              <a:t>Sections are correlated with radiolarian assemblages of same age </a:t>
            </a:r>
          </a:p>
          <a:p>
            <a:endParaRPr lang="en-US" dirty="0"/>
          </a:p>
          <a:p>
            <a:r>
              <a:rPr lang="en-US" dirty="0"/>
              <a:t>Radiolarian assemblages assigned to one of the ten </a:t>
            </a:r>
            <a:r>
              <a:rPr lang="en-US" dirty="0" err="1"/>
              <a:t>strat</a:t>
            </a:r>
            <a:r>
              <a:rPr lang="en-US" dirty="0"/>
              <a:t> members of the Schoonover (1-6b)</a:t>
            </a:r>
          </a:p>
        </p:txBody>
      </p:sp>
      <p:sp>
        <p:nvSpPr>
          <p:cNvPr id="4" name="Slide Number Placeholder 3"/>
          <p:cNvSpPr>
            <a:spLocks noGrp="1"/>
          </p:cNvSpPr>
          <p:nvPr>
            <p:ph type="sldNum" sz="quarter" idx="5"/>
          </p:nvPr>
        </p:nvSpPr>
        <p:spPr/>
        <p:txBody>
          <a:bodyPr/>
          <a:lstStyle/>
          <a:p>
            <a:fld id="{E0746DE6-3336-457D-A091-FA20AC1C536E}" type="slidenum">
              <a:rPr lang="en-US" smtClean="0"/>
              <a:t>5</a:t>
            </a:fld>
            <a:endParaRPr lang="en-US"/>
          </a:p>
        </p:txBody>
      </p:sp>
    </p:spTree>
    <p:extLst>
      <p:ext uri="{BB962C8B-B14F-4D97-AF65-F5344CB8AC3E}">
        <p14:creationId xmlns:p14="http://schemas.microsoft.com/office/powerpoint/2010/main" val="7372677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gist of this is that this indicates a basin near the flanks of an island arc in late Devonian time that has an extensional/rift related origin.</a:t>
            </a:r>
          </a:p>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6</a:t>
            </a:fld>
            <a:endParaRPr lang="en-US"/>
          </a:p>
        </p:txBody>
      </p:sp>
    </p:spTree>
    <p:extLst>
      <p:ext uri="{BB962C8B-B14F-4D97-AF65-F5344CB8AC3E}">
        <p14:creationId xmlns:p14="http://schemas.microsoft.com/office/powerpoint/2010/main" val="16677001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7</a:t>
            </a:fld>
            <a:endParaRPr lang="en-US"/>
          </a:p>
        </p:txBody>
      </p:sp>
    </p:spTree>
    <p:extLst>
      <p:ext uri="{BB962C8B-B14F-4D97-AF65-F5344CB8AC3E}">
        <p14:creationId xmlns:p14="http://schemas.microsoft.com/office/powerpoint/2010/main" val="31806945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8</a:t>
            </a:fld>
            <a:endParaRPr lang="en-US"/>
          </a:p>
        </p:txBody>
      </p:sp>
    </p:spTree>
    <p:extLst>
      <p:ext uri="{BB962C8B-B14F-4D97-AF65-F5344CB8AC3E}">
        <p14:creationId xmlns:p14="http://schemas.microsoft.com/office/powerpoint/2010/main" val="23373562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9</a:t>
            </a:fld>
            <a:endParaRPr lang="en-US"/>
          </a:p>
        </p:txBody>
      </p:sp>
    </p:spTree>
    <p:extLst>
      <p:ext uri="{BB962C8B-B14F-4D97-AF65-F5344CB8AC3E}">
        <p14:creationId xmlns:p14="http://schemas.microsoft.com/office/powerpoint/2010/main" val="3374459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2" name="Freeform 6" title="Page Number Shape"/>
          <p:cNvSpPr/>
          <p:nvPr/>
        </p:nvSpPr>
        <p:spPr bwMode="auto">
          <a:xfrm>
            <a:off x="11784011" y="118920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1088913" y="1143293"/>
            <a:ext cx="7034362" cy="4268965"/>
          </a:xfrm>
        </p:spPr>
        <p:txBody>
          <a:bodyPr anchor="t">
            <a:normAutofit/>
          </a:bodyPr>
          <a:lstStyle>
            <a:lvl1pPr algn="l">
              <a:lnSpc>
                <a:spcPct val="85000"/>
              </a:lnSpc>
              <a:defRPr sz="77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1088914" y="5537925"/>
            <a:ext cx="7034362" cy="706355"/>
          </a:xfrm>
        </p:spPr>
        <p:txBody>
          <a:bodyPr>
            <a:normAutofit/>
          </a:bodyPr>
          <a:lstStyle>
            <a:lvl1pPr marL="0" indent="0" algn="l">
              <a:lnSpc>
                <a:spcPct val="114000"/>
              </a:lnSpc>
              <a:spcBef>
                <a:spcPts val="0"/>
              </a:spcBef>
              <a:buNone/>
              <a:defRPr sz="20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88913" y="6314440"/>
            <a:ext cx="1596622" cy="365125"/>
          </a:xfrm>
        </p:spPr>
        <p:txBody>
          <a:bodyPr/>
          <a:lstStyle>
            <a:lvl1pPr algn="l">
              <a:defRPr sz="1200">
                <a:solidFill>
                  <a:schemeClr val="tx2"/>
                </a:solidFill>
              </a:defRPr>
            </a:lvl1pPr>
          </a:lstStyle>
          <a:p>
            <a:fld id="{3C633830-2244-49AE-BC4A-47F415C177C6}" type="datetimeFigureOut">
              <a:rPr lang="en-US" dirty="0"/>
              <a:pPr/>
              <a:t>4/21/2020</a:t>
            </a:fld>
            <a:endParaRPr lang="en-US" dirty="0"/>
          </a:p>
        </p:txBody>
      </p:sp>
      <p:sp>
        <p:nvSpPr>
          <p:cNvPr id="5" name="Footer Placeholder 4"/>
          <p:cNvSpPr>
            <a:spLocks noGrp="1"/>
          </p:cNvSpPr>
          <p:nvPr>
            <p:ph type="ftr" sz="quarter" idx="11"/>
          </p:nvPr>
        </p:nvSpPr>
        <p:spPr>
          <a:xfrm>
            <a:off x="3000591" y="6314440"/>
            <a:ext cx="5122683" cy="365125"/>
          </a:xfrm>
        </p:spPr>
        <p:txBody>
          <a:bodyPr/>
          <a:lstStyle>
            <a:lvl1pPr algn="l">
              <a:defRPr b="0">
                <a:solidFill>
                  <a:schemeClr val="tx2"/>
                </a:solidFill>
              </a:defRPr>
            </a:lvl1pPr>
          </a:lstStyle>
          <a:p>
            <a:endParaRPr lang="en-US" dirty="0"/>
          </a:p>
        </p:txBody>
      </p:sp>
      <p:sp>
        <p:nvSpPr>
          <p:cNvPr id="6" name="Slide Number Placeholder 5"/>
          <p:cNvSpPr>
            <a:spLocks noGrp="1"/>
          </p:cNvSpPr>
          <p:nvPr>
            <p:ph type="sldNum" sz="quarter" idx="12"/>
          </p:nvPr>
        </p:nvSpPr>
        <p:spPr>
          <a:xfrm>
            <a:off x="11784011" y="1416216"/>
            <a:ext cx="407988" cy="365125"/>
          </a:xfrm>
        </p:spPr>
        <p:txBody>
          <a:bodyPr/>
          <a:lstStyle>
            <a:lvl1pPr algn="r">
              <a:defRPr>
                <a:solidFill>
                  <a:schemeClr val="bg2"/>
                </a:solidFill>
              </a:defRPr>
            </a:lvl1pPr>
          </a:lstStyle>
          <a:p>
            <a:fld id="{2AC27A5A-7290-4DE1-BA94-4BE8A8E57DCF}" type="slidenum">
              <a:rPr lang="en-US" dirty="0"/>
              <a:pPr/>
              <a:t>‹#›</a:t>
            </a:fld>
            <a:endParaRPr lang="en-US" dirty="0"/>
          </a:p>
        </p:txBody>
      </p:sp>
      <p:cxnSp>
        <p:nvCxnSpPr>
          <p:cNvPr id="9" name="Straight Connector 8" title="Verticle Rule Line"/>
          <p:cNvCxnSpPr/>
          <p:nvPr/>
        </p:nvCxnSpPr>
        <p:spPr>
          <a:xfrm>
            <a:off x="773855"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298342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5181600" y="640080"/>
            <a:ext cx="6248398" cy="558414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633830-2244-49AE-BC4A-47F415C177C6}" type="datetimeFigureOut">
              <a:rPr lang="en-US" dirty="0"/>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C27A5A-7290-4DE1-BA94-4BE8A8E57DCF}" type="slidenum">
              <a:rPr lang="en-US" dirty="0"/>
              <a:t>‹#›</a:t>
            </a:fld>
            <a:endParaRPr lang="en-US" dirty="0"/>
          </a:p>
        </p:txBody>
      </p:sp>
    </p:spTree>
    <p:extLst>
      <p:ext uri="{BB962C8B-B14F-4D97-AF65-F5344CB8AC3E}">
        <p14:creationId xmlns:p14="http://schemas.microsoft.com/office/powerpoint/2010/main" val="945953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2"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rgbClr val="262626"/>
          </a:solidFill>
          <a:ln w="0">
            <a:noFill/>
            <a:prstDash val="solid"/>
            <a:round/>
            <a:headEnd/>
            <a:tailEnd/>
          </a:ln>
        </p:spPr>
      </p:sp>
      <p:sp>
        <p:nvSpPr>
          <p:cNvPr id="2" name="Vertical Title 1"/>
          <p:cNvSpPr>
            <a:spLocks noGrp="1"/>
          </p:cNvSpPr>
          <p:nvPr>
            <p:ph type="title" orient="vert"/>
          </p:nvPr>
        </p:nvSpPr>
        <p:spPr>
          <a:xfrm>
            <a:off x="7990765" y="642931"/>
            <a:ext cx="2446670" cy="467810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38200" y="642932"/>
            <a:ext cx="7070678" cy="46781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536187" y="5927131"/>
            <a:ext cx="3814856" cy="365125"/>
          </a:xfrm>
        </p:spPr>
        <p:txBody>
          <a:bodyPr/>
          <a:lstStyle/>
          <a:p>
            <a:fld id="{3C633830-2244-49AE-BC4A-47F415C177C6}" type="datetimeFigureOut">
              <a:rPr lang="en-US" dirty="0"/>
              <a:t>4/21/2020</a:t>
            </a:fld>
            <a:endParaRPr lang="en-US" dirty="0"/>
          </a:p>
        </p:txBody>
      </p:sp>
      <p:sp>
        <p:nvSpPr>
          <p:cNvPr id="5" name="Footer Placeholder 4"/>
          <p:cNvSpPr>
            <a:spLocks noGrp="1"/>
          </p:cNvSpPr>
          <p:nvPr>
            <p:ph type="ftr" sz="quarter" idx="11"/>
          </p:nvPr>
        </p:nvSpPr>
        <p:spPr>
          <a:xfrm>
            <a:off x="6536187" y="6315949"/>
            <a:ext cx="3814856" cy="365125"/>
          </a:xfrm>
        </p:spPr>
        <p:txBody>
          <a:bodyPr/>
          <a:lstStyle/>
          <a:p>
            <a:endParaRPr lang="en-US" dirty="0"/>
          </a:p>
        </p:txBody>
      </p:sp>
      <p:sp>
        <p:nvSpPr>
          <p:cNvPr id="6" name="Slide Number Placeholder 5"/>
          <p:cNvSpPr>
            <a:spLocks noGrp="1"/>
          </p:cNvSpPr>
          <p:nvPr>
            <p:ph type="sldNum" sz="quarter" idx="12"/>
          </p:nvPr>
        </p:nvSpPr>
        <p:spPr>
          <a:xfrm>
            <a:off x="11784011" y="5607592"/>
            <a:ext cx="407988" cy="365125"/>
          </a:xfrm>
        </p:spPr>
        <p:txBody>
          <a:bodyPr/>
          <a:lstStyle/>
          <a:p>
            <a:fld id="{2AC27A5A-7290-4DE1-BA94-4BE8A8E57DCF}" type="slidenum">
              <a:rPr lang="en-US" dirty="0"/>
              <a:t>‹#›</a:t>
            </a:fld>
            <a:endParaRPr lang="en-US" dirty="0"/>
          </a:p>
        </p:txBody>
      </p:sp>
      <p:cxnSp>
        <p:nvCxnSpPr>
          <p:cNvPr id="13" name="Straight Connector 12" title="Horizontal Rule Line"/>
          <p:cNvCxnSpPr/>
          <p:nvPr/>
        </p:nvCxnSpPr>
        <p:spPr>
          <a:xfrm>
            <a:off x="0" y="6199730"/>
            <a:ext cx="10260011"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498124"/>
      </p:ext>
    </p:extLst>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633830-2244-49AE-BC4A-47F415C177C6}" type="datetimeFigureOut">
              <a:rPr lang="en-US" dirty="0"/>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C27A5A-7290-4DE1-BA94-4BE8A8E57DCF}" type="slidenum">
              <a:rPr lang="en-US" dirty="0"/>
              <a:t>‹#›</a:t>
            </a:fld>
            <a:endParaRPr lang="en-US" dirty="0"/>
          </a:p>
        </p:txBody>
      </p:sp>
    </p:spTree>
    <p:extLst>
      <p:ext uri="{BB962C8B-B14F-4D97-AF65-F5344CB8AC3E}">
        <p14:creationId xmlns:p14="http://schemas.microsoft.com/office/powerpoint/2010/main" val="1929881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7" name="Freeform 6" title="Page Number Shape"/>
          <p:cNvSpPr/>
          <p:nvPr/>
        </p:nvSpPr>
        <p:spPr bwMode="auto">
          <a:xfrm>
            <a:off x="11784011" y="1393748"/>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1947673" y="2571722"/>
            <a:ext cx="8296654" cy="3286153"/>
          </a:xfrm>
        </p:spPr>
        <p:txBody>
          <a:bodyPr anchor="t">
            <a:normAutofit/>
          </a:bodyPr>
          <a:lstStyle>
            <a:lvl1pPr>
              <a:lnSpc>
                <a:spcPct val="85000"/>
              </a:lnSpc>
              <a:defRPr sz="7700" cap="all" baseline="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947673" y="1393748"/>
            <a:ext cx="8401429" cy="819150"/>
          </a:xfrm>
        </p:spPr>
        <p:txBody>
          <a:bodyPr anchor="ctr">
            <a:normAutofit/>
          </a:bodyPr>
          <a:lstStyle>
            <a:lvl1pPr marL="0" indent="0" algn="r">
              <a:lnSpc>
                <a:spcPct val="113000"/>
              </a:lnSpc>
              <a:spcBef>
                <a:spcPts val="0"/>
              </a:spcBef>
              <a:buNone/>
              <a:defRPr sz="2000" b="0" i="1" baseline="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742955" y="6314439"/>
            <a:ext cx="1596622" cy="365125"/>
          </a:xfrm>
        </p:spPr>
        <p:txBody>
          <a:bodyPr/>
          <a:lstStyle>
            <a:lvl1pPr>
              <a:defRPr sz="1200">
                <a:solidFill>
                  <a:schemeClr val="tx1">
                    <a:lumMod val="85000"/>
                    <a:lumOff val="15000"/>
                  </a:schemeClr>
                </a:solidFill>
              </a:defRPr>
            </a:lvl1pPr>
          </a:lstStyle>
          <a:p>
            <a:fld id="{3C633830-2244-49AE-BC4A-47F415C177C6}" type="datetimeFigureOut">
              <a:rPr lang="en-US" dirty="0"/>
              <a:pPr/>
              <a:t>4/21/2020</a:t>
            </a:fld>
            <a:endParaRPr lang="en-US" dirty="0"/>
          </a:p>
        </p:txBody>
      </p:sp>
      <p:sp>
        <p:nvSpPr>
          <p:cNvPr id="5" name="Footer Placeholder 4"/>
          <p:cNvSpPr>
            <a:spLocks noGrp="1"/>
          </p:cNvSpPr>
          <p:nvPr>
            <p:ph type="ftr" sz="quarter" idx="11"/>
          </p:nvPr>
        </p:nvSpPr>
        <p:spPr>
          <a:xfrm>
            <a:off x="1947673" y="6314440"/>
            <a:ext cx="6480226" cy="365125"/>
          </a:xfrm>
        </p:spPr>
        <p:txBody>
          <a:bodyPr/>
          <a:lstStyle>
            <a:lvl1pPr>
              <a:defRPr b="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11784011" y="1620760"/>
            <a:ext cx="407988" cy="365125"/>
          </a:xfrm>
        </p:spPr>
        <p:txBody>
          <a:bodyPr/>
          <a:lstStyle>
            <a:lvl1pPr>
              <a:defRPr>
                <a:solidFill>
                  <a:schemeClr val="bg2"/>
                </a:solidFill>
              </a:defRPr>
            </a:lvl1pPr>
          </a:lstStyle>
          <a:p>
            <a:fld id="{2AC27A5A-7290-4DE1-BA94-4BE8A8E57DCF}" type="slidenum">
              <a:rPr lang="en-US" dirty="0"/>
              <a:pPr/>
              <a:t>‹#›</a:t>
            </a:fld>
            <a:endParaRPr lang="en-US" dirty="0"/>
          </a:p>
        </p:txBody>
      </p:sp>
      <p:cxnSp>
        <p:nvCxnSpPr>
          <p:cNvPr id="10" name="Straight Connector 9" title="Horizontal Rule Line"/>
          <p:cNvCxnSpPr/>
          <p:nvPr/>
        </p:nvCxnSpPr>
        <p:spPr>
          <a:xfrm flipH="1">
            <a:off x="1" y="6178167"/>
            <a:ext cx="10244326"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3285802"/>
      </p:ext>
    </p:extLst>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81600" y="540628"/>
            <a:ext cx="6248400" cy="24889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81600" y="3712467"/>
            <a:ext cx="6248400" cy="24822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C633830-2244-49AE-BC4A-47F415C177C6}" type="datetimeFigureOut">
              <a:rPr lang="en-US" dirty="0"/>
              <a:t>4/21/2020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C27A5A-7290-4DE1-BA94-4BE8A8E57DCF}" type="slidenum">
              <a:rPr lang="en-US" dirty="0"/>
              <a:t>‹#›</a:t>
            </a:fld>
            <a:endParaRPr lang="en-US" dirty="0"/>
          </a:p>
        </p:txBody>
      </p:sp>
    </p:spTree>
    <p:extLst>
      <p:ext uri="{BB962C8B-B14F-4D97-AF65-F5344CB8AC3E}">
        <p14:creationId xmlns:p14="http://schemas.microsoft.com/office/powerpoint/2010/main" val="585889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7784"/>
            <a:ext cx="3831336" cy="49560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5181600" y="558065"/>
            <a:ext cx="6245352" cy="914400"/>
          </a:xfrm>
        </p:spPr>
        <p:txBody>
          <a:bodyPr anchor="b">
            <a:normAutofit/>
          </a:bodyPr>
          <a:lstStyle>
            <a:lvl1pPr marL="0" indent="0">
              <a:lnSpc>
                <a:spcPct val="113000"/>
              </a:lnSpc>
              <a:spcBef>
                <a:spcPts val="0"/>
              </a:spcBef>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81600" y="1526671"/>
            <a:ext cx="6245352" cy="1755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81600" y="3700826"/>
            <a:ext cx="6248400" cy="914400"/>
          </a:xfrm>
        </p:spPr>
        <p:txBody>
          <a:bodyPr anchor="b">
            <a:normAutofit/>
          </a:bodyPr>
          <a:lstStyle>
            <a:lvl1pPr marL="0" indent="0">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81600" y="4669432"/>
            <a:ext cx="6245352" cy="1755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C633830-2244-49AE-BC4A-47F415C177C6}" type="datetimeFigureOut">
              <a:rPr lang="en-US" dirty="0"/>
              <a:t>4/21/2020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AC27A5A-7290-4DE1-BA94-4BE8A8E57DCF}" type="slidenum">
              <a:rPr lang="en-US" dirty="0"/>
              <a:t>‹#›</a:t>
            </a:fld>
            <a:endParaRPr lang="en-US" dirty="0"/>
          </a:p>
        </p:txBody>
      </p:sp>
    </p:spTree>
    <p:extLst>
      <p:ext uri="{BB962C8B-B14F-4D97-AF65-F5344CB8AC3E}">
        <p14:creationId xmlns:p14="http://schemas.microsoft.com/office/powerpoint/2010/main" val="1136649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C633830-2244-49AE-BC4A-47F415C177C6}" type="datetimeFigureOut">
              <a:rPr lang="en-US" dirty="0"/>
              <a:t>4/21/2020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AC27A5A-7290-4DE1-BA94-4BE8A8E57DCF}" type="slidenum">
              <a:rPr lang="en-US" dirty="0"/>
              <a:t>‹#›</a:t>
            </a:fld>
            <a:endParaRPr lang="en-US" dirty="0"/>
          </a:p>
        </p:txBody>
      </p:sp>
    </p:spTree>
    <p:extLst>
      <p:ext uri="{BB962C8B-B14F-4D97-AF65-F5344CB8AC3E}">
        <p14:creationId xmlns:p14="http://schemas.microsoft.com/office/powerpoint/2010/main" val="1217491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633830-2244-49AE-BC4A-47F415C177C6}" type="datetimeFigureOut">
              <a:rPr lang="en-US" dirty="0"/>
              <a:t>4/21/2020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AC27A5A-7290-4DE1-BA94-4BE8A8E57DCF}" type="slidenum">
              <a:rPr lang="en-US" dirty="0"/>
              <a:t>‹#›</a:t>
            </a:fld>
            <a:endParaRPr lang="en-US" dirty="0"/>
          </a:p>
        </p:txBody>
      </p:sp>
    </p:spTree>
    <p:extLst>
      <p:ext uri="{BB962C8B-B14F-4D97-AF65-F5344CB8AC3E}">
        <p14:creationId xmlns:p14="http://schemas.microsoft.com/office/powerpoint/2010/main" val="544882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5479"/>
            <a:ext cx="3838776" cy="1921022"/>
          </a:xfrm>
        </p:spPr>
        <p:txBody>
          <a:bodyPr anchor="t">
            <a:noAutofit/>
          </a:bodyPr>
          <a:lstStyle>
            <a:lvl1pPr>
              <a:lnSpc>
                <a:spcPct val="93000"/>
              </a:lnSpc>
              <a:defRPr sz="4000"/>
            </a:lvl1pPr>
          </a:lstStyle>
          <a:p>
            <a:r>
              <a:rPr lang="en-US"/>
              <a:t>Click to edit Master title style</a:t>
            </a:r>
            <a:endParaRPr lang="en-US" dirty="0"/>
          </a:p>
        </p:txBody>
      </p:sp>
      <p:sp>
        <p:nvSpPr>
          <p:cNvPr id="3" name="Content Placeholder 2"/>
          <p:cNvSpPr>
            <a:spLocks noGrp="1"/>
          </p:cNvSpPr>
          <p:nvPr>
            <p:ph idx="1"/>
          </p:nvPr>
        </p:nvSpPr>
        <p:spPr>
          <a:xfrm>
            <a:off x="5181600" y="564147"/>
            <a:ext cx="6248400" cy="5622644"/>
          </a:xfrm>
        </p:spPr>
        <p:txBody>
          <a:bodyPr/>
          <a:lstStyle>
            <a:lvl1pPr>
              <a:lnSpc>
                <a:spcPct val="112000"/>
              </a:lnSpc>
              <a:defRPr sz="2000"/>
            </a:lvl1pPr>
            <a:lvl2pPr>
              <a:lnSpc>
                <a:spcPct val="112000"/>
              </a:lnSpc>
              <a:defRPr sz="1800"/>
            </a:lvl2pPr>
            <a:lvl3pPr>
              <a:lnSpc>
                <a:spcPct val="112000"/>
              </a:lnSpc>
              <a:defRPr sz="1600"/>
            </a:lvl3pPr>
            <a:lvl4pPr>
              <a:lnSpc>
                <a:spcPct val="112000"/>
              </a:lnSpc>
              <a:defRPr sz="1400"/>
            </a:lvl4pPr>
            <a:lvl5pPr>
              <a:lnSpc>
                <a:spcPct val="112000"/>
              </a:lnSpc>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2000" y="2621512"/>
            <a:ext cx="3838776" cy="3239537"/>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C633830-2244-49AE-BC4A-47F415C177C6}" type="datetimeFigureOut">
              <a:rPr lang="en-US" dirty="0"/>
              <a:t>4/21/2020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C27A5A-7290-4DE1-BA94-4BE8A8E57DCF}" type="slidenum">
              <a:rPr lang="en-US" dirty="0"/>
              <a:t>‹#›</a:t>
            </a:fld>
            <a:endParaRPr lang="en-US" dirty="0"/>
          </a:p>
        </p:txBody>
      </p:sp>
    </p:spTree>
    <p:extLst>
      <p:ext uri="{BB962C8B-B14F-4D97-AF65-F5344CB8AC3E}">
        <p14:creationId xmlns:p14="http://schemas.microsoft.com/office/powerpoint/2010/main" val="624239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557261"/>
            <a:ext cx="3840480" cy="1919239"/>
          </a:xfrm>
        </p:spPr>
        <p:txBody>
          <a:bodyPr anchor="t">
            <a:noAutofit/>
          </a:bodyPr>
          <a:lstStyle>
            <a:lvl1pPr>
              <a:lnSpc>
                <a:spcPct val="93000"/>
              </a:lnSpc>
              <a:defRPr sz="40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57800" y="0"/>
            <a:ext cx="6172200"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58952" y="2621512"/>
            <a:ext cx="3840480" cy="3236976"/>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C633830-2244-49AE-BC4A-47F415C177C6}" type="datetimeFigureOut">
              <a:rPr lang="en-US" dirty="0"/>
              <a:t>4/21/2020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C27A5A-7290-4DE1-BA94-4BE8A8E57DCF}" type="slidenum">
              <a:rPr lang="en-US" dirty="0"/>
              <a:t>‹#›</a:t>
            </a:fld>
            <a:endParaRPr lang="en-US" dirty="0"/>
          </a:p>
        </p:txBody>
      </p:sp>
    </p:spTree>
    <p:extLst>
      <p:ext uri="{BB962C8B-B14F-4D97-AF65-F5344CB8AC3E}">
        <p14:creationId xmlns:p14="http://schemas.microsoft.com/office/powerpoint/2010/main" val="208485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Placeholder 1"/>
          <p:cNvSpPr>
            <a:spLocks noGrp="1"/>
          </p:cNvSpPr>
          <p:nvPr>
            <p:ph type="title"/>
          </p:nvPr>
        </p:nvSpPr>
        <p:spPr>
          <a:xfrm>
            <a:off x="762000" y="559678"/>
            <a:ext cx="3833906" cy="495249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5181600" y="569066"/>
            <a:ext cx="6248398" cy="565515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2001" y="5930060"/>
            <a:ext cx="3814856" cy="365125"/>
          </a:xfrm>
          <a:prstGeom prst="rect">
            <a:avLst/>
          </a:prstGeom>
        </p:spPr>
        <p:txBody>
          <a:bodyPr vert="horz" lIns="91440" tIns="45720" rIns="91440" bIns="45720" rtlCol="0" anchor="t"/>
          <a:lstStyle>
            <a:lvl1pPr algn="r">
              <a:defRPr sz="1000" b="0" i="1" baseline="0">
                <a:solidFill>
                  <a:schemeClr val="tx1">
                    <a:lumMod val="85000"/>
                    <a:lumOff val="15000"/>
                  </a:schemeClr>
                </a:solidFill>
                <a:latin typeface="+mj-lt"/>
              </a:defRPr>
            </a:lvl1pPr>
          </a:lstStyle>
          <a:p>
            <a:fld id="{3C633830-2244-49AE-BC4A-47F415C177C6}" type="datetimeFigureOut">
              <a:rPr lang="en-US" dirty="0"/>
              <a:pPr/>
              <a:t>4/21/2020</a:t>
            </a:fld>
            <a:endParaRPr lang="en-US" dirty="0"/>
          </a:p>
        </p:txBody>
      </p:sp>
      <p:sp>
        <p:nvSpPr>
          <p:cNvPr id="5" name="Footer Placeholder 4"/>
          <p:cNvSpPr>
            <a:spLocks noGrp="1"/>
          </p:cNvSpPr>
          <p:nvPr>
            <p:ph type="ftr" sz="quarter" idx="3"/>
          </p:nvPr>
        </p:nvSpPr>
        <p:spPr>
          <a:xfrm>
            <a:off x="762001" y="6314440"/>
            <a:ext cx="3814856" cy="365125"/>
          </a:xfrm>
          <a:prstGeom prst="rect">
            <a:avLst/>
          </a:prstGeom>
        </p:spPr>
        <p:txBody>
          <a:bodyPr vert="horz" lIns="91440" tIns="45720" rIns="91440" bIns="45720" rtlCol="0" anchor="t"/>
          <a:lstStyle>
            <a:lvl1pPr algn="r">
              <a:defRPr sz="1200" b="1" i="1" baseline="0">
                <a:solidFill>
                  <a:schemeClr val="tx1">
                    <a:lumMod val="85000"/>
                    <a:lumOff val="15000"/>
                  </a:schemeClr>
                </a:solidFill>
                <a:latin typeface="+mj-lt"/>
              </a:defRPr>
            </a:lvl1pPr>
          </a:lstStyle>
          <a:p>
            <a:endParaRPr lang="en-US" dirty="0"/>
          </a:p>
        </p:txBody>
      </p:sp>
      <p:sp>
        <p:nvSpPr>
          <p:cNvPr id="6" name="Slide Number Placeholder 5"/>
          <p:cNvSpPr>
            <a:spLocks noGrp="1"/>
          </p:cNvSpPr>
          <p:nvPr>
            <p:ph type="sldNum" sz="quarter" idx="4"/>
          </p:nvPr>
        </p:nvSpPr>
        <p:spPr>
          <a:xfrm>
            <a:off x="11784011" y="5607592"/>
            <a:ext cx="407988" cy="365125"/>
          </a:xfrm>
          <a:prstGeom prst="rect">
            <a:avLst/>
          </a:prstGeom>
        </p:spPr>
        <p:txBody>
          <a:bodyPr vert="horz" lIns="91440" tIns="45720" rIns="91440" bIns="45720" rtlCol="0" anchor="ctr"/>
          <a:lstStyle>
            <a:lvl1pPr algn="r">
              <a:defRPr sz="1200" b="0" i="1" baseline="0">
                <a:solidFill>
                  <a:schemeClr val="bg2"/>
                </a:solidFill>
                <a:latin typeface="+mj-lt"/>
              </a:defRPr>
            </a:lvl1pPr>
          </a:lstStyle>
          <a:p>
            <a:fld id="{2AC27A5A-7290-4DE1-BA94-4BE8A8E57DCF}" type="slidenum">
              <a:rPr lang="en-US" dirty="0"/>
              <a:pPr/>
              <a:t>‹#›</a:t>
            </a:fld>
            <a:endParaRPr lang="en-US" dirty="0"/>
          </a:p>
        </p:txBody>
      </p:sp>
      <p:cxnSp>
        <p:nvCxnSpPr>
          <p:cNvPr id="10" name="Straight Connector 9" title="Horizontal Rule Line"/>
          <p:cNvCxnSpPr/>
          <p:nvPr/>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90905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p:titleStyle>
    <p:bodyStyle>
      <a:lvl1pPr marL="283464" indent="-283464" algn="l" defTabSz="9144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685800" indent="-283464" algn="l" defTabSz="9144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1143000" indent="-283464" algn="l" defTabSz="9144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1600200" indent="-283464" algn="l" defTabSz="9144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057400" indent="-283464" algn="l" defTabSz="9144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5146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971800" indent="-283464" algn="l" defTabSz="914400" rtl="0" eaLnBrk="1" latinLnBrk="0" hangingPunct="1">
        <a:lnSpc>
          <a:spcPct val="112000"/>
        </a:lnSpc>
        <a:spcBef>
          <a:spcPts val="1300"/>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34290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3886200" indent="-283464" algn="l" defTabSz="914400" rtl="0" eaLnBrk="1" latinLnBrk="0" hangingPunct="1">
        <a:lnSpc>
          <a:spcPct val="112000"/>
        </a:lnSpc>
        <a:spcBef>
          <a:spcPts val="13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32">
          <p15:clr>
            <a:srgbClr val="F26B43"/>
          </p15:clr>
        </p15:guide>
        <p15:guide id="2" pos="480">
          <p15:clr>
            <a:srgbClr val="F26B43"/>
          </p15:clr>
        </p15:guide>
        <p15:guide id="3" orient="horz" pos="432">
          <p15:clr>
            <a:srgbClr val="F26B43"/>
          </p15:clr>
        </p15:guide>
        <p15:guide id="4" pos="7200">
          <p15:clr>
            <a:srgbClr val="F26B43"/>
          </p15:clr>
        </p15:guide>
        <p15:guide id="5" pos="32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7.jpg"/><Relationship Id="rId2" Type="http://schemas.openxmlformats.org/officeDocument/2006/relationships/slideLayout" Target="../slideLayouts/slideLayout2.xml"/><Relationship Id="rId1" Type="http://schemas.openxmlformats.org/officeDocument/2006/relationships/themeOverride" Target="../theme/themeOverride9.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3.xml"/><Relationship Id="rId4" Type="http://schemas.openxmlformats.org/officeDocument/2006/relationships/image" Target="../media/image1.jp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4.xml"/><Relationship Id="rId5" Type="http://schemas.openxmlformats.org/officeDocument/2006/relationships/image" Target="../media/image3.jpg"/><Relationship Id="rId4" Type="http://schemas.openxmlformats.org/officeDocument/2006/relationships/image" Target="../media/image2.jp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7.jpg"/><Relationship Id="rId2" Type="http://schemas.openxmlformats.org/officeDocument/2006/relationships/slideLayout" Target="../slideLayouts/slideLayout2.xml"/><Relationship Id="rId1" Type="http://schemas.openxmlformats.org/officeDocument/2006/relationships/themeOverride" Target="../theme/themeOverride6.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hemeOverride" Target="../theme/themeOverride7.xml"/><Relationship Id="rId4" Type="http://schemas.openxmlformats.org/officeDocument/2006/relationships/image" Target="../media/image8.jp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E27E3C2-3F4C-41AB-A621-83EB8EEA61F4}"/>
              </a:ext>
            </a:extLst>
          </p:cNvPr>
          <p:cNvSpPr>
            <a:spLocks noGrp="1"/>
          </p:cNvSpPr>
          <p:nvPr>
            <p:ph type="ctrTitle"/>
          </p:nvPr>
        </p:nvSpPr>
        <p:spPr>
          <a:xfrm>
            <a:off x="6772232" y="411253"/>
            <a:ext cx="4929114" cy="5363737"/>
          </a:xfrm>
        </p:spPr>
        <p:txBody>
          <a:bodyPr>
            <a:normAutofit fontScale="90000"/>
          </a:bodyPr>
          <a:lstStyle/>
          <a:p>
            <a:r>
              <a:rPr lang="en-US" sz="4000" dirty="0"/>
              <a:t>Stratigraphy and structure of the </a:t>
            </a:r>
            <a:r>
              <a:rPr lang="en-US" sz="4000" dirty="0" err="1"/>
              <a:t>schoonover</a:t>
            </a:r>
            <a:r>
              <a:rPr lang="en-US" sz="4000" dirty="0"/>
              <a:t> sequence, northeastern Nevada: implications for </a:t>
            </a:r>
            <a:r>
              <a:rPr lang="en-US" sz="4000" dirty="0" err="1"/>
              <a:t>paleozoic</a:t>
            </a:r>
            <a:r>
              <a:rPr lang="en-US" sz="4000" dirty="0"/>
              <a:t> plate-margin tectonics</a:t>
            </a:r>
            <a:br>
              <a:rPr lang="en-US" sz="4000" dirty="0"/>
            </a:br>
            <a:endParaRPr lang="en-US" sz="4000" dirty="0"/>
          </a:p>
        </p:txBody>
      </p:sp>
      <p:sp>
        <p:nvSpPr>
          <p:cNvPr id="11" name="Rectangle 10">
            <a:extLst>
              <a:ext uri="{FF2B5EF4-FFF2-40B4-BE49-F238E27FC236}">
                <a16:creationId xmlns:a16="http://schemas.microsoft.com/office/drawing/2014/main" id="{D78F6C8C-8969-42DA-82AD-EB66346AD553}"/>
              </a:ext>
            </a:extLst>
          </p:cNvPr>
          <p:cNvSpPr/>
          <p:nvPr/>
        </p:nvSpPr>
        <p:spPr>
          <a:xfrm>
            <a:off x="8129592" y="6134513"/>
            <a:ext cx="1811714" cy="369332"/>
          </a:xfrm>
          <a:prstGeom prst="rect">
            <a:avLst/>
          </a:prstGeom>
        </p:spPr>
        <p:txBody>
          <a:bodyPr wrap="none">
            <a:spAutoFit/>
          </a:bodyPr>
          <a:lstStyle/>
          <a:p>
            <a:r>
              <a:rPr lang="en-US" dirty="0"/>
              <a:t>Miller et al., 1984</a:t>
            </a:r>
          </a:p>
        </p:txBody>
      </p:sp>
      <p:pic>
        <p:nvPicPr>
          <p:cNvPr id="4" name="Picture 3" descr="A picture containing text, map&#10;&#10;Description automatically generated">
            <a:extLst>
              <a:ext uri="{FF2B5EF4-FFF2-40B4-BE49-F238E27FC236}">
                <a16:creationId xmlns:a16="http://schemas.microsoft.com/office/drawing/2014/main" id="{22E37171-89D0-4929-8672-567F77313434}"/>
              </a:ext>
            </a:extLst>
          </p:cNvPr>
          <p:cNvPicPr>
            <a:picLocks noChangeAspect="1"/>
          </p:cNvPicPr>
          <p:nvPr/>
        </p:nvPicPr>
        <p:blipFill>
          <a:blip r:embed="rId4"/>
          <a:stretch>
            <a:fillRect/>
          </a:stretch>
        </p:blipFill>
        <p:spPr>
          <a:xfrm>
            <a:off x="0" y="0"/>
            <a:ext cx="6096000" cy="6872628"/>
          </a:xfrm>
          <a:prstGeom prst="rect">
            <a:avLst/>
          </a:prstGeom>
        </p:spPr>
      </p:pic>
    </p:spTree>
    <p:extLst>
      <p:ext uri="{BB962C8B-B14F-4D97-AF65-F5344CB8AC3E}">
        <p14:creationId xmlns:p14="http://schemas.microsoft.com/office/powerpoint/2010/main" val="3393968393"/>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113A3-9EEA-4571-AD9D-9C8C674BC2DF}"/>
              </a:ext>
            </a:extLst>
          </p:cNvPr>
          <p:cNvSpPr>
            <a:spLocks noGrp="1"/>
          </p:cNvSpPr>
          <p:nvPr>
            <p:ph type="title"/>
          </p:nvPr>
        </p:nvSpPr>
        <p:spPr>
          <a:xfrm>
            <a:off x="-197005" y="0"/>
            <a:ext cx="3833906" cy="756166"/>
          </a:xfrm>
        </p:spPr>
        <p:txBody>
          <a:bodyPr>
            <a:normAutofit fontScale="90000"/>
          </a:bodyPr>
          <a:lstStyle/>
          <a:p>
            <a:r>
              <a:rPr lang="en-US" dirty="0"/>
              <a:t>Questions?</a:t>
            </a:r>
          </a:p>
        </p:txBody>
      </p:sp>
      <p:pic>
        <p:nvPicPr>
          <p:cNvPr id="5" name="Picture 4" descr="A close up of text on a black background&#10;&#10;Description automatically generated">
            <a:extLst>
              <a:ext uri="{FF2B5EF4-FFF2-40B4-BE49-F238E27FC236}">
                <a16:creationId xmlns:a16="http://schemas.microsoft.com/office/drawing/2014/main" id="{42B637AC-5EC2-4BC1-B9B8-40745AE789CB}"/>
              </a:ext>
            </a:extLst>
          </p:cNvPr>
          <p:cNvPicPr>
            <a:picLocks noChangeAspect="1"/>
          </p:cNvPicPr>
          <p:nvPr/>
        </p:nvPicPr>
        <p:blipFill>
          <a:blip r:embed="rId4"/>
          <a:stretch>
            <a:fillRect/>
          </a:stretch>
        </p:blipFill>
        <p:spPr>
          <a:xfrm rot="5400000">
            <a:off x="4943140" y="-2056998"/>
            <a:ext cx="2907370" cy="10774372"/>
          </a:xfrm>
          <a:prstGeom prst="rect">
            <a:avLst/>
          </a:prstGeom>
        </p:spPr>
      </p:pic>
      <p:pic>
        <p:nvPicPr>
          <p:cNvPr id="6" name="Picture 5" descr="A close up of text on a black background&#10;&#10;Description automatically generated">
            <a:extLst>
              <a:ext uri="{FF2B5EF4-FFF2-40B4-BE49-F238E27FC236}">
                <a16:creationId xmlns:a16="http://schemas.microsoft.com/office/drawing/2014/main" id="{F45EEDFF-B585-40C9-AB19-5C52529C5CE4}"/>
              </a:ext>
            </a:extLst>
          </p:cNvPr>
          <p:cNvPicPr>
            <a:picLocks noChangeAspect="1"/>
          </p:cNvPicPr>
          <p:nvPr/>
        </p:nvPicPr>
        <p:blipFill>
          <a:blip r:embed="rId5"/>
          <a:stretch>
            <a:fillRect/>
          </a:stretch>
        </p:blipFill>
        <p:spPr>
          <a:xfrm rot="5400000">
            <a:off x="4672635" y="-1485668"/>
            <a:ext cx="3448380" cy="10172722"/>
          </a:xfrm>
          <a:prstGeom prst="rect">
            <a:avLst/>
          </a:prstGeom>
        </p:spPr>
      </p:pic>
      <p:pic>
        <p:nvPicPr>
          <p:cNvPr id="8" name="Picture 7" descr="A close up of a device&#10;&#10;Description automatically generated">
            <a:extLst>
              <a:ext uri="{FF2B5EF4-FFF2-40B4-BE49-F238E27FC236}">
                <a16:creationId xmlns:a16="http://schemas.microsoft.com/office/drawing/2014/main" id="{BA8FFED5-8FD2-42D5-86A0-2E68189B751B}"/>
              </a:ext>
            </a:extLst>
          </p:cNvPr>
          <p:cNvPicPr>
            <a:picLocks noChangeAspect="1"/>
          </p:cNvPicPr>
          <p:nvPr/>
        </p:nvPicPr>
        <p:blipFill>
          <a:blip r:embed="rId6"/>
          <a:stretch>
            <a:fillRect/>
          </a:stretch>
        </p:blipFill>
        <p:spPr>
          <a:xfrm rot="5400000">
            <a:off x="4651766" y="-1255081"/>
            <a:ext cx="3168654" cy="9505961"/>
          </a:xfrm>
          <a:prstGeom prst="rect">
            <a:avLst/>
          </a:prstGeom>
        </p:spPr>
      </p:pic>
      <p:pic>
        <p:nvPicPr>
          <p:cNvPr id="9" name="Picture 8" descr="A close up of a piece of paper&#10;&#10;Description automatically generated">
            <a:extLst>
              <a:ext uri="{FF2B5EF4-FFF2-40B4-BE49-F238E27FC236}">
                <a16:creationId xmlns:a16="http://schemas.microsoft.com/office/drawing/2014/main" id="{52103764-384F-43F8-919F-DC0F35C58663}"/>
              </a:ext>
            </a:extLst>
          </p:cNvPr>
          <p:cNvPicPr>
            <a:picLocks noChangeAspect="1"/>
          </p:cNvPicPr>
          <p:nvPr/>
        </p:nvPicPr>
        <p:blipFill>
          <a:blip r:embed="rId7"/>
          <a:stretch>
            <a:fillRect/>
          </a:stretch>
        </p:blipFill>
        <p:spPr>
          <a:xfrm rot="5400000">
            <a:off x="4375192" y="-1102476"/>
            <a:ext cx="3828190" cy="9786148"/>
          </a:xfrm>
          <a:prstGeom prst="rect">
            <a:avLst/>
          </a:prstGeom>
        </p:spPr>
      </p:pic>
    </p:spTree>
    <p:extLst>
      <p:ext uri="{BB962C8B-B14F-4D97-AF65-F5344CB8AC3E}">
        <p14:creationId xmlns:p14="http://schemas.microsoft.com/office/powerpoint/2010/main" val="149898610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xit" presetSubtype="0" fill="hold" nodeType="afterEffect">
                                  <p:stCondLst>
                                    <p:cond delay="2500"/>
                                  </p:stCondLst>
                                  <p:childTnLst>
                                    <p:animEffect transition="out" filter="fade">
                                      <p:cBhvr>
                                        <p:cTn id="10" dur="500"/>
                                        <p:tgtEl>
                                          <p:spTgt spid="5"/>
                                        </p:tgtEl>
                                      </p:cBhvr>
                                    </p:animEffect>
                                    <p:set>
                                      <p:cBhvr>
                                        <p:cTn id="11" dur="1" fill="hold">
                                          <p:stCondLst>
                                            <p:cond delay="499"/>
                                          </p:stCondLst>
                                        </p:cTn>
                                        <p:tgtEl>
                                          <p:spTgt spid="5"/>
                                        </p:tgtEl>
                                        <p:attrNameLst>
                                          <p:attrName>style.visibility</p:attrName>
                                        </p:attrNameLst>
                                      </p:cBhvr>
                                      <p:to>
                                        <p:strVal val="hidden"/>
                                      </p:to>
                                    </p:set>
                                  </p:childTnLst>
                                </p:cTn>
                              </p:par>
                            </p:childTnLst>
                          </p:cTn>
                        </p:par>
                        <p:par>
                          <p:cTn id="12" fill="hold">
                            <p:stCondLst>
                              <p:cond delay="3500"/>
                            </p:stCondLst>
                            <p:childTnLst>
                              <p:par>
                                <p:cTn id="13" presetID="10" presetClass="entr" presetSubtype="0"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par>
                          <p:cTn id="16" fill="hold">
                            <p:stCondLst>
                              <p:cond delay="4000"/>
                            </p:stCondLst>
                            <p:childTnLst>
                              <p:par>
                                <p:cTn id="17" presetID="10" presetClass="exit" presetSubtype="0" fill="hold" nodeType="afterEffect">
                                  <p:stCondLst>
                                    <p:cond delay="2500"/>
                                  </p:stCondLst>
                                  <p:childTnLst>
                                    <p:animEffect transition="out" filter="fade">
                                      <p:cBhvr>
                                        <p:cTn id="18" dur="500"/>
                                        <p:tgtEl>
                                          <p:spTgt spid="6"/>
                                        </p:tgtEl>
                                      </p:cBhvr>
                                    </p:animEffect>
                                    <p:set>
                                      <p:cBhvr>
                                        <p:cTn id="19" dur="1" fill="hold">
                                          <p:stCondLst>
                                            <p:cond delay="499"/>
                                          </p:stCondLst>
                                        </p:cTn>
                                        <p:tgtEl>
                                          <p:spTgt spid="6"/>
                                        </p:tgtEl>
                                        <p:attrNameLst>
                                          <p:attrName>style.visibility</p:attrName>
                                        </p:attrNameLst>
                                      </p:cBhvr>
                                      <p:to>
                                        <p:strVal val="hidden"/>
                                      </p:to>
                                    </p:set>
                                  </p:childTnLst>
                                </p:cTn>
                              </p:par>
                            </p:childTnLst>
                          </p:cTn>
                        </p:par>
                        <p:par>
                          <p:cTn id="20" fill="hold">
                            <p:stCondLst>
                              <p:cond delay="7000"/>
                            </p:stCondLst>
                            <p:childTnLst>
                              <p:par>
                                <p:cTn id="21" presetID="10" presetClass="entr" presetSubtype="0" fill="hold"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500"/>
                                        <p:tgtEl>
                                          <p:spTgt spid="8"/>
                                        </p:tgtEl>
                                      </p:cBhvr>
                                    </p:animEffect>
                                  </p:childTnLst>
                                </p:cTn>
                              </p:par>
                            </p:childTnLst>
                          </p:cTn>
                        </p:par>
                        <p:par>
                          <p:cTn id="24" fill="hold">
                            <p:stCondLst>
                              <p:cond delay="7500"/>
                            </p:stCondLst>
                            <p:childTnLst>
                              <p:par>
                                <p:cTn id="25" presetID="10" presetClass="exit" presetSubtype="0" fill="hold" nodeType="afterEffect">
                                  <p:stCondLst>
                                    <p:cond delay="2500"/>
                                  </p:stCondLst>
                                  <p:childTnLst>
                                    <p:animEffect transition="out" filter="fade">
                                      <p:cBhvr>
                                        <p:cTn id="26" dur="500"/>
                                        <p:tgtEl>
                                          <p:spTgt spid="8"/>
                                        </p:tgtEl>
                                      </p:cBhvr>
                                    </p:animEffect>
                                    <p:set>
                                      <p:cBhvr>
                                        <p:cTn id="27" dur="1" fill="hold">
                                          <p:stCondLst>
                                            <p:cond delay="499"/>
                                          </p:stCondLst>
                                        </p:cTn>
                                        <p:tgtEl>
                                          <p:spTgt spid="8"/>
                                        </p:tgtEl>
                                        <p:attrNameLst>
                                          <p:attrName>style.visibility</p:attrName>
                                        </p:attrNameLst>
                                      </p:cBhvr>
                                      <p:to>
                                        <p:strVal val="hidden"/>
                                      </p:to>
                                    </p:set>
                                  </p:childTnLst>
                                </p:cTn>
                              </p:par>
                            </p:childTnLst>
                          </p:cTn>
                        </p:par>
                        <p:par>
                          <p:cTn id="28" fill="hold">
                            <p:stCondLst>
                              <p:cond delay="10500"/>
                            </p:stCondLst>
                            <p:childTnLst>
                              <p:par>
                                <p:cTn id="29" presetID="10" presetClass="entr" presetSubtype="0" fill="hold" nodeType="after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9E0A7BA-0796-4448-8A3E-46590A29B270}"/>
              </a:ext>
            </a:extLst>
          </p:cNvPr>
          <p:cNvSpPr>
            <a:spLocks noGrp="1"/>
          </p:cNvSpPr>
          <p:nvPr>
            <p:ph type="title"/>
          </p:nvPr>
        </p:nvSpPr>
        <p:spPr>
          <a:xfrm>
            <a:off x="130284" y="110995"/>
            <a:ext cx="3406878" cy="923788"/>
          </a:xfrm>
        </p:spPr>
        <p:txBody>
          <a:bodyPr/>
          <a:lstStyle/>
          <a:p>
            <a:r>
              <a:rPr lang="en-US" dirty="0"/>
              <a:t>Motivation</a:t>
            </a:r>
          </a:p>
        </p:txBody>
      </p:sp>
      <p:sp>
        <p:nvSpPr>
          <p:cNvPr id="3" name="Content Placeholder 2">
            <a:extLst>
              <a:ext uri="{FF2B5EF4-FFF2-40B4-BE49-F238E27FC236}">
                <a16:creationId xmlns:a16="http://schemas.microsoft.com/office/drawing/2014/main" id="{2B0F1D12-D575-4707-8CE0-162C45C44827}"/>
              </a:ext>
            </a:extLst>
          </p:cNvPr>
          <p:cNvSpPr>
            <a:spLocks noGrp="1"/>
          </p:cNvSpPr>
          <p:nvPr>
            <p:ph idx="1"/>
          </p:nvPr>
        </p:nvSpPr>
        <p:spPr>
          <a:xfrm>
            <a:off x="457200" y="1788266"/>
            <a:ext cx="11023598" cy="3558434"/>
          </a:xfrm>
        </p:spPr>
        <p:txBody>
          <a:bodyPr/>
          <a:lstStyle/>
          <a:p>
            <a:endParaRPr lang="en-US" dirty="0"/>
          </a:p>
          <a:p>
            <a:pPr marL="0" indent="0">
              <a:buNone/>
            </a:pPr>
            <a:endParaRPr lang="en-US" dirty="0"/>
          </a:p>
        </p:txBody>
      </p:sp>
      <p:sp>
        <p:nvSpPr>
          <p:cNvPr id="2" name="TextBox 1">
            <a:extLst>
              <a:ext uri="{FF2B5EF4-FFF2-40B4-BE49-F238E27FC236}">
                <a16:creationId xmlns:a16="http://schemas.microsoft.com/office/drawing/2014/main" id="{FC38EB71-0960-4CE2-8C61-F12EBDB4A15E}"/>
              </a:ext>
            </a:extLst>
          </p:cNvPr>
          <p:cNvSpPr txBox="1"/>
          <p:nvPr/>
        </p:nvSpPr>
        <p:spPr>
          <a:xfrm>
            <a:off x="907586" y="1659285"/>
            <a:ext cx="10376827" cy="3539430"/>
          </a:xfrm>
          <a:prstGeom prst="rect">
            <a:avLst/>
          </a:prstGeom>
          <a:noFill/>
        </p:spPr>
        <p:txBody>
          <a:bodyPr wrap="square" rtlCol="0">
            <a:spAutoFit/>
          </a:bodyPr>
          <a:lstStyle/>
          <a:p>
            <a:pPr marL="285750" indent="-285750">
              <a:buFont typeface="Arial" panose="020B0604020202020204" pitchFamily="34" charset="0"/>
              <a:buChar char="•"/>
            </a:pPr>
            <a:r>
              <a:rPr lang="en-US" sz="3200" dirty="0"/>
              <a:t>Describe the stratigraphy within the Roberts Mountain and Golconda allochthons (Antler and Sonoma </a:t>
            </a:r>
            <a:r>
              <a:rPr lang="en-US" sz="3200" dirty="0" err="1"/>
              <a:t>orogenies</a:t>
            </a:r>
            <a:r>
              <a:rPr lang="en-US" sz="3200" dirty="0"/>
              <a:t> resp.)</a:t>
            </a:r>
          </a:p>
          <a:p>
            <a:pPr marL="285750" indent="-285750">
              <a:buFont typeface="Arial" panose="020B0604020202020204" pitchFamily="34" charset="0"/>
              <a:buChar char="•"/>
            </a:pPr>
            <a:endParaRPr lang="en-US" sz="3200" dirty="0"/>
          </a:p>
          <a:p>
            <a:pPr marL="285750" indent="-285750">
              <a:buFont typeface="Arial" panose="020B0604020202020204" pitchFamily="34" charset="0"/>
              <a:buChar char="•"/>
            </a:pPr>
            <a:r>
              <a:rPr lang="en-US" sz="3200" dirty="0"/>
              <a:t>Understand what these regions were like pre thrusting</a:t>
            </a:r>
          </a:p>
          <a:p>
            <a:pPr marL="285750" indent="-285750">
              <a:buFont typeface="Arial" panose="020B0604020202020204" pitchFamily="34" charset="0"/>
              <a:buChar char="•"/>
            </a:pPr>
            <a:endParaRPr lang="en-US" sz="3200" dirty="0"/>
          </a:p>
          <a:p>
            <a:pPr marL="285750" indent="-285750">
              <a:buFont typeface="Arial" panose="020B0604020202020204" pitchFamily="34" charset="0"/>
              <a:buChar char="•"/>
            </a:pPr>
            <a:r>
              <a:rPr lang="en-US" sz="3200" dirty="0"/>
              <a:t>In doing so, understand the plate margin tectonics that controlled them</a:t>
            </a:r>
          </a:p>
        </p:txBody>
      </p:sp>
    </p:spTree>
    <p:extLst>
      <p:ext uri="{BB962C8B-B14F-4D97-AF65-F5344CB8AC3E}">
        <p14:creationId xmlns:p14="http://schemas.microsoft.com/office/powerpoint/2010/main" val="392250694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D617A8F1-7D10-48DF-AD9F-04AB1B261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9" name="Content Placeholder 4">
            <a:extLst>
              <a:ext uri="{FF2B5EF4-FFF2-40B4-BE49-F238E27FC236}">
                <a16:creationId xmlns:a16="http://schemas.microsoft.com/office/drawing/2014/main" id="{37AA9AC4-BE3D-4040-9CF6-B7D85917888A}"/>
              </a:ext>
            </a:extLst>
          </p:cNvPr>
          <p:cNvSpPr>
            <a:spLocks noGrp="1"/>
          </p:cNvSpPr>
          <p:nvPr>
            <p:ph idx="1"/>
          </p:nvPr>
        </p:nvSpPr>
        <p:spPr>
          <a:xfrm>
            <a:off x="5181600" y="2394305"/>
            <a:ext cx="6248398" cy="2931932"/>
          </a:xfrm>
        </p:spPr>
        <p:txBody>
          <a:bodyPr>
            <a:normAutofit/>
          </a:bodyPr>
          <a:lstStyle/>
          <a:p>
            <a:endParaRPr lang="en-US" dirty="0">
              <a:solidFill>
                <a:schemeClr val="tx2"/>
              </a:solidFill>
            </a:endParaRPr>
          </a:p>
          <a:p>
            <a:endParaRPr lang="en-US" dirty="0">
              <a:solidFill>
                <a:schemeClr val="tx2"/>
              </a:solidFill>
            </a:endParaRPr>
          </a:p>
        </p:txBody>
      </p:sp>
      <p:sp>
        <p:nvSpPr>
          <p:cNvPr id="18" name="Freeform 6">
            <a:extLst>
              <a:ext uri="{FF2B5EF4-FFF2-40B4-BE49-F238E27FC236}">
                <a16:creationId xmlns:a16="http://schemas.microsoft.com/office/drawing/2014/main" id="{A0A8D2D9-6EB6-4B53-B77C-3B07A2BC3C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0"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bg1">
              <a:lumMod val="85000"/>
              <a:lumOff val="15000"/>
            </a:schemeClr>
          </a:solidFill>
          <a:ln w="0">
            <a:noFill/>
            <a:prstDash val="solid"/>
            <a:round/>
            <a:headEnd/>
            <a:tailEnd/>
          </a:ln>
        </p:spPr>
      </p:sp>
      <p:cxnSp>
        <p:nvCxnSpPr>
          <p:cNvPr id="20" name="Straight Connector 19">
            <a:extLst>
              <a:ext uri="{FF2B5EF4-FFF2-40B4-BE49-F238E27FC236}">
                <a16:creationId xmlns:a16="http://schemas.microsoft.com/office/drawing/2014/main" id="{E388D78C-8BD3-45E2-A562-101603FF5CC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81600" y="6199730"/>
            <a:ext cx="7010400" cy="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Title 5">
            <a:extLst>
              <a:ext uri="{FF2B5EF4-FFF2-40B4-BE49-F238E27FC236}">
                <a16:creationId xmlns:a16="http://schemas.microsoft.com/office/drawing/2014/main" id="{510D0347-56FD-468A-9499-8A028F987EBC}"/>
              </a:ext>
            </a:extLst>
          </p:cNvPr>
          <p:cNvSpPr>
            <a:spLocks noGrp="1"/>
          </p:cNvSpPr>
          <p:nvPr>
            <p:ph type="title"/>
          </p:nvPr>
        </p:nvSpPr>
        <p:spPr>
          <a:xfrm>
            <a:off x="0" y="114708"/>
            <a:ext cx="11988006" cy="691892"/>
          </a:xfrm>
        </p:spPr>
        <p:txBody>
          <a:bodyPr>
            <a:normAutofit fontScale="90000"/>
          </a:bodyPr>
          <a:lstStyle/>
          <a:p>
            <a:r>
              <a:rPr lang="en-US" dirty="0"/>
              <a:t>Independence Mtns and </a:t>
            </a:r>
            <a:r>
              <a:rPr lang="en-US" dirty="0" err="1"/>
              <a:t>Shoonover</a:t>
            </a:r>
            <a:r>
              <a:rPr lang="en-US" dirty="0"/>
              <a:t> sequence </a:t>
            </a:r>
          </a:p>
        </p:txBody>
      </p:sp>
      <p:pic>
        <p:nvPicPr>
          <p:cNvPr id="11" name="Picture 10" descr="A picture containing text, map&#10;&#10;Description automatically generated">
            <a:extLst>
              <a:ext uri="{FF2B5EF4-FFF2-40B4-BE49-F238E27FC236}">
                <a16:creationId xmlns:a16="http://schemas.microsoft.com/office/drawing/2014/main" id="{B5960A71-C863-4180-93DC-E1814C40D13C}"/>
              </a:ext>
            </a:extLst>
          </p:cNvPr>
          <p:cNvPicPr>
            <a:picLocks noChangeAspect="1"/>
          </p:cNvPicPr>
          <p:nvPr/>
        </p:nvPicPr>
        <p:blipFill rotWithShape="1">
          <a:blip r:embed="rId4"/>
          <a:srcRect b="51177"/>
          <a:stretch/>
        </p:blipFill>
        <p:spPr>
          <a:xfrm>
            <a:off x="1247079" y="1148903"/>
            <a:ext cx="9697842" cy="5337970"/>
          </a:xfrm>
          <a:prstGeom prst="rect">
            <a:avLst/>
          </a:prstGeom>
        </p:spPr>
      </p:pic>
      <p:sp>
        <p:nvSpPr>
          <p:cNvPr id="4" name="Rectangle 3">
            <a:extLst>
              <a:ext uri="{FF2B5EF4-FFF2-40B4-BE49-F238E27FC236}">
                <a16:creationId xmlns:a16="http://schemas.microsoft.com/office/drawing/2014/main" id="{48D85B1D-D32B-46A1-98FD-A445F475BE3A}"/>
              </a:ext>
            </a:extLst>
          </p:cNvPr>
          <p:cNvSpPr/>
          <p:nvPr/>
        </p:nvSpPr>
        <p:spPr>
          <a:xfrm>
            <a:off x="7839307" y="2185639"/>
            <a:ext cx="602166" cy="512956"/>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38846355"/>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18B0F80-1C8E-49FA-9B66-C9285753E2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Freeform 6">
            <a:extLst>
              <a:ext uri="{FF2B5EF4-FFF2-40B4-BE49-F238E27FC236}">
                <a16:creationId xmlns:a16="http://schemas.microsoft.com/office/drawing/2014/main" id="{CEF2B853-4083-4B70-AC2A-F79D808093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0" y="643466"/>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cxnSp>
        <p:nvCxnSpPr>
          <p:cNvPr id="13" name="Straight Connector 12">
            <a:extLst>
              <a:ext uri="{FF2B5EF4-FFF2-40B4-BE49-F238E27FC236}">
                <a16:creationId xmlns:a16="http://schemas.microsoft.com/office/drawing/2014/main" id="{D434EAAF-BF44-4CCC-84D4-105F3370AFF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8" name="Title 5">
            <a:extLst>
              <a:ext uri="{FF2B5EF4-FFF2-40B4-BE49-F238E27FC236}">
                <a16:creationId xmlns:a16="http://schemas.microsoft.com/office/drawing/2014/main" id="{A30982DB-6543-49A6-B040-8909E8E45050}"/>
              </a:ext>
            </a:extLst>
          </p:cNvPr>
          <p:cNvSpPr>
            <a:spLocks noGrp="1"/>
          </p:cNvSpPr>
          <p:nvPr>
            <p:ph type="title"/>
          </p:nvPr>
        </p:nvSpPr>
        <p:spPr>
          <a:xfrm>
            <a:off x="-166299" y="104497"/>
            <a:ext cx="6812425" cy="658269"/>
          </a:xfrm>
        </p:spPr>
        <p:txBody>
          <a:bodyPr>
            <a:normAutofit fontScale="90000"/>
          </a:bodyPr>
          <a:lstStyle/>
          <a:p>
            <a:r>
              <a:rPr lang="en-US" sz="3600" dirty="0"/>
              <a:t>Gen geology of Independence mtns</a:t>
            </a:r>
          </a:p>
        </p:txBody>
      </p:sp>
      <p:sp>
        <p:nvSpPr>
          <p:cNvPr id="4" name="Content Placeholder 3">
            <a:extLst>
              <a:ext uri="{FF2B5EF4-FFF2-40B4-BE49-F238E27FC236}">
                <a16:creationId xmlns:a16="http://schemas.microsoft.com/office/drawing/2014/main" id="{491CD6C9-01E2-4BB5-B190-8D4484A21E47}"/>
              </a:ext>
            </a:extLst>
          </p:cNvPr>
          <p:cNvSpPr>
            <a:spLocks noGrp="1"/>
          </p:cNvSpPr>
          <p:nvPr>
            <p:ph idx="1"/>
          </p:nvPr>
        </p:nvSpPr>
        <p:spPr>
          <a:xfrm>
            <a:off x="680227" y="818406"/>
            <a:ext cx="10827832" cy="5459729"/>
          </a:xfrm>
        </p:spPr>
        <p:txBody>
          <a:bodyPr>
            <a:normAutofit fontScale="92500" lnSpcReduction="10000"/>
          </a:bodyPr>
          <a:lstStyle/>
          <a:p>
            <a:r>
              <a:rPr lang="en-US" sz="2400" dirty="0"/>
              <a:t>Rocks of the Roberts Mtns (RM) allochthon are thrust over lower Paleozoic rocks of the Cordilleran miogeocline (cont. shelf rocks)</a:t>
            </a:r>
          </a:p>
          <a:p>
            <a:endParaRPr lang="en-US" sz="2400" dirty="0"/>
          </a:p>
          <a:p>
            <a:r>
              <a:rPr lang="en-US" sz="2400" dirty="0"/>
              <a:t>The RM allochthon is unconformably overlain by Mississippian sediments, both packages were then cut by high angle faults, and following further erosion, are unconformably overlain by Permian shallow marine sediments</a:t>
            </a:r>
          </a:p>
          <a:p>
            <a:endParaRPr lang="en-US" sz="2400" dirty="0"/>
          </a:p>
          <a:p>
            <a:r>
              <a:rPr lang="en-US" sz="2400" dirty="0"/>
              <a:t>The upper Paleozoic Schoonover sequence is thrust over all of these units, and unconformably overlain by Eocene-Oligocene volcanic rocks</a:t>
            </a:r>
          </a:p>
          <a:p>
            <a:endParaRPr lang="en-US" sz="2400" dirty="0"/>
          </a:p>
          <a:p>
            <a:r>
              <a:rPr lang="en-US" sz="2400" dirty="0">
                <a:solidFill>
                  <a:srgbClr val="FFFF00"/>
                </a:solidFill>
              </a:rPr>
              <a:t>Most importantly, the Schoonover thrust is considered part of the Golconda thrust, and therefore the Schoonover sequence is perfect for describing the stratigraphy of the Golconda allochthon</a:t>
            </a:r>
            <a:endParaRPr lang="en-US" dirty="0">
              <a:solidFill>
                <a:srgbClr val="FFFF00"/>
              </a:solidFill>
            </a:endParaRPr>
          </a:p>
          <a:p>
            <a:pPr marL="0" indent="0">
              <a:buNone/>
            </a:pPr>
            <a:endParaRPr lang="en-US" dirty="0"/>
          </a:p>
        </p:txBody>
      </p:sp>
    </p:spTree>
    <p:extLst>
      <p:ext uri="{BB962C8B-B14F-4D97-AF65-F5344CB8AC3E}">
        <p14:creationId xmlns:p14="http://schemas.microsoft.com/office/powerpoint/2010/main" val="388542649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Title 5">
            <a:extLst>
              <a:ext uri="{FF2B5EF4-FFF2-40B4-BE49-F238E27FC236}">
                <a16:creationId xmlns:a16="http://schemas.microsoft.com/office/drawing/2014/main" id="{FB1AC5BD-EAB5-4E06-9222-BD09AC078E17}"/>
              </a:ext>
            </a:extLst>
          </p:cNvPr>
          <p:cNvSpPr>
            <a:spLocks noGrp="1"/>
          </p:cNvSpPr>
          <p:nvPr>
            <p:ph type="title"/>
          </p:nvPr>
        </p:nvSpPr>
        <p:spPr>
          <a:xfrm>
            <a:off x="95755" y="110519"/>
            <a:ext cx="8802918" cy="658269"/>
          </a:xfrm>
        </p:spPr>
        <p:txBody>
          <a:bodyPr>
            <a:normAutofit fontScale="90000"/>
          </a:bodyPr>
          <a:lstStyle/>
          <a:p>
            <a:r>
              <a:rPr lang="en-US" sz="3600" dirty="0"/>
              <a:t>Restored stratigraphy of Schoonover sequence</a:t>
            </a:r>
          </a:p>
        </p:txBody>
      </p:sp>
      <p:pic>
        <p:nvPicPr>
          <p:cNvPr id="3" name="Picture 2" descr="A close up of text on a black background&#10;&#10;Description automatically generated">
            <a:extLst>
              <a:ext uri="{FF2B5EF4-FFF2-40B4-BE49-F238E27FC236}">
                <a16:creationId xmlns:a16="http://schemas.microsoft.com/office/drawing/2014/main" id="{CB94C54F-A237-40C1-B515-5037E9B64F03}"/>
              </a:ext>
            </a:extLst>
          </p:cNvPr>
          <p:cNvPicPr>
            <a:picLocks noChangeAspect="1"/>
          </p:cNvPicPr>
          <p:nvPr/>
        </p:nvPicPr>
        <p:blipFill>
          <a:blip r:embed="rId4"/>
          <a:stretch>
            <a:fillRect/>
          </a:stretch>
        </p:blipFill>
        <p:spPr>
          <a:xfrm>
            <a:off x="0" y="768787"/>
            <a:ext cx="9955960" cy="5275173"/>
          </a:xfrm>
          <a:prstGeom prst="rect">
            <a:avLst/>
          </a:prstGeom>
        </p:spPr>
      </p:pic>
      <p:pic>
        <p:nvPicPr>
          <p:cNvPr id="6" name="Picture 5" descr="A screenshot of a cell phone screen with text&#10;&#10;Description automatically generated">
            <a:extLst>
              <a:ext uri="{FF2B5EF4-FFF2-40B4-BE49-F238E27FC236}">
                <a16:creationId xmlns:a16="http://schemas.microsoft.com/office/drawing/2014/main" id="{281C166C-4A93-4D9A-8D4A-F9888447F618}"/>
              </a:ext>
            </a:extLst>
          </p:cNvPr>
          <p:cNvPicPr>
            <a:picLocks noChangeAspect="1"/>
          </p:cNvPicPr>
          <p:nvPr/>
        </p:nvPicPr>
        <p:blipFill>
          <a:blip r:embed="rId5"/>
          <a:stretch>
            <a:fillRect/>
          </a:stretch>
        </p:blipFill>
        <p:spPr>
          <a:xfrm>
            <a:off x="9955960" y="1613814"/>
            <a:ext cx="2192842" cy="3630371"/>
          </a:xfrm>
          <a:prstGeom prst="rect">
            <a:avLst/>
          </a:prstGeom>
        </p:spPr>
      </p:pic>
      <p:sp>
        <p:nvSpPr>
          <p:cNvPr id="9" name="TextBox 8">
            <a:extLst>
              <a:ext uri="{FF2B5EF4-FFF2-40B4-BE49-F238E27FC236}">
                <a16:creationId xmlns:a16="http://schemas.microsoft.com/office/drawing/2014/main" id="{85452BAB-E0F0-4D02-801F-1186B1370D72}"/>
              </a:ext>
            </a:extLst>
          </p:cNvPr>
          <p:cNvSpPr txBox="1"/>
          <p:nvPr/>
        </p:nvSpPr>
        <p:spPr>
          <a:xfrm>
            <a:off x="0" y="5582295"/>
            <a:ext cx="3668751" cy="461665"/>
          </a:xfrm>
          <a:prstGeom prst="rect">
            <a:avLst/>
          </a:prstGeom>
          <a:noFill/>
        </p:spPr>
        <p:txBody>
          <a:bodyPr wrap="square" rtlCol="0">
            <a:spAutoFit/>
          </a:bodyPr>
          <a:lstStyle/>
          <a:p>
            <a:r>
              <a:rPr lang="en-US" sz="2400" dirty="0">
                <a:solidFill>
                  <a:srgbClr val="FF0000"/>
                </a:solidFill>
              </a:rPr>
              <a:t>Radiolarian assemblages</a:t>
            </a:r>
          </a:p>
        </p:txBody>
      </p:sp>
      <p:cxnSp>
        <p:nvCxnSpPr>
          <p:cNvPr id="12" name="Straight Arrow Connector 11">
            <a:extLst>
              <a:ext uri="{FF2B5EF4-FFF2-40B4-BE49-F238E27FC236}">
                <a16:creationId xmlns:a16="http://schemas.microsoft.com/office/drawing/2014/main" id="{701CA33F-1CBF-4625-BC74-C83DFAE1C07A}"/>
              </a:ext>
            </a:extLst>
          </p:cNvPr>
          <p:cNvCxnSpPr/>
          <p:nvPr/>
        </p:nvCxnSpPr>
        <p:spPr>
          <a:xfrm flipH="1" flipV="1">
            <a:off x="535258" y="5313757"/>
            <a:ext cx="223024" cy="297971"/>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0507262"/>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C62AE1F-8B1B-4568-93B9-01502A9FF292}"/>
              </a:ext>
            </a:extLst>
          </p:cNvPr>
          <p:cNvSpPr>
            <a:spLocks noGrp="1"/>
          </p:cNvSpPr>
          <p:nvPr>
            <p:ph type="title"/>
          </p:nvPr>
        </p:nvSpPr>
        <p:spPr>
          <a:xfrm>
            <a:off x="89209" y="189569"/>
            <a:ext cx="10883591" cy="711561"/>
          </a:xfrm>
        </p:spPr>
        <p:txBody>
          <a:bodyPr>
            <a:normAutofit fontScale="90000"/>
          </a:bodyPr>
          <a:lstStyle/>
          <a:p>
            <a:r>
              <a:rPr lang="en-US" dirty="0"/>
              <a:t>Sequence of events prior to thrusting</a:t>
            </a:r>
          </a:p>
        </p:txBody>
      </p:sp>
      <p:sp>
        <p:nvSpPr>
          <p:cNvPr id="8" name="TextBox 7">
            <a:extLst>
              <a:ext uri="{FF2B5EF4-FFF2-40B4-BE49-F238E27FC236}">
                <a16:creationId xmlns:a16="http://schemas.microsoft.com/office/drawing/2014/main" id="{4240F440-3F91-4B11-BF89-6980D87A888F}"/>
              </a:ext>
            </a:extLst>
          </p:cNvPr>
          <p:cNvSpPr txBox="1"/>
          <p:nvPr/>
        </p:nvSpPr>
        <p:spPr>
          <a:xfrm>
            <a:off x="635620" y="1191062"/>
            <a:ext cx="11363092" cy="5201424"/>
          </a:xfrm>
          <a:prstGeom prst="rect">
            <a:avLst/>
          </a:prstGeom>
          <a:noFill/>
        </p:spPr>
        <p:txBody>
          <a:bodyPr wrap="square" rtlCol="0">
            <a:spAutoFit/>
          </a:bodyPr>
          <a:lstStyle/>
          <a:p>
            <a:pPr marL="285750" indent="-285750">
              <a:buFont typeface="Arial" panose="020B0604020202020204" pitchFamily="34" charset="0"/>
              <a:buChar char="•"/>
            </a:pPr>
            <a:r>
              <a:rPr lang="en-US" sz="2400" i="1" dirty="0"/>
              <a:t>Phase 1 : beginning late Devonian</a:t>
            </a:r>
          </a:p>
          <a:p>
            <a:pPr marL="742950" lvl="1" indent="-285750">
              <a:buFont typeface="Arial" panose="020B0604020202020204" pitchFamily="34" charset="0"/>
              <a:buChar char="•"/>
            </a:pPr>
            <a:r>
              <a:rPr lang="en-US" sz="2400" dirty="0"/>
              <a:t>Basin forms in rifting environment with basalt and andesite extrusion</a:t>
            </a:r>
          </a:p>
          <a:p>
            <a:pPr marL="285750" indent="-285750">
              <a:buFont typeface="Arial" panose="020B0604020202020204" pitchFamily="34" charset="0"/>
              <a:buChar char="•"/>
            </a:pPr>
            <a:endParaRPr lang="en-US" sz="2400" i="1" dirty="0"/>
          </a:p>
          <a:p>
            <a:pPr marL="285750" indent="-285750">
              <a:buFont typeface="Arial" panose="020B0604020202020204" pitchFamily="34" charset="0"/>
              <a:buChar char="•"/>
            </a:pPr>
            <a:r>
              <a:rPr lang="en-US" sz="2400" i="1" dirty="0"/>
              <a:t>Phase 2: Turbidite deposition into basin</a:t>
            </a:r>
          </a:p>
          <a:p>
            <a:pPr marL="742950" lvl="1" indent="-285750">
              <a:buFont typeface="Arial" panose="020B0604020202020204" pitchFamily="34" charset="0"/>
              <a:buChar char="•"/>
            </a:pPr>
            <a:r>
              <a:rPr lang="en-US" sz="2400" dirty="0"/>
              <a:t>Bathymetric complexities develop in basin</a:t>
            </a:r>
          </a:p>
          <a:p>
            <a:pPr marL="742950" lvl="1"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i="1" dirty="0"/>
              <a:t>Phase 3: Middle Mississippian time</a:t>
            </a:r>
          </a:p>
          <a:p>
            <a:pPr marL="742950" lvl="1" indent="-285750">
              <a:buFont typeface="Arial" panose="020B0604020202020204" pitchFamily="34" charset="0"/>
              <a:buChar char="•"/>
            </a:pPr>
            <a:r>
              <a:rPr lang="en-US" sz="2400" dirty="0"/>
              <a:t>First appearance of detrital carbonate</a:t>
            </a:r>
          </a:p>
          <a:p>
            <a:pPr marL="742950" lvl="1"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i="1" dirty="0"/>
              <a:t>Phase 4: Pennsylvanian – Permian</a:t>
            </a:r>
          </a:p>
          <a:p>
            <a:pPr marL="742950" lvl="1" indent="-285750">
              <a:buFont typeface="Arial" panose="020B0604020202020204" pitchFamily="34" charset="0"/>
              <a:buChar char="•"/>
            </a:pPr>
            <a:r>
              <a:rPr lang="en-US" sz="2400" dirty="0"/>
              <a:t>Increased supply of carbonate</a:t>
            </a:r>
          </a:p>
          <a:p>
            <a:pPr marL="742950" lvl="1" indent="-285750">
              <a:buFont typeface="Arial" panose="020B0604020202020204" pitchFamily="34" charset="0"/>
              <a:buChar char="•"/>
            </a:pPr>
            <a:r>
              <a:rPr lang="en-US" sz="2400" dirty="0"/>
              <a:t>Greater enclosure of marine basin with “</a:t>
            </a:r>
            <a:r>
              <a:rPr lang="en-US" sz="2400" dirty="0" err="1"/>
              <a:t>lagoonal</a:t>
            </a:r>
            <a:r>
              <a:rPr lang="en-US" sz="2400" dirty="0"/>
              <a:t>’ style circulation</a:t>
            </a:r>
          </a:p>
          <a:p>
            <a:pPr marL="285750" indent="-285750">
              <a:buFont typeface="Arial" panose="020B0604020202020204" pitchFamily="34" charset="0"/>
              <a:buChar char="•"/>
            </a:pPr>
            <a:endParaRPr lang="en-US" sz="2200" dirty="0"/>
          </a:p>
          <a:p>
            <a:pPr marL="742950" lvl="1" indent="-285750">
              <a:buFont typeface="Arial" panose="020B0604020202020204" pitchFamily="34" charset="0"/>
              <a:buChar char="•"/>
            </a:pPr>
            <a:endParaRPr lang="en-US" sz="2200" dirty="0"/>
          </a:p>
        </p:txBody>
      </p:sp>
    </p:spTree>
    <p:extLst>
      <p:ext uri="{BB962C8B-B14F-4D97-AF65-F5344CB8AC3E}">
        <p14:creationId xmlns:p14="http://schemas.microsoft.com/office/powerpoint/2010/main" val="87111716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8">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8">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Freeform 6">
            <a:extLst>
              <a:ext uri="{FF2B5EF4-FFF2-40B4-BE49-F238E27FC236}">
                <a16:creationId xmlns:a16="http://schemas.microsoft.com/office/drawing/2014/main" id="{B33DBEF2-0A54-4CCF-952F-ABFA981C64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solidFill>
          <a:ln w="0">
            <a:noFill/>
            <a:prstDash val="solid"/>
            <a:round/>
            <a:headEnd/>
            <a:tailEnd/>
          </a:ln>
        </p:spPr>
      </p:sp>
      <p:sp>
        <p:nvSpPr>
          <p:cNvPr id="15" name="TextBox 14">
            <a:extLst>
              <a:ext uri="{FF2B5EF4-FFF2-40B4-BE49-F238E27FC236}">
                <a16:creationId xmlns:a16="http://schemas.microsoft.com/office/drawing/2014/main" id="{E386F5E0-1F7C-46AC-B4D7-FC6C02AA3B27}"/>
              </a:ext>
            </a:extLst>
          </p:cNvPr>
          <p:cNvSpPr txBox="1"/>
          <p:nvPr/>
        </p:nvSpPr>
        <p:spPr>
          <a:xfrm>
            <a:off x="412595" y="5566922"/>
            <a:ext cx="2141034" cy="707886"/>
          </a:xfrm>
          <a:prstGeom prst="rect">
            <a:avLst/>
          </a:prstGeom>
          <a:noFill/>
        </p:spPr>
        <p:txBody>
          <a:bodyPr wrap="square" rtlCol="0">
            <a:spAutoFit/>
          </a:bodyPr>
          <a:lstStyle/>
          <a:p>
            <a:r>
              <a:rPr lang="en-US" sz="4000" dirty="0">
                <a:solidFill>
                  <a:schemeClr val="bg1"/>
                </a:solidFill>
              </a:rPr>
              <a:t>&lt;17Ma</a:t>
            </a:r>
          </a:p>
        </p:txBody>
      </p:sp>
      <p:sp>
        <p:nvSpPr>
          <p:cNvPr id="7" name="Title 5">
            <a:extLst>
              <a:ext uri="{FF2B5EF4-FFF2-40B4-BE49-F238E27FC236}">
                <a16:creationId xmlns:a16="http://schemas.microsoft.com/office/drawing/2014/main" id="{8CA15B07-2E03-4CBF-A336-1D2891D97605}"/>
              </a:ext>
            </a:extLst>
          </p:cNvPr>
          <p:cNvSpPr>
            <a:spLocks noGrp="1"/>
          </p:cNvSpPr>
          <p:nvPr>
            <p:ph type="title"/>
          </p:nvPr>
        </p:nvSpPr>
        <p:spPr>
          <a:xfrm>
            <a:off x="0" y="3329"/>
            <a:ext cx="6568068" cy="707886"/>
          </a:xfrm>
        </p:spPr>
        <p:txBody>
          <a:bodyPr>
            <a:normAutofit fontScale="90000"/>
          </a:bodyPr>
          <a:lstStyle/>
          <a:p>
            <a:r>
              <a:rPr lang="en-US" dirty="0"/>
              <a:t>Closest previous model </a:t>
            </a:r>
          </a:p>
        </p:txBody>
      </p:sp>
      <p:pic>
        <p:nvPicPr>
          <p:cNvPr id="4" name="Picture 3" descr="A close up of text on a black background&#10;&#10;Description automatically generated">
            <a:extLst>
              <a:ext uri="{FF2B5EF4-FFF2-40B4-BE49-F238E27FC236}">
                <a16:creationId xmlns:a16="http://schemas.microsoft.com/office/drawing/2014/main" id="{4B472C85-9284-4170-A13E-D406176D6159}"/>
              </a:ext>
            </a:extLst>
          </p:cNvPr>
          <p:cNvPicPr>
            <a:picLocks noChangeAspect="1"/>
          </p:cNvPicPr>
          <p:nvPr/>
        </p:nvPicPr>
        <p:blipFill>
          <a:blip r:embed="rId4"/>
          <a:stretch>
            <a:fillRect/>
          </a:stretch>
        </p:blipFill>
        <p:spPr>
          <a:xfrm rot="5400000">
            <a:off x="4943140" y="-2056998"/>
            <a:ext cx="2907370" cy="10774372"/>
          </a:xfrm>
          <a:prstGeom prst="rect">
            <a:avLst/>
          </a:prstGeom>
        </p:spPr>
      </p:pic>
      <p:pic>
        <p:nvPicPr>
          <p:cNvPr id="8" name="Picture 7" descr="A close up of text on a black background&#10;&#10;Description automatically generated">
            <a:extLst>
              <a:ext uri="{FF2B5EF4-FFF2-40B4-BE49-F238E27FC236}">
                <a16:creationId xmlns:a16="http://schemas.microsoft.com/office/drawing/2014/main" id="{842F1C88-E587-4C58-AE5E-C503B75707A2}"/>
              </a:ext>
            </a:extLst>
          </p:cNvPr>
          <p:cNvPicPr>
            <a:picLocks noChangeAspect="1"/>
          </p:cNvPicPr>
          <p:nvPr/>
        </p:nvPicPr>
        <p:blipFill>
          <a:blip r:embed="rId5"/>
          <a:stretch>
            <a:fillRect/>
          </a:stretch>
        </p:blipFill>
        <p:spPr>
          <a:xfrm rot="5400000">
            <a:off x="4672635" y="-1485668"/>
            <a:ext cx="3448380" cy="10172722"/>
          </a:xfrm>
          <a:prstGeom prst="rect">
            <a:avLst/>
          </a:prstGeom>
        </p:spPr>
      </p:pic>
      <p:pic>
        <p:nvPicPr>
          <p:cNvPr id="12" name="Picture 11" descr="A close up of a device&#10;&#10;Description automatically generated">
            <a:extLst>
              <a:ext uri="{FF2B5EF4-FFF2-40B4-BE49-F238E27FC236}">
                <a16:creationId xmlns:a16="http://schemas.microsoft.com/office/drawing/2014/main" id="{92741EC1-9F31-49E3-A035-05812957038C}"/>
              </a:ext>
            </a:extLst>
          </p:cNvPr>
          <p:cNvPicPr>
            <a:picLocks noChangeAspect="1"/>
          </p:cNvPicPr>
          <p:nvPr/>
        </p:nvPicPr>
        <p:blipFill>
          <a:blip r:embed="rId6"/>
          <a:stretch>
            <a:fillRect/>
          </a:stretch>
        </p:blipFill>
        <p:spPr>
          <a:xfrm rot="5400000">
            <a:off x="4651766" y="-1255081"/>
            <a:ext cx="3168654" cy="9505961"/>
          </a:xfrm>
          <a:prstGeom prst="rect">
            <a:avLst/>
          </a:prstGeom>
        </p:spPr>
      </p:pic>
      <p:pic>
        <p:nvPicPr>
          <p:cNvPr id="14" name="Picture 13" descr="A close up of a piece of paper&#10;&#10;Description automatically generated">
            <a:extLst>
              <a:ext uri="{FF2B5EF4-FFF2-40B4-BE49-F238E27FC236}">
                <a16:creationId xmlns:a16="http://schemas.microsoft.com/office/drawing/2014/main" id="{92EE79E6-D75F-4D55-B0D4-99052AC1D2ED}"/>
              </a:ext>
            </a:extLst>
          </p:cNvPr>
          <p:cNvPicPr>
            <a:picLocks noChangeAspect="1"/>
          </p:cNvPicPr>
          <p:nvPr/>
        </p:nvPicPr>
        <p:blipFill>
          <a:blip r:embed="rId7"/>
          <a:stretch>
            <a:fillRect/>
          </a:stretch>
        </p:blipFill>
        <p:spPr>
          <a:xfrm rot="5400000">
            <a:off x="4375192" y="-1102476"/>
            <a:ext cx="3828190" cy="9786148"/>
          </a:xfrm>
          <a:prstGeom prst="rect">
            <a:avLst/>
          </a:prstGeom>
        </p:spPr>
      </p:pic>
    </p:spTree>
    <p:extLst>
      <p:ext uri="{BB962C8B-B14F-4D97-AF65-F5344CB8AC3E}">
        <p14:creationId xmlns:p14="http://schemas.microsoft.com/office/powerpoint/2010/main" val="263245476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nodeType="clickEffect">
                                  <p:stCondLst>
                                    <p:cond delay="0"/>
                                  </p:stCondLst>
                                  <p:childTnLst>
                                    <p:set>
                                      <p:cBhvr>
                                        <p:cTn id="18" dur="1" fill="hold">
                                          <p:stCondLst>
                                            <p:cond delay="0"/>
                                          </p:stCondLst>
                                        </p:cTn>
                                        <p:tgtEl>
                                          <p:spTgt spid="8"/>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nodeType="clickEffect">
                                  <p:stCondLst>
                                    <p:cond delay="0"/>
                                  </p:stCondLst>
                                  <p:childTnLst>
                                    <p:set>
                                      <p:cBhvr>
                                        <p:cTn id="26" dur="1" fill="hold">
                                          <p:stCondLst>
                                            <p:cond delay="0"/>
                                          </p:stCondLst>
                                        </p:cTn>
                                        <p:tgtEl>
                                          <p:spTgt spid="12"/>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nodeType="clickEffect">
                                  <p:stCondLst>
                                    <p:cond delay="0"/>
                                  </p:stCondLst>
                                  <p:childTnLst>
                                    <p:set>
                                      <p:cBhvr>
                                        <p:cTn id="34" dur="1" fill="hold">
                                          <p:stCondLst>
                                            <p:cond delay="0"/>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Content Placeholder 4">
            <a:extLst>
              <a:ext uri="{FF2B5EF4-FFF2-40B4-BE49-F238E27FC236}">
                <a16:creationId xmlns:a16="http://schemas.microsoft.com/office/drawing/2014/main" id="{14CAF18E-E463-41FA-A5E1-DE39D02B7E6E}"/>
              </a:ext>
            </a:extLst>
          </p:cNvPr>
          <p:cNvSpPr>
            <a:spLocks noGrp="1"/>
          </p:cNvSpPr>
          <p:nvPr>
            <p:ph idx="1"/>
          </p:nvPr>
        </p:nvSpPr>
        <p:spPr>
          <a:xfrm>
            <a:off x="148612" y="890992"/>
            <a:ext cx="5125915" cy="4885339"/>
          </a:xfrm>
        </p:spPr>
        <p:txBody>
          <a:bodyPr>
            <a:normAutofit/>
          </a:bodyPr>
          <a:lstStyle/>
          <a:p>
            <a:endParaRPr lang="en-US" sz="2200" dirty="0"/>
          </a:p>
          <a:p>
            <a:endParaRPr lang="en-US" sz="2200" dirty="0"/>
          </a:p>
        </p:txBody>
      </p:sp>
      <p:sp>
        <p:nvSpPr>
          <p:cNvPr id="9" name="Title 5">
            <a:extLst>
              <a:ext uri="{FF2B5EF4-FFF2-40B4-BE49-F238E27FC236}">
                <a16:creationId xmlns:a16="http://schemas.microsoft.com/office/drawing/2014/main" id="{5790A252-6A21-4845-A39D-AD0C9FA0F2F2}"/>
              </a:ext>
            </a:extLst>
          </p:cNvPr>
          <p:cNvSpPr txBox="1">
            <a:spLocks/>
          </p:cNvSpPr>
          <p:nvPr/>
        </p:nvSpPr>
        <p:spPr>
          <a:xfrm>
            <a:off x="148612" y="42821"/>
            <a:ext cx="4088852" cy="658269"/>
          </a:xfrm>
          <a:prstGeom prst="rect">
            <a:avLst/>
          </a:prstGeom>
        </p:spPr>
        <p:txBody>
          <a:bodyPr vert="horz" lIns="91440" tIns="45720" rIns="91440" bIns="45720" rtlCol="0" anchor="t">
            <a:normAutofit fontScale="97500"/>
          </a:bodyPr>
          <a:lst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a:lstStyle>
          <a:p>
            <a:r>
              <a:rPr lang="en-US" sz="3600" dirty="0"/>
              <a:t>Structural data</a:t>
            </a:r>
          </a:p>
        </p:txBody>
      </p:sp>
      <p:pic>
        <p:nvPicPr>
          <p:cNvPr id="3" name="Picture 2" descr="A close up of a map&#10;&#10;Description automatically generated">
            <a:extLst>
              <a:ext uri="{FF2B5EF4-FFF2-40B4-BE49-F238E27FC236}">
                <a16:creationId xmlns:a16="http://schemas.microsoft.com/office/drawing/2014/main" id="{24AF5782-A190-47EA-9457-0387571E1745}"/>
              </a:ext>
            </a:extLst>
          </p:cNvPr>
          <p:cNvPicPr>
            <a:picLocks noChangeAspect="1"/>
          </p:cNvPicPr>
          <p:nvPr/>
        </p:nvPicPr>
        <p:blipFill>
          <a:blip r:embed="rId4"/>
          <a:stretch>
            <a:fillRect/>
          </a:stretch>
        </p:blipFill>
        <p:spPr>
          <a:xfrm>
            <a:off x="188176" y="615640"/>
            <a:ext cx="7766361" cy="5526624"/>
          </a:xfrm>
          <a:prstGeom prst="rect">
            <a:avLst/>
          </a:prstGeom>
        </p:spPr>
      </p:pic>
      <p:sp>
        <p:nvSpPr>
          <p:cNvPr id="4" name="TextBox 3">
            <a:extLst>
              <a:ext uri="{FF2B5EF4-FFF2-40B4-BE49-F238E27FC236}">
                <a16:creationId xmlns:a16="http://schemas.microsoft.com/office/drawing/2014/main" id="{581D7873-CBD3-47CA-8893-FC8B0C603CAC}"/>
              </a:ext>
            </a:extLst>
          </p:cNvPr>
          <p:cNvSpPr txBox="1"/>
          <p:nvPr/>
        </p:nvSpPr>
        <p:spPr>
          <a:xfrm>
            <a:off x="8207298" y="301082"/>
            <a:ext cx="4088852" cy="2308324"/>
          </a:xfrm>
          <a:prstGeom prst="rect">
            <a:avLst/>
          </a:prstGeom>
          <a:noFill/>
        </p:spPr>
        <p:txBody>
          <a:bodyPr wrap="square" rtlCol="0">
            <a:spAutoFit/>
          </a:bodyPr>
          <a:lstStyle/>
          <a:p>
            <a:r>
              <a:rPr lang="en-US" dirty="0"/>
              <a:t>A: fold axes</a:t>
            </a:r>
          </a:p>
          <a:p>
            <a:r>
              <a:rPr lang="en-US" dirty="0"/>
              <a:t>B: poles to axial planes</a:t>
            </a:r>
          </a:p>
          <a:p>
            <a:r>
              <a:rPr lang="en-US" dirty="0"/>
              <a:t>C: Poles to thrust fault planes</a:t>
            </a:r>
          </a:p>
          <a:p>
            <a:r>
              <a:rPr lang="en-US" dirty="0"/>
              <a:t>D: Rose diagram of calculated slip directions</a:t>
            </a:r>
          </a:p>
          <a:p>
            <a:r>
              <a:rPr lang="en-US" dirty="0"/>
              <a:t>E: Calculated slip directions compared to measured ones</a:t>
            </a:r>
          </a:p>
          <a:p>
            <a:r>
              <a:rPr lang="en-US" dirty="0"/>
              <a:t>F: Striations and slickensides </a:t>
            </a:r>
          </a:p>
        </p:txBody>
      </p:sp>
      <p:sp>
        <p:nvSpPr>
          <p:cNvPr id="5" name="TextBox 4">
            <a:extLst>
              <a:ext uri="{FF2B5EF4-FFF2-40B4-BE49-F238E27FC236}">
                <a16:creationId xmlns:a16="http://schemas.microsoft.com/office/drawing/2014/main" id="{5D2578EF-AF4F-4C3D-9385-07CA921FF271}"/>
              </a:ext>
            </a:extLst>
          </p:cNvPr>
          <p:cNvSpPr txBox="1"/>
          <p:nvPr/>
        </p:nvSpPr>
        <p:spPr>
          <a:xfrm>
            <a:off x="8207298" y="3301571"/>
            <a:ext cx="3389971" cy="2677656"/>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srgbClr val="FFFF00"/>
                </a:solidFill>
              </a:rPr>
              <a:t>Biggest takeaway from structural data is the NW-SE shortening direction, and ultimately the SE directed movement of the allochthon</a:t>
            </a:r>
          </a:p>
        </p:txBody>
      </p:sp>
    </p:spTree>
    <p:extLst>
      <p:ext uri="{BB962C8B-B14F-4D97-AF65-F5344CB8AC3E}">
        <p14:creationId xmlns:p14="http://schemas.microsoft.com/office/powerpoint/2010/main" val="2135605312"/>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B8B4000F-2586-4C37-9425-8F62F81A6F38}"/>
              </a:ext>
            </a:extLst>
          </p:cNvPr>
          <p:cNvSpPr>
            <a:spLocks noGrp="1"/>
          </p:cNvSpPr>
          <p:nvPr>
            <p:ph type="title"/>
          </p:nvPr>
        </p:nvSpPr>
        <p:spPr>
          <a:xfrm>
            <a:off x="200722" y="0"/>
            <a:ext cx="3010830" cy="707886"/>
          </a:xfrm>
        </p:spPr>
        <p:txBody>
          <a:bodyPr>
            <a:normAutofit fontScale="90000"/>
          </a:bodyPr>
          <a:lstStyle/>
          <a:p>
            <a:r>
              <a:rPr lang="en-US" dirty="0"/>
              <a:t>Discussion</a:t>
            </a:r>
          </a:p>
        </p:txBody>
      </p:sp>
      <p:sp>
        <p:nvSpPr>
          <p:cNvPr id="2" name="TextBox 1">
            <a:extLst>
              <a:ext uri="{FF2B5EF4-FFF2-40B4-BE49-F238E27FC236}">
                <a16:creationId xmlns:a16="http://schemas.microsoft.com/office/drawing/2014/main" id="{2A73DE61-C9FC-4806-8303-DCF04C304783}"/>
              </a:ext>
            </a:extLst>
          </p:cNvPr>
          <p:cNvSpPr txBox="1"/>
          <p:nvPr/>
        </p:nvSpPr>
        <p:spPr>
          <a:xfrm>
            <a:off x="379140" y="797510"/>
            <a:ext cx="11117766" cy="5262979"/>
          </a:xfrm>
          <a:prstGeom prst="rect">
            <a:avLst/>
          </a:prstGeom>
          <a:noFill/>
        </p:spPr>
        <p:txBody>
          <a:bodyPr wrap="square" rtlCol="0">
            <a:spAutoFit/>
          </a:bodyPr>
          <a:lstStyle/>
          <a:p>
            <a:pPr marL="285750" indent="-285750">
              <a:buFont typeface="Arial" panose="020B0604020202020204" pitchFamily="34" charset="0"/>
              <a:buChar char="•"/>
            </a:pPr>
            <a:r>
              <a:rPr lang="en-US" sz="2100" dirty="0"/>
              <a:t>The earliest part of Schoonover deposition was coeval with the RM allochthon (Antler orogeny), allowing for a link between the Antler orogenic belt and the adjacent offshore island arc</a:t>
            </a:r>
          </a:p>
          <a:p>
            <a:pPr marL="285750" indent="-285750">
              <a:buFont typeface="Arial" panose="020B0604020202020204" pitchFamily="34" charset="0"/>
              <a:buChar char="•"/>
            </a:pPr>
            <a:endParaRPr lang="en-US" sz="2100" dirty="0"/>
          </a:p>
          <a:p>
            <a:pPr marL="285750" indent="-285750">
              <a:buFont typeface="Arial" panose="020B0604020202020204" pitchFamily="34" charset="0"/>
              <a:buChar char="•"/>
            </a:pPr>
            <a:r>
              <a:rPr lang="en-US" sz="2100" dirty="0"/>
              <a:t>The timing of events in the Schoonover sequence and the composition of rocks suggest the Antler orogeny was related to eastward subduction of an arc beneath the continental margin</a:t>
            </a:r>
          </a:p>
          <a:p>
            <a:pPr marL="285750" indent="-285750">
              <a:buFont typeface="Arial" panose="020B0604020202020204" pitchFamily="34" charset="0"/>
              <a:buChar char="•"/>
            </a:pPr>
            <a:endParaRPr lang="en-US" sz="2100" dirty="0"/>
          </a:p>
          <a:p>
            <a:pPr marL="285750" indent="-285750">
              <a:buFont typeface="Arial" panose="020B0604020202020204" pitchFamily="34" charset="0"/>
              <a:buChar char="•"/>
            </a:pPr>
            <a:r>
              <a:rPr lang="en-US" sz="2100" dirty="0"/>
              <a:t>The Schoonover stratigraphic succession suggest that Antler compressional tectonism was short lived, and extensional tectonism began in the late Mississippian and affected the continental margin into Permian times. Following this extension was the Sonoma orogeny, which resulted in the Golconda thrust.</a:t>
            </a:r>
          </a:p>
          <a:p>
            <a:pPr marL="285750" indent="-285750">
              <a:buFont typeface="Arial" panose="020B0604020202020204" pitchFamily="34" charset="0"/>
              <a:buChar char="•"/>
            </a:pPr>
            <a:endParaRPr lang="en-US" sz="2100" dirty="0"/>
          </a:p>
          <a:p>
            <a:pPr marL="285750" indent="-285750">
              <a:buFont typeface="Arial" panose="020B0604020202020204" pitchFamily="34" charset="0"/>
              <a:buChar char="•"/>
            </a:pPr>
            <a:r>
              <a:rPr lang="en-US" sz="2100" dirty="0"/>
              <a:t>This paper introduces the idea that the Golconda allochthon records short episodes of arc volcanism and shortening along the cont. margin, separated by longer periods of extension. </a:t>
            </a:r>
          </a:p>
          <a:p>
            <a:pPr marL="285750" indent="-285750">
              <a:buFont typeface="Arial" panose="020B0604020202020204" pitchFamily="34" charset="0"/>
              <a:buChar char="•"/>
            </a:pPr>
            <a:endParaRPr lang="en-US" sz="2100" dirty="0"/>
          </a:p>
          <a:p>
            <a:pPr marL="285750" indent="-285750">
              <a:buFont typeface="Arial" panose="020B0604020202020204" pitchFamily="34" charset="0"/>
              <a:buChar char="•"/>
            </a:pPr>
            <a:r>
              <a:rPr lang="en-US" sz="2100" dirty="0"/>
              <a:t>These alternating episodes most likely occurred in response to changing plate motions between the subducting Pacific plate and the continental North American plate.</a:t>
            </a:r>
          </a:p>
        </p:txBody>
      </p:sp>
    </p:spTree>
    <p:extLst>
      <p:ext uri="{BB962C8B-B14F-4D97-AF65-F5344CB8AC3E}">
        <p14:creationId xmlns:p14="http://schemas.microsoft.com/office/powerpoint/2010/main" val="248316253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Headlines">
  <a:themeElements>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fontScheme name="Headlines">
      <a:majorFont>
        <a:latin typeface="Century Schoolbook" panose="02040604050505020304"/>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 id="{3841520A-25F2-4EB8-BE4C-611DB5ABEED9}" vid="{ECD25A4C-D97E-4C12-84B1-63580BFFAEE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themeOverride>
</file>

<file path=ppt/theme/themeOverride2.xml><?xml version="1.0" encoding="utf-8"?>
<a:themeOverride xmlns:a="http://schemas.openxmlformats.org/drawingml/2006/main">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themeOverride>
</file>

<file path=ppt/theme/themeOverride3.xml><?xml version="1.0" encoding="utf-8"?>
<a:themeOverride xmlns:a="http://schemas.openxmlformats.org/drawingml/2006/main">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themeOverride>
</file>

<file path=ppt/theme/themeOverride4.xml><?xml version="1.0" encoding="utf-8"?>
<a:themeOverride xmlns:a="http://schemas.openxmlformats.org/drawingml/2006/main">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themeOverride>
</file>

<file path=ppt/theme/themeOverride5.xml><?xml version="1.0" encoding="utf-8"?>
<a:themeOverride xmlns:a="http://schemas.openxmlformats.org/drawingml/2006/main">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themeOverride>
</file>

<file path=ppt/theme/themeOverride6.xml><?xml version="1.0" encoding="utf-8"?>
<a:themeOverride xmlns:a="http://schemas.openxmlformats.org/drawingml/2006/main">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themeOverride>
</file>

<file path=ppt/theme/themeOverride7.xml><?xml version="1.0" encoding="utf-8"?>
<a:themeOverride xmlns:a="http://schemas.openxmlformats.org/drawingml/2006/main">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themeOverride>
</file>

<file path=ppt/theme/themeOverride8.xml><?xml version="1.0" encoding="utf-8"?>
<a:themeOverride xmlns:a="http://schemas.openxmlformats.org/drawingml/2006/main">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themeOverride>
</file>

<file path=ppt/theme/themeOverride9.xml><?xml version="1.0" encoding="utf-8"?>
<a:themeOverride xmlns:a="http://schemas.openxmlformats.org/drawingml/2006/main">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themeOverride>
</file>

<file path=docProps/app.xml><?xml version="1.0" encoding="utf-8"?>
<Properties xmlns="http://schemas.openxmlformats.org/officeDocument/2006/extended-properties" xmlns:vt="http://schemas.openxmlformats.org/officeDocument/2006/docPropsVTypes">
  <Template/>
  <TotalTime>3418</TotalTime>
  <Words>568</Words>
  <Application>Microsoft Office PowerPoint</Application>
  <PresentationFormat>Widescreen</PresentationFormat>
  <Paragraphs>70</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Century Schoolbook</vt:lpstr>
      <vt:lpstr>Corbel</vt:lpstr>
      <vt:lpstr>Headlines</vt:lpstr>
      <vt:lpstr>Stratigraphy and structure of the schoonover sequence, northeastern Nevada: implications for paleozoic plate-margin tectonics </vt:lpstr>
      <vt:lpstr>Motivation</vt:lpstr>
      <vt:lpstr>Independence Mtns and Shoonover sequence </vt:lpstr>
      <vt:lpstr>Gen geology of Independence mtns</vt:lpstr>
      <vt:lpstr>Restored stratigraphy of Schoonover sequence</vt:lpstr>
      <vt:lpstr>Sequence of events prior to thrusting</vt:lpstr>
      <vt:lpstr>Closest previous model </vt:lpstr>
      <vt:lpstr>PowerPoint Presentation</vt:lpstr>
      <vt:lpstr>Discussion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Thermal evolution of the sierra Nevada batholith, California, and implications for strain localization</dc:title>
  <dc:creator>Nolan P Dellerman</dc:creator>
  <cp:lastModifiedBy>Nolan P Dellerman</cp:lastModifiedBy>
  <cp:revision>53</cp:revision>
  <dcterms:created xsi:type="dcterms:W3CDTF">2020-03-27T23:25:07Z</dcterms:created>
  <dcterms:modified xsi:type="dcterms:W3CDTF">2020-04-22T16:54:07Z</dcterms:modified>
</cp:coreProperties>
</file>