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9" r:id="rId3"/>
    <p:sldId id="258" r:id="rId4"/>
    <p:sldId id="260" r:id="rId5"/>
    <p:sldId id="270" r:id="rId6"/>
    <p:sldId id="261" r:id="rId7"/>
    <p:sldId id="262" r:id="rId8"/>
    <p:sldId id="264" r:id="rId9"/>
    <p:sldId id="263" r:id="rId10"/>
    <p:sldId id="265" r:id="rId11"/>
    <p:sldId id="266" r:id="rId12"/>
    <p:sldId id="267"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7" d="100"/>
          <a:sy n="67" d="100"/>
        </p:scale>
        <p:origin x="6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B132E-B03F-4208-91AA-56B1DA30FD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2E065C-36AE-49C3-BCAD-8ED108E3FA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669844-9C5F-4577-A216-EAFF562FC65E}"/>
              </a:ext>
            </a:extLst>
          </p:cNvPr>
          <p:cNvSpPr>
            <a:spLocks noGrp="1"/>
          </p:cNvSpPr>
          <p:nvPr>
            <p:ph type="dt" sz="half" idx="10"/>
          </p:nvPr>
        </p:nvSpPr>
        <p:spPr/>
        <p:txBody>
          <a:bodyPr/>
          <a:lstStyle/>
          <a:p>
            <a:fld id="{B8A9CDF4-33EA-4D42-9322-5FE8AC949A5B}" type="datetimeFigureOut">
              <a:rPr lang="en-US" smtClean="0"/>
              <a:t>4/21/2020</a:t>
            </a:fld>
            <a:endParaRPr lang="en-US"/>
          </a:p>
        </p:txBody>
      </p:sp>
      <p:sp>
        <p:nvSpPr>
          <p:cNvPr id="5" name="Footer Placeholder 4">
            <a:extLst>
              <a:ext uri="{FF2B5EF4-FFF2-40B4-BE49-F238E27FC236}">
                <a16:creationId xmlns:a16="http://schemas.microsoft.com/office/drawing/2014/main" id="{AF6B1FC7-1646-4011-A59D-6134720C22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41CDEE-11CC-4F40-AA9B-28539796EBB8}"/>
              </a:ext>
            </a:extLst>
          </p:cNvPr>
          <p:cNvSpPr>
            <a:spLocks noGrp="1"/>
          </p:cNvSpPr>
          <p:nvPr>
            <p:ph type="sldNum" sz="quarter" idx="12"/>
          </p:nvPr>
        </p:nvSpPr>
        <p:spPr/>
        <p:txBody>
          <a:bodyPr/>
          <a:lstStyle/>
          <a:p>
            <a:fld id="{DADD2D31-3C1F-4833-91C0-37B80420177E}" type="slidenum">
              <a:rPr lang="en-US" smtClean="0"/>
              <a:t>‹#›</a:t>
            </a:fld>
            <a:endParaRPr lang="en-US"/>
          </a:p>
        </p:txBody>
      </p:sp>
    </p:spTree>
    <p:extLst>
      <p:ext uri="{BB962C8B-B14F-4D97-AF65-F5344CB8AC3E}">
        <p14:creationId xmlns:p14="http://schemas.microsoft.com/office/powerpoint/2010/main" val="2067427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D1869-0B61-4C05-AD3E-A9EDD5F455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C9F5B1-7EBC-48E9-8227-A847E2E441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4C0709-6FC7-4A60-B6AF-D7FCD9E246E3}"/>
              </a:ext>
            </a:extLst>
          </p:cNvPr>
          <p:cNvSpPr>
            <a:spLocks noGrp="1"/>
          </p:cNvSpPr>
          <p:nvPr>
            <p:ph type="dt" sz="half" idx="10"/>
          </p:nvPr>
        </p:nvSpPr>
        <p:spPr/>
        <p:txBody>
          <a:bodyPr/>
          <a:lstStyle/>
          <a:p>
            <a:fld id="{B8A9CDF4-33EA-4D42-9322-5FE8AC949A5B}" type="datetimeFigureOut">
              <a:rPr lang="en-US" smtClean="0"/>
              <a:t>4/21/2020</a:t>
            </a:fld>
            <a:endParaRPr lang="en-US"/>
          </a:p>
        </p:txBody>
      </p:sp>
      <p:sp>
        <p:nvSpPr>
          <p:cNvPr id="5" name="Footer Placeholder 4">
            <a:extLst>
              <a:ext uri="{FF2B5EF4-FFF2-40B4-BE49-F238E27FC236}">
                <a16:creationId xmlns:a16="http://schemas.microsoft.com/office/drawing/2014/main" id="{D1ADFD65-CB38-429D-A5AA-299B6895DE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D742D5-6CF0-4416-A74E-1F0CF2904791}"/>
              </a:ext>
            </a:extLst>
          </p:cNvPr>
          <p:cNvSpPr>
            <a:spLocks noGrp="1"/>
          </p:cNvSpPr>
          <p:nvPr>
            <p:ph type="sldNum" sz="quarter" idx="12"/>
          </p:nvPr>
        </p:nvSpPr>
        <p:spPr/>
        <p:txBody>
          <a:bodyPr/>
          <a:lstStyle/>
          <a:p>
            <a:fld id="{DADD2D31-3C1F-4833-91C0-37B80420177E}" type="slidenum">
              <a:rPr lang="en-US" smtClean="0"/>
              <a:t>‹#›</a:t>
            </a:fld>
            <a:endParaRPr lang="en-US"/>
          </a:p>
        </p:txBody>
      </p:sp>
    </p:spTree>
    <p:extLst>
      <p:ext uri="{BB962C8B-B14F-4D97-AF65-F5344CB8AC3E}">
        <p14:creationId xmlns:p14="http://schemas.microsoft.com/office/powerpoint/2010/main" val="3729535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B21FB0-44D1-4FF5-8BEA-95C2F30152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D93F54-3D61-4EC1-9420-7648A632E4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F900D7-0E48-4A4E-90D8-1EB116F9226A}"/>
              </a:ext>
            </a:extLst>
          </p:cNvPr>
          <p:cNvSpPr>
            <a:spLocks noGrp="1"/>
          </p:cNvSpPr>
          <p:nvPr>
            <p:ph type="dt" sz="half" idx="10"/>
          </p:nvPr>
        </p:nvSpPr>
        <p:spPr/>
        <p:txBody>
          <a:bodyPr/>
          <a:lstStyle/>
          <a:p>
            <a:fld id="{B8A9CDF4-33EA-4D42-9322-5FE8AC949A5B}" type="datetimeFigureOut">
              <a:rPr lang="en-US" smtClean="0"/>
              <a:t>4/21/2020</a:t>
            </a:fld>
            <a:endParaRPr lang="en-US"/>
          </a:p>
        </p:txBody>
      </p:sp>
      <p:sp>
        <p:nvSpPr>
          <p:cNvPr id="5" name="Footer Placeholder 4">
            <a:extLst>
              <a:ext uri="{FF2B5EF4-FFF2-40B4-BE49-F238E27FC236}">
                <a16:creationId xmlns:a16="http://schemas.microsoft.com/office/drawing/2014/main" id="{5AADD64F-08CE-4156-8A87-427C5F3758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4BFE4-EEC6-40B1-8A7F-23D4EA526DE7}"/>
              </a:ext>
            </a:extLst>
          </p:cNvPr>
          <p:cNvSpPr>
            <a:spLocks noGrp="1"/>
          </p:cNvSpPr>
          <p:nvPr>
            <p:ph type="sldNum" sz="quarter" idx="12"/>
          </p:nvPr>
        </p:nvSpPr>
        <p:spPr/>
        <p:txBody>
          <a:bodyPr/>
          <a:lstStyle/>
          <a:p>
            <a:fld id="{DADD2D31-3C1F-4833-91C0-37B80420177E}" type="slidenum">
              <a:rPr lang="en-US" smtClean="0"/>
              <a:t>‹#›</a:t>
            </a:fld>
            <a:endParaRPr lang="en-US"/>
          </a:p>
        </p:txBody>
      </p:sp>
    </p:spTree>
    <p:extLst>
      <p:ext uri="{BB962C8B-B14F-4D97-AF65-F5344CB8AC3E}">
        <p14:creationId xmlns:p14="http://schemas.microsoft.com/office/powerpoint/2010/main" val="696847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FB7A1-12BB-45F1-954A-8D1173525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22840D-5F98-441F-AD6C-7BB0B26A19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5FA15E-BCF3-4503-888F-394B3DD11F49}"/>
              </a:ext>
            </a:extLst>
          </p:cNvPr>
          <p:cNvSpPr>
            <a:spLocks noGrp="1"/>
          </p:cNvSpPr>
          <p:nvPr>
            <p:ph type="dt" sz="half" idx="10"/>
          </p:nvPr>
        </p:nvSpPr>
        <p:spPr/>
        <p:txBody>
          <a:bodyPr/>
          <a:lstStyle/>
          <a:p>
            <a:fld id="{B8A9CDF4-33EA-4D42-9322-5FE8AC949A5B}" type="datetimeFigureOut">
              <a:rPr lang="en-US" smtClean="0"/>
              <a:t>4/21/2020</a:t>
            </a:fld>
            <a:endParaRPr lang="en-US"/>
          </a:p>
        </p:txBody>
      </p:sp>
      <p:sp>
        <p:nvSpPr>
          <p:cNvPr id="5" name="Footer Placeholder 4">
            <a:extLst>
              <a:ext uri="{FF2B5EF4-FFF2-40B4-BE49-F238E27FC236}">
                <a16:creationId xmlns:a16="http://schemas.microsoft.com/office/drawing/2014/main" id="{30D08FD9-717D-411E-9C81-EDB777796A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E6E1A6-E8CA-4B68-B29A-7727A0D76533}"/>
              </a:ext>
            </a:extLst>
          </p:cNvPr>
          <p:cNvSpPr>
            <a:spLocks noGrp="1"/>
          </p:cNvSpPr>
          <p:nvPr>
            <p:ph type="sldNum" sz="quarter" idx="12"/>
          </p:nvPr>
        </p:nvSpPr>
        <p:spPr/>
        <p:txBody>
          <a:bodyPr/>
          <a:lstStyle/>
          <a:p>
            <a:fld id="{DADD2D31-3C1F-4833-91C0-37B80420177E}" type="slidenum">
              <a:rPr lang="en-US" smtClean="0"/>
              <a:t>‹#›</a:t>
            </a:fld>
            <a:endParaRPr lang="en-US"/>
          </a:p>
        </p:txBody>
      </p:sp>
    </p:spTree>
    <p:extLst>
      <p:ext uri="{BB962C8B-B14F-4D97-AF65-F5344CB8AC3E}">
        <p14:creationId xmlns:p14="http://schemas.microsoft.com/office/powerpoint/2010/main" val="1412758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6732B-02C0-40B7-9D2A-CBCA4F662E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4F399F-F5B3-40BF-BE46-68F564F242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5E9EEC-207C-4E92-93A9-8CD3AF63ECA6}"/>
              </a:ext>
            </a:extLst>
          </p:cNvPr>
          <p:cNvSpPr>
            <a:spLocks noGrp="1"/>
          </p:cNvSpPr>
          <p:nvPr>
            <p:ph type="dt" sz="half" idx="10"/>
          </p:nvPr>
        </p:nvSpPr>
        <p:spPr/>
        <p:txBody>
          <a:bodyPr/>
          <a:lstStyle/>
          <a:p>
            <a:fld id="{B8A9CDF4-33EA-4D42-9322-5FE8AC949A5B}" type="datetimeFigureOut">
              <a:rPr lang="en-US" smtClean="0"/>
              <a:t>4/21/2020</a:t>
            </a:fld>
            <a:endParaRPr lang="en-US"/>
          </a:p>
        </p:txBody>
      </p:sp>
      <p:sp>
        <p:nvSpPr>
          <p:cNvPr id="5" name="Footer Placeholder 4">
            <a:extLst>
              <a:ext uri="{FF2B5EF4-FFF2-40B4-BE49-F238E27FC236}">
                <a16:creationId xmlns:a16="http://schemas.microsoft.com/office/drawing/2014/main" id="{A4DCBEE6-F628-4AF4-B254-A97DBA7A99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85FC39-1670-4C42-AF71-24396479656D}"/>
              </a:ext>
            </a:extLst>
          </p:cNvPr>
          <p:cNvSpPr>
            <a:spLocks noGrp="1"/>
          </p:cNvSpPr>
          <p:nvPr>
            <p:ph type="sldNum" sz="quarter" idx="12"/>
          </p:nvPr>
        </p:nvSpPr>
        <p:spPr/>
        <p:txBody>
          <a:bodyPr/>
          <a:lstStyle/>
          <a:p>
            <a:fld id="{DADD2D31-3C1F-4833-91C0-37B80420177E}" type="slidenum">
              <a:rPr lang="en-US" smtClean="0"/>
              <a:t>‹#›</a:t>
            </a:fld>
            <a:endParaRPr lang="en-US"/>
          </a:p>
        </p:txBody>
      </p:sp>
    </p:spTree>
    <p:extLst>
      <p:ext uri="{BB962C8B-B14F-4D97-AF65-F5344CB8AC3E}">
        <p14:creationId xmlns:p14="http://schemas.microsoft.com/office/powerpoint/2010/main" val="3431068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FB20D-A4D6-4353-98A6-E5194FF281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B9E070-029B-444E-8CCB-C0DC943A0B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F8BC43-76BF-42CA-9902-0F98A307E3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6BB637-91CA-40E8-BF73-E0F26F634E16}"/>
              </a:ext>
            </a:extLst>
          </p:cNvPr>
          <p:cNvSpPr>
            <a:spLocks noGrp="1"/>
          </p:cNvSpPr>
          <p:nvPr>
            <p:ph type="dt" sz="half" idx="10"/>
          </p:nvPr>
        </p:nvSpPr>
        <p:spPr/>
        <p:txBody>
          <a:bodyPr/>
          <a:lstStyle/>
          <a:p>
            <a:fld id="{B8A9CDF4-33EA-4D42-9322-5FE8AC949A5B}" type="datetimeFigureOut">
              <a:rPr lang="en-US" smtClean="0"/>
              <a:t>4/21/2020</a:t>
            </a:fld>
            <a:endParaRPr lang="en-US"/>
          </a:p>
        </p:txBody>
      </p:sp>
      <p:sp>
        <p:nvSpPr>
          <p:cNvPr id="6" name="Footer Placeholder 5">
            <a:extLst>
              <a:ext uri="{FF2B5EF4-FFF2-40B4-BE49-F238E27FC236}">
                <a16:creationId xmlns:a16="http://schemas.microsoft.com/office/drawing/2014/main" id="{624D2A17-431F-49DC-B0F5-AAE4DB7B97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B3A6B5-4031-46C4-9D09-8C7B3A23DB6C}"/>
              </a:ext>
            </a:extLst>
          </p:cNvPr>
          <p:cNvSpPr>
            <a:spLocks noGrp="1"/>
          </p:cNvSpPr>
          <p:nvPr>
            <p:ph type="sldNum" sz="quarter" idx="12"/>
          </p:nvPr>
        </p:nvSpPr>
        <p:spPr/>
        <p:txBody>
          <a:bodyPr/>
          <a:lstStyle/>
          <a:p>
            <a:fld id="{DADD2D31-3C1F-4833-91C0-37B80420177E}" type="slidenum">
              <a:rPr lang="en-US" smtClean="0"/>
              <a:t>‹#›</a:t>
            </a:fld>
            <a:endParaRPr lang="en-US"/>
          </a:p>
        </p:txBody>
      </p:sp>
    </p:spTree>
    <p:extLst>
      <p:ext uri="{BB962C8B-B14F-4D97-AF65-F5344CB8AC3E}">
        <p14:creationId xmlns:p14="http://schemas.microsoft.com/office/powerpoint/2010/main" val="633317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6EDF7-BBAC-4323-B8CE-CB9CD89980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59CA38-5612-4B79-8221-2C779597DE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51F3E3-EA2A-40CA-AC22-79A258C16A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73E48D-B65C-4067-8A02-76F19FAA4C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59741E-D6E1-49D3-9CCE-9C86CCCE18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E8200D-2018-4715-A8F4-FC62CA68B8E1}"/>
              </a:ext>
            </a:extLst>
          </p:cNvPr>
          <p:cNvSpPr>
            <a:spLocks noGrp="1"/>
          </p:cNvSpPr>
          <p:nvPr>
            <p:ph type="dt" sz="half" idx="10"/>
          </p:nvPr>
        </p:nvSpPr>
        <p:spPr/>
        <p:txBody>
          <a:bodyPr/>
          <a:lstStyle/>
          <a:p>
            <a:fld id="{B8A9CDF4-33EA-4D42-9322-5FE8AC949A5B}" type="datetimeFigureOut">
              <a:rPr lang="en-US" smtClean="0"/>
              <a:t>4/21/2020</a:t>
            </a:fld>
            <a:endParaRPr lang="en-US"/>
          </a:p>
        </p:txBody>
      </p:sp>
      <p:sp>
        <p:nvSpPr>
          <p:cNvPr id="8" name="Footer Placeholder 7">
            <a:extLst>
              <a:ext uri="{FF2B5EF4-FFF2-40B4-BE49-F238E27FC236}">
                <a16:creationId xmlns:a16="http://schemas.microsoft.com/office/drawing/2014/main" id="{A4D3DFA4-CFEC-48AC-BB12-30709204E9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521536-43A8-413B-A228-0AE853BC690B}"/>
              </a:ext>
            </a:extLst>
          </p:cNvPr>
          <p:cNvSpPr>
            <a:spLocks noGrp="1"/>
          </p:cNvSpPr>
          <p:nvPr>
            <p:ph type="sldNum" sz="quarter" idx="12"/>
          </p:nvPr>
        </p:nvSpPr>
        <p:spPr/>
        <p:txBody>
          <a:bodyPr/>
          <a:lstStyle/>
          <a:p>
            <a:fld id="{DADD2D31-3C1F-4833-91C0-37B80420177E}" type="slidenum">
              <a:rPr lang="en-US" smtClean="0"/>
              <a:t>‹#›</a:t>
            </a:fld>
            <a:endParaRPr lang="en-US"/>
          </a:p>
        </p:txBody>
      </p:sp>
    </p:spTree>
    <p:extLst>
      <p:ext uri="{BB962C8B-B14F-4D97-AF65-F5344CB8AC3E}">
        <p14:creationId xmlns:p14="http://schemas.microsoft.com/office/powerpoint/2010/main" val="3808543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8FA60-B1F9-4A03-A337-0114942CE7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DEEB40-7F7C-4261-BF59-A3A90E35F048}"/>
              </a:ext>
            </a:extLst>
          </p:cNvPr>
          <p:cNvSpPr>
            <a:spLocks noGrp="1"/>
          </p:cNvSpPr>
          <p:nvPr>
            <p:ph type="dt" sz="half" idx="10"/>
          </p:nvPr>
        </p:nvSpPr>
        <p:spPr/>
        <p:txBody>
          <a:bodyPr/>
          <a:lstStyle/>
          <a:p>
            <a:fld id="{B8A9CDF4-33EA-4D42-9322-5FE8AC949A5B}" type="datetimeFigureOut">
              <a:rPr lang="en-US" smtClean="0"/>
              <a:t>4/21/2020</a:t>
            </a:fld>
            <a:endParaRPr lang="en-US"/>
          </a:p>
        </p:txBody>
      </p:sp>
      <p:sp>
        <p:nvSpPr>
          <p:cNvPr id="4" name="Footer Placeholder 3">
            <a:extLst>
              <a:ext uri="{FF2B5EF4-FFF2-40B4-BE49-F238E27FC236}">
                <a16:creationId xmlns:a16="http://schemas.microsoft.com/office/drawing/2014/main" id="{7C2EB01C-9AD6-4624-AA9F-D9E596DED7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463FF7-EF55-4524-BC42-E75D9D62BA76}"/>
              </a:ext>
            </a:extLst>
          </p:cNvPr>
          <p:cNvSpPr>
            <a:spLocks noGrp="1"/>
          </p:cNvSpPr>
          <p:nvPr>
            <p:ph type="sldNum" sz="quarter" idx="12"/>
          </p:nvPr>
        </p:nvSpPr>
        <p:spPr/>
        <p:txBody>
          <a:bodyPr/>
          <a:lstStyle/>
          <a:p>
            <a:fld id="{DADD2D31-3C1F-4833-91C0-37B80420177E}" type="slidenum">
              <a:rPr lang="en-US" smtClean="0"/>
              <a:t>‹#›</a:t>
            </a:fld>
            <a:endParaRPr lang="en-US"/>
          </a:p>
        </p:txBody>
      </p:sp>
    </p:spTree>
    <p:extLst>
      <p:ext uri="{BB962C8B-B14F-4D97-AF65-F5344CB8AC3E}">
        <p14:creationId xmlns:p14="http://schemas.microsoft.com/office/powerpoint/2010/main" val="2384141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4CDEF2-2268-46D5-8A2C-BCACB0E562D3}"/>
              </a:ext>
            </a:extLst>
          </p:cNvPr>
          <p:cNvSpPr>
            <a:spLocks noGrp="1"/>
          </p:cNvSpPr>
          <p:nvPr>
            <p:ph type="dt" sz="half" idx="10"/>
          </p:nvPr>
        </p:nvSpPr>
        <p:spPr/>
        <p:txBody>
          <a:bodyPr/>
          <a:lstStyle/>
          <a:p>
            <a:fld id="{B8A9CDF4-33EA-4D42-9322-5FE8AC949A5B}" type="datetimeFigureOut">
              <a:rPr lang="en-US" smtClean="0"/>
              <a:t>4/21/2020</a:t>
            </a:fld>
            <a:endParaRPr lang="en-US"/>
          </a:p>
        </p:txBody>
      </p:sp>
      <p:sp>
        <p:nvSpPr>
          <p:cNvPr id="3" name="Footer Placeholder 2">
            <a:extLst>
              <a:ext uri="{FF2B5EF4-FFF2-40B4-BE49-F238E27FC236}">
                <a16:creationId xmlns:a16="http://schemas.microsoft.com/office/drawing/2014/main" id="{7217DAC5-DC77-45C8-A9BC-323160E068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B2D5B3-64E3-40C4-9554-472D3A10D8F1}"/>
              </a:ext>
            </a:extLst>
          </p:cNvPr>
          <p:cNvSpPr>
            <a:spLocks noGrp="1"/>
          </p:cNvSpPr>
          <p:nvPr>
            <p:ph type="sldNum" sz="quarter" idx="12"/>
          </p:nvPr>
        </p:nvSpPr>
        <p:spPr/>
        <p:txBody>
          <a:bodyPr/>
          <a:lstStyle/>
          <a:p>
            <a:fld id="{DADD2D31-3C1F-4833-91C0-37B80420177E}" type="slidenum">
              <a:rPr lang="en-US" smtClean="0"/>
              <a:t>‹#›</a:t>
            </a:fld>
            <a:endParaRPr lang="en-US"/>
          </a:p>
        </p:txBody>
      </p:sp>
    </p:spTree>
    <p:extLst>
      <p:ext uri="{BB962C8B-B14F-4D97-AF65-F5344CB8AC3E}">
        <p14:creationId xmlns:p14="http://schemas.microsoft.com/office/powerpoint/2010/main" val="3528262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1CE6B-A021-4AED-A0E6-A2235A4C04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39E47E-E1EA-4080-8827-DD993CFE3F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058F57-6A64-4380-A402-9BAA956B86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8C17C-A8DB-40CE-886D-EC85B9E6D6FA}"/>
              </a:ext>
            </a:extLst>
          </p:cNvPr>
          <p:cNvSpPr>
            <a:spLocks noGrp="1"/>
          </p:cNvSpPr>
          <p:nvPr>
            <p:ph type="dt" sz="half" idx="10"/>
          </p:nvPr>
        </p:nvSpPr>
        <p:spPr/>
        <p:txBody>
          <a:bodyPr/>
          <a:lstStyle/>
          <a:p>
            <a:fld id="{B8A9CDF4-33EA-4D42-9322-5FE8AC949A5B}" type="datetimeFigureOut">
              <a:rPr lang="en-US" smtClean="0"/>
              <a:t>4/21/2020</a:t>
            </a:fld>
            <a:endParaRPr lang="en-US"/>
          </a:p>
        </p:txBody>
      </p:sp>
      <p:sp>
        <p:nvSpPr>
          <p:cNvPr id="6" name="Footer Placeholder 5">
            <a:extLst>
              <a:ext uri="{FF2B5EF4-FFF2-40B4-BE49-F238E27FC236}">
                <a16:creationId xmlns:a16="http://schemas.microsoft.com/office/drawing/2014/main" id="{C1A23329-356C-49DA-BA05-2E33C0BED4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65A1AD-A9D9-44C9-A84E-99DA0AED3895}"/>
              </a:ext>
            </a:extLst>
          </p:cNvPr>
          <p:cNvSpPr>
            <a:spLocks noGrp="1"/>
          </p:cNvSpPr>
          <p:nvPr>
            <p:ph type="sldNum" sz="quarter" idx="12"/>
          </p:nvPr>
        </p:nvSpPr>
        <p:spPr/>
        <p:txBody>
          <a:bodyPr/>
          <a:lstStyle/>
          <a:p>
            <a:fld id="{DADD2D31-3C1F-4833-91C0-37B80420177E}" type="slidenum">
              <a:rPr lang="en-US" smtClean="0"/>
              <a:t>‹#›</a:t>
            </a:fld>
            <a:endParaRPr lang="en-US"/>
          </a:p>
        </p:txBody>
      </p:sp>
    </p:spTree>
    <p:extLst>
      <p:ext uri="{BB962C8B-B14F-4D97-AF65-F5344CB8AC3E}">
        <p14:creationId xmlns:p14="http://schemas.microsoft.com/office/powerpoint/2010/main" val="4227254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FEF6C-EAB4-4B37-B69B-38ED1E9B40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8DB6A1-7BB2-4DC6-A074-1AC793A2B8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770684-CD6B-4647-8FAB-582BA76846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A1F317-E2C2-469A-9A25-B42685E98673}"/>
              </a:ext>
            </a:extLst>
          </p:cNvPr>
          <p:cNvSpPr>
            <a:spLocks noGrp="1"/>
          </p:cNvSpPr>
          <p:nvPr>
            <p:ph type="dt" sz="half" idx="10"/>
          </p:nvPr>
        </p:nvSpPr>
        <p:spPr/>
        <p:txBody>
          <a:bodyPr/>
          <a:lstStyle/>
          <a:p>
            <a:fld id="{B8A9CDF4-33EA-4D42-9322-5FE8AC949A5B}" type="datetimeFigureOut">
              <a:rPr lang="en-US" smtClean="0"/>
              <a:t>4/21/2020</a:t>
            </a:fld>
            <a:endParaRPr lang="en-US"/>
          </a:p>
        </p:txBody>
      </p:sp>
      <p:sp>
        <p:nvSpPr>
          <p:cNvPr id="6" name="Footer Placeholder 5">
            <a:extLst>
              <a:ext uri="{FF2B5EF4-FFF2-40B4-BE49-F238E27FC236}">
                <a16:creationId xmlns:a16="http://schemas.microsoft.com/office/drawing/2014/main" id="{F60FA6DF-B137-4ADF-96AA-8730CDEB02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BCCA44-2920-4460-A9C8-F2084A332883}"/>
              </a:ext>
            </a:extLst>
          </p:cNvPr>
          <p:cNvSpPr>
            <a:spLocks noGrp="1"/>
          </p:cNvSpPr>
          <p:nvPr>
            <p:ph type="sldNum" sz="quarter" idx="12"/>
          </p:nvPr>
        </p:nvSpPr>
        <p:spPr/>
        <p:txBody>
          <a:bodyPr/>
          <a:lstStyle/>
          <a:p>
            <a:fld id="{DADD2D31-3C1F-4833-91C0-37B80420177E}" type="slidenum">
              <a:rPr lang="en-US" smtClean="0"/>
              <a:t>‹#›</a:t>
            </a:fld>
            <a:endParaRPr lang="en-US"/>
          </a:p>
        </p:txBody>
      </p:sp>
    </p:spTree>
    <p:extLst>
      <p:ext uri="{BB962C8B-B14F-4D97-AF65-F5344CB8AC3E}">
        <p14:creationId xmlns:p14="http://schemas.microsoft.com/office/powerpoint/2010/main" val="1726413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0CFFA6-2681-4C1E-9F8C-CFC9A00E11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2160E8-15EF-472A-AC87-47366A8384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80210E-2353-4442-8034-E835A32719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A9CDF4-33EA-4D42-9322-5FE8AC949A5B}" type="datetimeFigureOut">
              <a:rPr lang="en-US" smtClean="0"/>
              <a:t>4/21/2020</a:t>
            </a:fld>
            <a:endParaRPr lang="en-US"/>
          </a:p>
        </p:txBody>
      </p:sp>
      <p:sp>
        <p:nvSpPr>
          <p:cNvPr id="5" name="Footer Placeholder 4">
            <a:extLst>
              <a:ext uri="{FF2B5EF4-FFF2-40B4-BE49-F238E27FC236}">
                <a16:creationId xmlns:a16="http://schemas.microsoft.com/office/drawing/2014/main" id="{B4A740DB-17F2-4284-99F2-EB1061D5F8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01EBAF-A893-4866-A798-BA1267EE80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D2D31-3C1F-4833-91C0-37B80420177E}" type="slidenum">
              <a:rPr lang="en-US" smtClean="0"/>
              <a:t>‹#›</a:t>
            </a:fld>
            <a:endParaRPr lang="en-US"/>
          </a:p>
        </p:txBody>
      </p:sp>
    </p:spTree>
    <p:extLst>
      <p:ext uri="{BB962C8B-B14F-4D97-AF65-F5344CB8AC3E}">
        <p14:creationId xmlns:p14="http://schemas.microsoft.com/office/powerpoint/2010/main" val="2297165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1AAD5C-FAEE-4C1D-A2DE-BC6E9D7BE1B3}"/>
              </a:ext>
            </a:extLst>
          </p:cNvPr>
          <p:cNvPicPr>
            <a:picLocks noChangeAspect="1"/>
          </p:cNvPicPr>
          <p:nvPr/>
        </p:nvPicPr>
        <p:blipFill>
          <a:blip r:embed="rId2"/>
          <a:stretch>
            <a:fillRect/>
          </a:stretch>
        </p:blipFill>
        <p:spPr>
          <a:xfrm>
            <a:off x="0" y="0"/>
            <a:ext cx="10444480" cy="6831755"/>
          </a:xfrm>
          <a:prstGeom prst="rect">
            <a:avLst/>
          </a:prstGeom>
        </p:spPr>
      </p:pic>
      <p:sp>
        <p:nvSpPr>
          <p:cNvPr id="2" name="Title 1">
            <a:extLst>
              <a:ext uri="{FF2B5EF4-FFF2-40B4-BE49-F238E27FC236}">
                <a16:creationId xmlns:a16="http://schemas.microsoft.com/office/drawing/2014/main" id="{DFAC2AA8-CD44-41D0-8952-2EE31D53312D}"/>
              </a:ext>
            </a:extLst>
          </p:cNvPr>
          <p:cNvSpPr>
            <a:spLocks noGrp="1"/>
          </p:cNvSpPr>
          <p:nvPr>
            <p:ph type="title"/>
          </p:nvPr>
        </p:nvSpPr>
        <p:spPr>
          <a:xfrm>
            <a:off x="0" y="26245"/>
            <a:ext cx="10261600" cy="1311275"/>
          </a:xfrm>
        </p:spPr>
        <p:txBody>
          <a:bodyPr>
            <a:normAutofit/>
          </a:bodyPr>
          <a:lstStyle/>
          <a:p>
            <a:r>
              <a:rPr lang="en-US" dirty="0">
                <a:solidFill>
                  <a:schemeClr val="accent1">
                    <a:lumMod val="50000"/>
                  </a:schemeClr>
                </a:solidFill>
              </a:rPr>
              <a:t>Late Paleozoic tectonism in Nevada: Timing, kinematics, and tectonic significance</a:t>
            </a:r>
          </a:p>
        </p:txBody>
      </p:sp>
      <p:sp>
        <p:nvSpPr>
          <p:cNvPr id="3" name="Content Placeholder 2">
            <a:extLst>
              <a:ext uri="{FF2B5EF4-FFF2-40B4-BE49-F238E27FC236}">
                <a16:creationId xmlns:a16="http://schemas.microsoft.com/office/drawing/2014/main" id="{EB77A3DD-7071-4C86-AEE9-C6D85FE5E77C}"/>
              </a:ext>
            </a:extLst>
          </p:cNvPr>
          <p:cNvSpPr>
            <a:spLocks noGrp="1"/>
          </p:cNvSpPr>
          <p:nvPr>
            <p:ph idx="1"/>
          </p:nvPr>
        </p:nvSpPr>
        <p:spPr>
          <a:xfrm>
            <a:off x="10444480" y="409257"/>
            <a:ext cx="9893300" cy="4351338"/>
          </a:xfrm>
        </p:spPr>
        <p:txBody>
          <a:bodyPr/>
          <a:lstStyle/>
          <a:p>
            <a:pPr marL="0" indent="0">
              <a:buNone/>
            </a:pPr>
            <a:r>
              <a:rPr lang="en-US" dirty="0">
                <a:solidFill>
                  <a:schemeClr val="accent1">
                    <a:lumMod val="50000"/>
                  </a:schemeClr>
                </a:solidFill>
              </a:rPr>
              <a:t>Trexler</a:t>
            </a:r>
          </a:p>
          <a:p>
            <a:pPr marL="0" indent="0">
              <a:buNone/>
            </a:pPr>
            <a:r>
              <a:rPr lang="en-US" dirty="0">
                <a:solidFill>
                  <a:schemeClr val="accent1">
                    <a:lumMod val="50000"/>
                  </a:schemeClr>
                </a:solidFill>
              </a:rPr>
              <a:t>et al., 2004</a:t>
            </a:r>
          </a:p>
          <a:p>
            <a:endParaRPr lang="en-US" dirty="0"/>
          </a:p>
          <a:p>
            <a:endParaRPr lang="en-US" dirty="0"/>
          </a:p>
        </p:txBody>
      </p:sp>
    </p:spTree>
    <p:extLst>
      <p:ext uri="{BB962C8B-B14F-4D97-AF65-F5344CB8AC3E}">
        <p14:creationId xmlns:p14="http://schemas.microsoft.com/office/powerpoint/2010/main" val="335844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DD22E6-98BC-4C11-BF67-6A346232885E}"/>
              </a:ext>
            </a:extLst>
          </p:cNvPr>
          <p:cNvSpPr>
            <a:spLocks noGrp="1"/>
          </p:cNvSpPr>
          <p:nvPr>
            <p:ph idx="1"/>
          </p:nvPr>
        </p:nvSpPr>
        <p:spPr>
          <a:xfrm>
            <a:off x="838200" y="457200"/>
            <a:ext cx="5029200" cy="5719763"/>
          </a:xfrm>
        </p:spPr>
        <p:txBody>
          <a:bodyPr/>
          <a:lstStyle/>
          <a:p>
            <a:r>
              <a:rPr lang="en-US" dirty="0"/>
              <a:t>Kinematics:</a:t>
            </a:r>
          </a:p>
          <a:p>
            <a:r>
              <a:rPr lang="en-US" dirty="0"/>
              <a:t>A C6 </a:t>
            </a:r>
            <a:r>
              <a:rPr lang="en-US" dirty="0" err="1"/>
              <a:t>Deformattion</a:t>
            </a:r>
            <a:endParaRPr lang="en-US" dirty="0"/>
          </a:p>
          <a:p>
            <a:pPr lvl="1"/>
            <a:r>
              <a:rPr lang="en-US" dirty="0"/>
              <a:t>asymmetric to overturned folding and northwest-directed thrust faulting</a:t>
            </a:r>
          </a:p>
          <a:p>
            <a:pPr lvl="1"/>
            <a:r>
              <a:rPr lang="en-US" dirty="0"/>
              <a:t>Fold axes Trend E-W, dip 50-65 degrees</a:t>
            </a:r>
          </a:p>
          <a:p>
            <a:r>
              <a:rPr lang="en-US" dirty="0"/>
              <a:t>B. P1 Deformation</a:t>
            </a:r>
          </a:p>
          <a:p>
            <a:pPr lvl="1"/>
            <a:r>
              <a:rPr lang="en-US" dirty="0"/>
              <a:t>Open upright folds</a:t>
            </a:r>
          </a:p>
          <a:p>
            <a:pPr lvl="1"/>
            <a:r>
              <a:rPr lang="en-US" dirty="0"/>
              <a:t>Plunge of fold axes ~30</a:t>
            </a:r>
            <a:r>
              <a:rPr lang="en-US" baseline="30000" dirty="0"/>
              <a:t>O</a:t>
            </a:r>
            <a:endParaRPr lang="en-US" dirty="0"/>
          </a:p>
          <a:p>
            <a:r>
              <a:rPr lang="en-US" dirty="0"/>
              <a:t>C. Post Permian deformation</a:t>
            </a:r>
          </a:p>
          <a:p>
            <a:pPr lvl="1"/>
            <a:r>
              <a:rPr lang="en-US" dirty="0"/>
              <a:t>Open upright folds</a:t>
            </a:r>
          </a:p>
          <a:p>
            <a:pPr lvl="1"/>
            <a:r>
              <a:rPr lang="en-US" dirty="0"/>
              <a:t>20-26 degrees of plunge</a:t>
            </a:r>
          </a:p>
        </p:txBody>
      </p:sp>
      <p:pic>
        <p:nvPicPr>
          <p:cNvPr id="4" name="Picture 3">
            <a:extLst>
              <a:ext uri="{FF2B5EF4-FFF2-40B4-BE49-F238E27FC236}">
                <a16:creationId xmlns:a16="http://schemas.microsoft.com/office/drawing/2014/main" id="{8FC7BFAD-C6FA-4A71-8BBF-82524F84180D}"/>
              </a:ext>
            </a:extLst>
          </p:cNvPr>
          <p:cNvPicPr>
            <a:picLocks noChangeAspect="1"/>
          </p:cNvPicPr>
          <p:nvPr/>
        </p:nvPicPr>
        <p:blipFill>
          <a:blip r:embed="rId2"/>
          <a:stretch>
            <a:fillRect/>
          </a:stretch>
        </p:blipFill>
        <p:spPr>
          <a:xfrm>
            <a:off x="5965823" y="333375"/>
            <a:ext cx="5972131" cy="6400800"/>
          </a:xfrm>
          <a:prstGeom prst="rect">
            <a:avLst/>
          </a:prstGeom>
        </p:spPr>
      </p:pic>
    </p:spTree>
    <p:extLst>
      <p:ext uri="{BB962C8B-B14F-4D97-AF65-F5344CB8AC3E}">
        <p14:creationId xmlns:p14="http://schemas.microsoft.com/office/powerpoint/2010/main" val="381285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2661B-079F-43D5-B0F6-AFE60EBB957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45D3DBB-E935-4F61-9AC6-1308478E077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153C69E-0B6E-4B01-A2AC-6B0D95EA917A}"/>
              </a:ext>
            </a:extLst>
          </p:cNvPr>
          <p:cNvPicPr>
            <a:picLocks noChangeAspect="1"/>
          </p:cNvPicPr>
          <p:nvPr/>
        </p:nvPicPr>
        <p:blipFill>
          <a:blip r:embed="rId2"/>
          <a:stretch>
            <a:fillRect/>
          </a:stretch>
        </p:blipFill>
        <p:spPr>
          <a:xfrm>
            <a:off x="1562100" y="339725"/>
            <a:ext cx="9067800" cy="6153150"/>
          </a:xfrm>
          <a:prstGeom prst="rect">
            <a:avLst/>
          </a:prstGeom>
        </p:spPr>
      </p:pic>
    </p:spTree>
    <p:extLst>
      <p:ext uri="{BB962C8B-B14F-4D97-AF65-F5344CB8AC3E}">
        <p14:creationId xmlns:p14="http://schemas.microsoft.com/office/powerpoint/2010/main" val="3830867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BC00F-30AB-4382-AC70-BA05E950ADA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ABC1169-6D56-4CDF-996A-42FD09120881}"/>
              </a:ext>
            </a:extLst>
          </p:cNvPr>
          <p:cNvSpPr>
            <a:spLocks noGrp="1"/>
          </p:cNvSpPr>
          <p:nvPr>
            <p:ph idx="1"/>
          </p:nvPr>
        </p:nvSpPr>
        <p:spPr>
          <a:xfrm>
            <a:off x="8391524" y="131761"/>
            <a:ext cx="3667126" cy="6640513"/>
          </a:xfrm>
        </p:spPr>
        <p:txBody>
          <a:bodyPr>
            <a:normAutofit fontScale="92500" lnSpcReduction="10000"/>
          </a:bodyPr>
          <a:lstStyle/>
          <a:p>
            <a:pPr marL="0" indent="0">
              <a:buNone/>
            </a:pPr>
            <a:r>
              <a:rPr lang="en-US" dirty="0"/>
              <a:t>Discussion:</a:t>
            </a:r>
          </a:p>
          <a:p>
            <a:r>
              <a:rPr lang="en-US" dirty="0"/>
              <a:t>well-dated deformation events at Carlin Canyon appear to require an active orogenic belt to the west of North America at the latitude of the Great Basin in Carboniferous and Permian time</a:t>
            </a:r>
          </a:p>
          <a:p>
            <a:r>
              <a:rPr lang="en-US" dirty="0"/>
              <a:t>Synchronous deformation in the Marathon0Ouachita fold and thrust-belt, which had a role in the formation of the ancestral Rocky Mountains</a:t>
            </a:r>
          </a:p>
        </p:txBody>
      </p:sp>
      <p:pic>
        <p:nvPicPr>
          <p:cNvPr id="4" name="Picture 3">
            <a:extLst>
              <a:ext uri="{FF2B5EF4-FFF2-40B4-BE49-F238E27FC236}">
                <a16:creationId xmlns:a16="http://schemas.microsoft.com/office/drawing/2014/main" id="{A22929B3-82C7-44D4-BD7A-60A93BEFE993}"/>
              </a:ext>
            </a:extLst>
          </p:cNvPr>
          <p:cNvPicPr>
            <a:picLocks noChangeAspect="1"/>
          </p:cNvPicPr>
          <p:nvPr/>
        </p:nvPicPr>
        <p:blipFill>
          <a:blip r:embed="rId2"/>
          <a:stretch>
            <a:fillRect/>
          </a:stretch>
        </p:blipFill>
        <p:spPr>
          <a:xfrm>
            <a:off x="0" y="0"/>
            <a:ext cx="8338620" cy="6191250"/>
          </a:xfrm>
          <a:prstGeom prst="rect">
            <a:avLst/>
          </a:prstGeom>
        </p:spPr>
      </p:pic>
    </p:spTree>
    <p:extLst>
      <p:ext uri="{BB962C8B-B14F-4D97-AF65-F5344CB8AC3E}">
        <p14:creationId xmlns:p14="http://schemas.microsoft.com/office/powerpoint/2010/main" val="4101481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E5D67-E4C8-477B-AED6-8D33AF7C91E6}"/>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B783EF38-6A13-436F-B3DC-1F1EEE4F1271}"/>
              </a:ext>
            </a:extLst>
          </p:cNvPr>
          <p:cNvSpPr>
            <a:spLocks noGrp="1"/>
          </p:cNvSpPr>
          <p:nvPr>
            <p:ph idx="1"/>
          </p:nvPr>
        </p:nvSpPr>
        <p:spPr/>
        <p:txBody>
          <a:bodyPr>
            <a:normAutofit/>
          </a:bodyPr>
          <a:lstStyle/>
          <a:p>
            <a:r>
              <a:rPr lang="en-US" dirty="0"/>
              <a:t>Late Paleozoic Deformation was widespread in the Great Basin</a:t>
            </a:r>
          </a:p>
          <a:p>
            <a:r>
              <a:rPr lang="en-US" dirty="0"/>
              <a:t>Contractional deformation occurred between the Antler and Sonoma </a:t>
            </a:r>
            <a:r>
              <a:rPr lang="en-US" dirty="0" err="1"/>
              <a:t>orogenies</a:t>
            </a:r>
            <a:r>
              <a:rPr lang="en-US" dirty="0"/>
              <a:t> multiple times</a:t>
            </a:r>
          </a:p>
          <a:p>
            <a:r>
              <a:rPr lang="en-US" dirty="0"/>
              <a:t>Continent-continent collision along the Marathon-Ouachita orogenic belt, (which is thought to have formed the Ancestral Rocky Mountains orogeny), cannot alone explain concurrent deformation in the Great Basin</a:t>
            </a:r>
          </a:p>
          <a:p>
            <a:r>
              <a:rPr lang="en-US" dirty="0"/>
              <a:t>Plate convergence along the western margin of the continent must have played a significant role deformation and sedimentation in western North America during the late Paleozoic.</a:t>
            </a:r>
          </a:p>
        </p:txBody>
      </p:sp>
    </p:spTree>
    <p:extLst>
      <p:ext uri="{BB962C8B-B14F-4D97-AF65-F5344CB8AC3E}">
        <p14:creationId xmlns:p14="http://schemas.microsoft.com/office/powerpoint/2010/main" val="529454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3668-CF88-445A-A8EA-E55CD1A940C4}"/>
              </a:ext>
            </a:extLst>
          </p:cNvPr>
          <p:cNvSpPr>
            <a:spLocks noGrp="1"/>
          </p:cNvSpPr>
          <p:nvPr>
            <p:ph type="title"/>
          </p:nvPr>
        </p:nvSpPr>
        <p:spPr>
          <a:xfrm>
            <a:off x="228600" y="-234315"/>
            <a:ext cx="10515600" cy="1325563"/>
          </a:xfrm>
        </p:spPr>
        <p:txBody>
          <a:bodyPr/>
          <a:lstStyle/>
          <a:p>
            <a:r>
              <a:rPr lang="en-US" dirty="0"/>
              <a:t>Background</a:t>
            </a:r>
          </a:p>
        </p:txBody>
      </p:sp>
      <p:sp>
        <p:nvSpPr>
          <p:cNvPr id="3" name="Content Placeholder 2">
            <a:extLst>
              <a:ext uri="{FF2B5EF4-FFF2-40B4-BE49-F238E27FC236}">
                <a16:creationId xmlns:a16="http://schemas.microsoft.com/office/drawing/2014/main" id="{21034265-5306-4107-A3D2-A15124164DCE}"/>
              </a:ext>
            </a:extLst>
          </p:cNvPr>
          <p:cNvSpPr>
            <a:spLocks noGrp="1"/>
          </p:cNvSpPr>
          <p:nvPr>
            <p:ph idx="1"/>
          </p:nvPr>
        </p:nvSpPr>
        <p:spPr>
          <a:xfrm>
            <a:off x="228600" y="799464"/>
            <a:ext cx="7747000" cy="5753735"/>
          </a:xfrm>
        </p:spPr>
        <p:txBody>
          <a:bodyPr>
            <a:normAutofit/>
          </a:bodyPr>
          <a:lstStyle/>
          <a:p>
            <a:r>
              <a:rPr lang="en-US" dirty="0" err="1"/>
              <a:t>Orogenies</a:t>
            </a:r>
            <a:r>
              <a:rPr lang="en-US" dirty="0"/>
              <a:t> in the Paleozoic in western North America have traditionally been grouped into two:</a:t>
            </a:r>
          </a:p>
          <a:p>
            <a:pPr lvl="1"/>
            <a:r>
              <a:rPr lang="en-US" dirty="0"/>
              <a:t>Late-Devonian through Early Mississippian Antler Orogeny</a:t>
            </a:r>
          </a:p>
          <a:p>
            <a:pPr lvl="1"/>
            <a:r>
              <a:rPr lang="en-US" dirty="0"/>
              <a:t>Late Permian-Early Triassic Sonoma Orogeny</a:t>
            </a:r>
          </a:p>
          <a:p>
            <a:r>
              <a:rPr lang="en-US" dirty="0"/>
              <a:t>However: Additional events are recorded in the rocks between  the Mississippian and the Permian: </a:t>
            </a:r>
          </a:p>
          <a:p>
            <a:pPr lvl="1"/>
            <a:r>
              <a:rPr lang="en-US" dirty="0"/>
              <a:t>Are these continuations of the Antler or their own thing (due to plate reorganizations?)</a:t>
            </a:r>
          </a:p>
          <a:p>
            <a:r>
              <a:rPr lang="en-US" dirty="0"/>
              <a:t>In this paper, the author’s present new data that constrains timing and type of thrust faulting and contractional deformation in the Pennsylvanian-Early Permian</a:t>
            </a:r>
          </a:p>
          <a:p>
            <a:pPr lvl="1"/>
            <a:endParaRPr lang="en-US" dirty="0"/>
          </a:p>
          <a:p>
            <a:pPr lvl="1"/>
            <a:endParaRPr lang="en-US" dirty="0"/>
          </a:p>
          <a:p>
            <a:endParaRPr lang="en-US" dirty="0"/>
          </a:p>
          <a:p>
            <a:pPr lvl="1"/>
            <a:endParaRPr lang="en-US" dirty="0"/>
          </a:p>
        </p:txBody>
      </p:sp>
      <p:pic>
        <p:nvPicPr>
          <p:cNvPr id="5" name="Picture 4">
            <a:extLst>
              <a:ext uri="{FF2B5EF4-FFF2-40B4-BE49-F238E27FC236}">
                <a16:creationId xmlns:a16="http://schemas.microsoft.com/office/drawing/2014/main" id="{BCBF3871-F2C2-47C3-ABAD-9085E2D36260}"/>
              </a:ext>
            </a:extLst>
          </p:cNvPr>
          <p:cNvPicPr>
            <a:picLocks noChangeAspect="1"/>
          </p:cNvPicPr>
          <p:nvPr/>
        </p:nvPicPr>
        <p:blipFill rotWithShape="1">
          <a:blip r:embed="rId2"/>
          <a:srcRect r="66803"/>
          <a:stretch/>
        </p:blipFill>
        <p:spPr>
          <a:xfrm>
            <a:off x="8646160" y="-1"/>
            <a:ext cx="3317240" cy="6791143"/>
          </a:xfrm>
          <a:prstGeom prst="rect">
            <a:avLst/>
          </a:prstGeom>
        </p:spPr>
      </p:pic>
    </p:spTree>
    <p:extLst>
      <p:ext uri="{BB962C8B-B14F-4D97-AF65-F5344CB8AC3E}">
        <p14:creationId xmlns:p14="http://schemas.microsoft.com/office/powerpoint/2010/main" val="908798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67EC1-0EFF-41B1-A021-341A93F91237}"/>
              </a:ext>
            </a:extLst>
          </p:cNvPr>
          <p:cNvSpPr>
            <a:spLocks noGrp="1"/>
          </p:cNvSpPr>
          <p:nvPr>
            <p:ph type="title"/>
          </p:nvPr>
        </p:nvSpPr>
        <p:spPr/>
        <p:txBody>
          <a:bodyPr/>
          <a:lstStyle/>
          <a:p>
            <a:r>
              <a:rPr lang="en-US" dirty="0"/>
              <a:t>Purpose/Goals</a:t>
            </a:r>
          </a:p>
        </p:txBody>
      </p:sp>
      <p:sp>
        <p:nvSpPr>
          <p:cNvPr id="3" name="Content Placeholder 2">
            <a:extLst>
              <a:ext uri="{FF2B5EF4-FFF2-40B4-BE49-F238E27FC236}">
                <a16:creationId xmlns:a16="http://schemas.microsoft.com/office/drawing/2014/main" id="{4B547459-5A09-40E8-AE16-3EB7D53F5731}"/>
              </a:ext>
            </a:extLst>
          </p:cNvPr>
          <p:cNvSpPr>
            <a:spLocks noGrp="1"/>
          </p:cNvSpPr>
          <p:nvPr>
            <p:ph idx="1"/>
          </p:nvPr>
        </p:nvSpPr>
        <p:spPr>
          <a:xfrm>
            <a:off x="61452" y="1510992"/>
            <a:ext cx="5606774" cy="4351338"/>
          </a:xfrm>
        </p:spPr>
        <p:txBody>
          <a:bodyPr>
            <a:normAutofit fontScale="92500" lnSpcReduction="10000"/>
          </a:bodyPr>
          <a:lstStyle/>
          <a:p>
            <a:r>
              <a:rPr lang="en-US" dirty="0"/>
              <a:t>Constrain timing, kinematics, and geometry of late Paleozoic tectonism in Nevada (at least during this interval). </a:t>
            </a:r>
          </a:p>
          <a:p>
            <a:r>
              <a:rPr lang="en-US" dirty="0"/>
              <a:t>Deformation, </a:t>
            </a:r>
            <a:r>
              <a:rPr lang="en-US" dirty="0" err="1"/>
              <a:t>syntectonic</a:t>
            </a:r>
            <a:r>
              <a:rPr lang="en-US" dirty="0"/>
              <a:t> basin formation,  and  unconformities are evidence of uplift and erosion, and contractional tectonism</a:t>
            </a:r>
          </a:p>
          <a:p>
            <a:r>
              <a:rPr lang="en-US" dirty="0"/>
              <a:t>Field Area: Carlin Canyon</a:t>
            </a:r>
          </a:p>
          <a:p>
            <a:pPr lvl="1"/>
            <a:r>
              <a:rPr lang="en-US" dirty="0"/>
              <a:t>Good exposer of 3 late-Paleozoic unconformities, that are well constrained in age from biostratigraphy and </a:t>
            </a:r>
          </a:p>
        </p:txBody>
      </p:sp>
      <p:pic>
        <p:nvPicPr>
          <p:cNvPr id="4" name="Picture 3">
            <a:extLst>
              <a:ext uri="{FF2B5EF4-FFF2-40B4-BE49-F238E27FC236}">
                <a16:creationId xmlns:a16="http://schemas.microsoft.com/office/drawing/2014/main" id="{CB7FDF2B-E59E-4581-B35A-12B45B7B7A70}"/>
              </a:ext>
            </a:extLst>
          </p:cNvPr>
          <p:cNvPicPr>
            <a:picLocks noChangeAspect="1"/>
          </p:cNvPicPr>
          <p:nvPr/>
        </p:nvPicPr>
        <p:blipFill>
          <a:blip r:embed="rId2"/>
          <a:stretch>
            <a:fillRect/>
          </a:stretch>
        </p:blipFill>
        <p:spPr>
          <a:xfrm>
            <a:off x="5668226" y="0"/>
            <a:ext cx="6523774" cy="6675120"/>
          </a:xfrm>
          <a:prstGeom prst="rect">
            <a:avLst/>
          </a:prstGeom>
        </p:spPr>
      </p:pic>
    </p:spTree>
    <p:extLst>
      <p:ext uri="{BB962C8B-B14F-4D97-AF65-F5344CB8AC3E}">
        <p14:creationId xmlns:p14="http://schemas.microsoft.com/office/powerpoint/2010/main" val="2286047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AAB0-7F2A-47EB-B80B-E42B29324EE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6D07644-E337-4513-8241-E53DFF335578}"/>
              </a:ext>
            </a:extLst>
          </p:cNvPr>
          <p:cNvSpPr>
            <a:spLocks noGrp="1"/>
          </p:cNvSpPr>
          <p:nvPr>
            <p:ph idx="1"/>
          </p:nvPr>
        </p:nvSpPr>
        <p:spPr>
          <a:xfrm>
            <a:off x="10001249" y="542925"/>
            <a:ext cx="2190751" cy="5576888"/>
          </a:xfrm>
        </p:spPr>
        <p:txBody>
          <a:bodyPr/>
          <a:lstStyle/>
          <a:p>
            <a:r>
              <a:rPr lang="en-US" dirty="0"/>
              <a:t>C2, C6. and P1 well exposed at Carlin Canyon</a:t>
            </a:r>
          </a:p>
          <a:p>
            <a:r>
              <a:rPr lang="en-US" dirty="0"/>
              <a:t>Other events exposed in other parts of the Great Basin</a:t>
            </a:r>
          </a:p>
        </p:txBody>
      </p:sp>
      <p:pic>
        <p:nvPicPr>
          <p:cNvPr id="4" name="Picture 3">
            <a:extLst>
              <a:ext uri="{FF2B5EF4-FFF2-40B4-BE49-F238E27FC236}">
                <a16:creationId xmlns:a16="http://schemas.microsoft.com/office/drawing/2014/main" id="{992EE2CE-48DD-48DE-8485-FB2987D571F1}"/>
              </a:ext>
            </a:extLst>
          </p:cNvPr>
          <p:cNvPicPr>
            <a:picLocks noChangeAspect="1"/>
          </p:cNvPicPr>
          <p:nvPr/>
        </p:nvPicPr>
        <p:blipFill>
          <a:blip r:embed="rId2"/>
          <a:stretch>
            <a:fillRect/>
          </a:stretch>
        </p:blipFill>
        <p:spPr>
          <a:xfrm>
            <a:off x="838200" y="428625"/>
            <a:ext cx="8829675" cy="6000750"/>
          </a:xfrm>
          <a:prstGeom prst="rect">
            <a:avLst/>
          </a:prstGeom>
        </p:spPr>
      </p:pic>
    </p:spTree>
    <p:extLst>
      <p:ext uri="{BB962C8B-B14F-4D97-AF65-F5344CB8AC3E}">
        <p14:creationId xmlns:p14="http://schemas.microsoft.com/office/powerpoint/2010/main" val="2604663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E9EB1-410D-4639-A804-21E04DD7DF3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837A43E-62E8-466D-9390-A56A6B97277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BFD8AF10-B759-4C5C-B0D1-9ACE06E6965B}"/>
              </a:ext>
            </a:extLst>
          </p:cNvPr>
          <p:cNvPicPr>
            <a:picLocks noChangeAspect="1"/>
          </p:cNvPicPr>
          <p:nvPr/>
        </p:nvPicPr>
        <p:blipFill>
          <a:blip r:embed="rId2"/>
          <a:stretch>
            <a:fillRect/>
          </a:stretch>
        </p:blipFill>
        <p:spPr>
          <a:xfrm>
            <a:off x="0" y="0"/>
            <a:ext cx="10444480" cy="6831755"/>
          </a:xfrm>
          <a:prstGeom prst="rect">
            <a:avLst/>
          </a:prstGeom>
        </p:spPr>
      </p:pic>
      <p:cxnSp>
        <p:nvCxnSpPr>
          <p:cNvPr id="6" name="Straight Connector 5">
            <a:extLst>
              <a:ext uri="{FF2B5EF4-FFF2-40B4-BE49-F238E27FC236}">
                <a16:creationId xmlns:a16="http://schemas.microsoft.com/office/drawing/2014/main" id="{8558463D-3EDB-4BCB-B8D5-C72F77CC9DCA}"/>
              </a:ext>
            </a:extLst>
          </p:cNvPr>
          <p:cNvCxnSpPr>
            <a:cxnSpLocks/>
          </p:cNvCxnSpPr>
          <p:nvPr/>
        </p:nvCxnSpPr>
        <p:spPr>
          <a:xfrm>
            <a:off x="3343275" y="857250"/>
            <a:ext cx="104775" cy="2157413"/>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05254FE-345C-4A4E-A7C7-AC17964F5303}"/>
              </a:ext>
            </a:extLst>
          </p:cNvPr>
          <p:cNvSpPr txBox="1"/>
          <p:nvPr/>
        </p:nvSpPr>
        <p:spPr>
          <a:xfrm>
            <a:off x="3048000" y="533400"/>
            <a:ext cx="3354188" cy="369332"/>
          </a:xfrm>
          <a:prstGeom prst="rect">
            <a:avLst/>
          </a:prstGeom>
          <a:noFill/>
        </p:spPr>
        <p:txBody>
          <a:bodyPr wrap="none" rtlCol="0">
            <a:spAutoFit/>
          </a:bodyPr>
          <a:lstStyle/>
          <a:p>
            <a:r>
              <a:rPr lang="en-US" dirty="0"/>
              <a:t>C2 Unconformity at Carlin Canyon</a:t>
            </a:r>
          </a:p>
        </p:txBody>
      </p:sp>
      <p:sp>
        <p:nvSpPr>
          <p:cNvPr id="9" name="TextBox 8">
            <a:extLst>
              <a:ext uri="{FF2B5EF4-FFF2-40B4-BE49-F238E27FC236}">
                <a16:creationId xmlns:a16="http://schemas.microsoft.com/office/drawing/2014/main" id="{9ED30352-566E-40DA-A71C-0D309D99542F}"/>
              </a:ext>
            </a:extLst>
          </p:cNvPr>
          <p:cNvSpPr txBox="1"/>
          <p:nvPr/>
        </p:nvSpPr>
        <p:spPr>
          <a:xfrm>
            <a:off x="8172450" y="1409700"/>
            <a:ext cx="2054345" cy="646331"/>
          </a:xfrm>
          <a:prstGeom prst="rect">
            <a:avLst/>
          </a:prstGeom>
          <a:noFill/>
        </p:spPr>
        <p:txBody>
          <a:bodyPr wrap="none" rtlCol="0">
            <a:spAutoFit/>
          </a:bodyPr>
          <a:lstStyle/>
          <a:p>
            <a:r>
              <a:rPr lang="en-US" dirty="0"/>
              <a:t>C6 somewhere over</a:t>
            </a:r>
          </a:p>
          <a:p>
            <a:r>
              <a:rPr lang="en-US" dirty="0"/>
              <a:t>here</a:t>
            </a:r>
          </a:p>
        </p:txBody>
      </p:sp>
    </p:spTree>
    <p:extLst>
      <p:ext uri="{BB962C8B-B14F-4D97-AF65-F5344CB8AC3E}">
        <p14:creationId xmlns:p14="http://schemas.microsoft.com/office/powerpoint/2010/main" val="4195459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0CE13-97EB-4D9A-8850-E0498D6B1A0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A32CDC2-E37D-47DC-A457-A914879D682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46FD5B5-B056-488E-A0AA-8685C27C7F47}"/>
              </a:ext>
            </a:extLst>
          </p:cNvPr>
          <p:cNvPicPr>
            <a:picLocks noChangeAspect="1"/>
          </p:cNvPicPr>
          <p:nvPr/>
        </p:nvPicPr>
        <p:blipFill>
          <a:blip r:embed="rId2"/>
          <a:stretch>
            <a:fillRect/>
          </a:stretch>
        </p:blipFill>
        <p:spPr>
          <a:xfrm>
            <a:off x="528868" y="17206"/>
            <a:ext cx="9226805" cy="6858000"/>
          </a:xfrm>
          <a:prstGeom prst="rect">
            <a:avLst/>
          </a:prstGeom>
        </p:spPr>
      </p:pic>
    </p:spTree>
    <p:extLst>
      <p:ext uri="{BB962C8B-B14F-4D97-AF65-F5344CB8AC3E}">
        <p14:creationId xmlns:p14="http://schemas.microsoft.com/office/powerpoint/2010/main" val="1343001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7B961-30CE-4D8C-B844-64CD665645DF}"/>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6B10809C-C425-4A52-9498-FB2D96D5633E}"/>
              </a:ext>
            </a:extLst>
          </p:cNvPr>
          <p:cNvPicPr>
            <a:picLocks noChangeAspect="1"/>
          </p:cNvPicPr>
          <p:nvPr/>
        </p:nvPicPr>
        <p:blipFill>
          <a:blip r:embed="rId2"/>
          <a:stretch>
            <a:fillRect/>
          </a:stretch>
        </p:blipFill>
        <p:spPr>
          <a:xfrm>
            <a:off x="85616" y="0"/>
            <a:ext cx="7998121" cy="6858000"/>
          </a:xfrm>
          <a:prstGeom prst="rect">
            <a:avLst/>
          </a:prstGeom>
        </p:spPr>
      </p:pic>
      <p:pic>
        <p:nvPicPr>
          <p:cNvPr id="5" name="Content Placeholder 4">
            <a:extLst>
              <a:ext uri="{FF2B5EF4-FFF2-40B4-BE49-F238E27FC236}">
                <a16:creationId xmlns:a16="http://schemas.microsoft.com/office/drawing/2014/main" id="{11B445D7-12A5-43DF-8AAB-06E3D447B47B}"/>
              </a:ext>
            </a:extLst>
          </p:cNvPr>
          <p:cNvPicPr>
            <a:picLocks noGrp="1" noChangeAspect="1"/>
          </p:cNvPicPr>
          <p:nvPr>
            <p:ph idx="1"/>
          </p:nvPr>
        </p:nvPicPr>
        <p:blipFill rotWithShape="1">
          <a:blip r:embed="rId3"/>
          <a:srcRect r="82052"/>
          <a:stretch/>
        </p:blipFill>
        <p:spPr>
          <a:xfrm>
            <a:off x="8912413" y="-1"/>
            <a:ext cx="1631761" cy="6757495"/>
          </a:xfrm>
          <a:prstGeom prst="rect">
            <a:avLst/>
          </a:prstGeom>
        </p:spPr>
      </p:pic>
    </p:spTree>
    <p:extLst>
      <p:ext uri="{BB962C8B-B14F-4D97-AF65-F5344CB8AC3E}">
        <p14:creationId xmlns:p14="http://schemas.microsoft.com/office/powerpoint/2010/main" val="61449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4B04A-7293-4722-9174-CE6E118F7256}"/>
              </a:ext>
            </a:extLst>
          </p:cNvPr>
          <p:cNvSpPr>
            <a:spLocks noGrp="1"/>
          </p:cNvSpPr>
          <p:nvPr>
            <p:ph type="title"/>
          </p:nvPr>
        </p:nvSpPr>
        <p:spPr>
          <a:xfrm>
            <a:off x="8877300" y="365125"/>
            <a:ext cx="2476500" cy="1325563"/>
          </a:xfrm>
        </p:spPr>
        <p:txBody>
          <a:bodyPr>
            <a:normAutofit fontScale="90000"/>
          </a:bodyPr>
          <a:lstStyle/>
          <a:p>
            <a:r>
              <a:rPr lang="en-US" dirty="0"/>
              <a:t>Duplex and thrusting</a:t>
            </a:r>
          </a:p>
        </p:txBody>
      </p:sp>
      <p:pic>
        <p:nvPicPr>
          <p:cNvPr id="4" name="Content Placeholder 3">
            <a:extLst>
              <a:ext uri="{FF2B5EF4-FFF2-40B4-BE49-F238E27FC236}">
                <a16:creationId xmlns:a16="http://schemas.microsoft.com/office/drawing/2014/main" id="{257DE6F9-D509-464C-856F-3B9A6F099EBF}"/>
              </a:ext>
            </a:extLst>
          </p:cNvPr>
          <p:cNvPicPr>
            <a:picLocks noGrp="1" noChangeAspect="1"/>
          </p:cNvPicPr>
          <p:nvPr>
            <p:ph idx="1"/>
          </p:nvPr>
        </p:nvPicPr>
        <p:blipFill>
          <a:blip r:embed="rId2"/>
          <a:stretch>
            <a:fillRect/>
          </a:stretch>
        </p:blipFill>
        <p:spPr>
          <a:xfrm>
            <a:off x="98827" y="9525"/>
            <a:ext cx="8864557" cy="6208078"/>
          </a:xfrm>
          <a:prstGeom prst="rect">
            <a:avLst/>
          </a:prstGeom>
        </p:spPr>
      </p:pic>
    </p:spTree>
    <p:extLst>
      <p:ext uri="{BB962C8B-B14F-4D97-AF65-F5344CB8AC3E}">
        <p14:creationId xmlns:p14="http://schemas.microsoft.com/office/powerpoint/2010/main" val="2029910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032C9-4CEF-4CAC-A10F-B7166C54C86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48E96FB-E5E8-47B0-9152-C2D38E8340B4}"/>
              </a:ext>
            </a:extLst>
          </p:cNvPr>
          <p:cNvPicPr>
            <a:picLocks noGrp="1" noChangeAspect="1"/>
          </p:cNvPicPr>
          <p:nvPr>
            <p:ph idx="1"/>
          </p:nvPr>
        </p:nvPicPr>
        <p:blipFill>
          <a:blip r:embed="rId2"/>
          <a:stretch>
            <a:fillRect/>
          </a:stretch>
        </p:blipFill>
        <p:spPr>
          <a:xfrm>
            <a:off x="8759392" y="365125"/>
            <a:ext cx="3146655" cy="4351338"/>
          </a:xfrm>
          <a:prstGeom prst="rect">
            <a:avLst/>
          </a:prstGeom>
        </p:spPr>
      </p:pic>
      <p:pic>
        <p:nvPicPr>
          <p:cNvPr id="4" name="Picture 3">
            <a:extLst>
              <a:ext uri="{FF2B5EF4-FFF2-40B4-BE49-F238E27FC236}">
                <a16:creationId xmlns:a16="http://schemas.microsoft.com/office/drawing/2014/main" id="{1C10961C-600C-46F3-BC69-F4BDE96B1703}"/>
              </a:ext>
            </a:extLst>
          </p:cNvPr>
          <p:cNvPicPr>
            <a:picLocks noChangeAspect="1"/>
          </p:cNvPicPr>
          <p:nvPr/>
        </p:nvPicPr>
        <p:blipFill>
          <a:blip r:embed="rId3"/>
          <a:stretch>
            <a:fillRect/>
          </a:stretch>
        </p:blipFill>
        <p:spPr>
          <a:xfrm>
            <a:off x="558570" y="365125"/>
            <a:ext cx="7648575" cy="5848350"/>
          </a:xfrm>
          <a:prstGeom prst="rect">
            <a:avLst/>
          </a:prstGeom>
        </p:spPr>
      </p:pic>
    </p:spTree>
    <p:extLst>
      <p:ext uri="{BB962C8B-B14F-4D97-AF65-F5344CB8AC3E}">
        <p14:creationId xmlns:p14="http://schemas.microsoft.com/office/powerpoint/2010/main" val="31207880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1451</TotalTime>
  <Words>374</Words>
  <Application>Microsoft Office PowerPoint</Application>
  <PresentationFormat>Widescreen</PresentationFormat>
  <Paragraphs>41</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Late Paleozoic tectonism in Nevada: Timing, kinematics, and tectonic significance</vt:lpstr>
      <vt:lpstr>Background</vt:lpstr>
      <vt:lpstr>Purpose/Goals</vt:lpstr>
      <vt:lpstr>PowerPoint Presentation</vt:lpstr>
      <vt:lpstr>PowerPoint Presentation</vt:lpstr>
      <vt:lpstr>PowerPoint Presentation</vt:lpstr>
      <vt:lpstr>PowerPoint Presentation</vt:lpstr>
      <vt:lpstr>Duplex and thrusting</vt:lpstr>
      <vt:lpstr>PowerPoint Presentation</vt:lpstr>
      <vt:lpstr>PowerPoint Presentation</vt:lpstr>
      <vt:lpstr>PowerPoint Presentation</vt:lpstr>
      <vt:lpstr>PowerPoint Presentation</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Kurt Kraal</dc:creator>
  <cp:lastModifiedBy>Kurt Kraal</cp:lastModifiedBy>
  <cp:revision>11</cp:revision>
  <dcterms:created xsi:type="dcterms:W3CDTF">2020-04-21T17:21:20Z</dcterms:created>
  <dcterms:modified xsi:type="dcterms:W3CDTF">2020-04-22T17:36:12Z</dcterms:modified>
</cp:coreProperties>
</file>