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4"/>
  </p:sldMasterIdLst>
  <p:notesMasterIdLst>
    <p:notesMasterId r:id="rId12"/>
  </p:notesMasterIdLst>
  <p:sldIdLst>
    <p:sldId id="335" r:id="rId5"/>
    <p:sldId id="359" r:id="rId6"/>
    <p:sldId id="360" r:id="rId7"/>
    <p:sldId id="361" r:id="rId8"/>
    <p:sldId id="362" r:id="rId9"/>
    <p:sldId id="356" r:id="rId10"/>
    <p:sldId id="3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zabella A Ogilvie" initials="IO" lastIdx="2" clrIdx="0">
    <p:extLst>
      <p:ext uri="{19B8F6BF-5375-455C-9EA6-DF929625EA0E}">
        <p15:presenceInfo xmlns:p15="http://schemas.microsoft.com/office/powerpoint/2012/main" userId="S::iogilvie@unr.edu::21ffc2f4-6d27-44fa-a449-d693e37216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6D65E9-0D74-7446-9FA0-4EB2555EB4BD}" v="32" dt="2021-09-07T21:09:27.6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4" autoAdjust="0"/>
    <p:restoredTop sz="95261" autoAdjust="0"/>
  </p:normalViewPr>
  <p:slideViewPr>
    <p:cSldViewPr snapToGrid="0">
      <p:cViewPr varScale="1">
        <p:scale>
          <a:sx n="104" d="100"/>
          <a:sy n="104" d="100"/>
        </p:scale>
        <p:origin x="1680" y="192"/>
      </p:cViewPr>
      <p:guideLst>
        <p:guide orient="horz" pos="3672"/>
        <p:guide pos="2160"/>
      </p:guideLst>
    </p:cSldViewPr>
  </p:slideViewPr>
  <p:outlineViewPr>
    <p:cViewPr>
      <p:scale>
        <a:sx n="33" d="100"/>
        <a:sy n="33" d="100"/>
      </p:scale>
      <p:origin x="0" y="-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9/8/21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0807-2A2C-1145-B583-71DB4149F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DD4B1-492D-9D45-81D5-A84DC4C16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CCBD6-4D4D-C147-9A5B-67EF553EE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C1C1-1102-4D3A-B83D-3EA0167CED67}" type="datetimeFigureOut">
              <a:rPr lang="en-US" smtClean="0"/>
              <a:t>9/8/21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1DC68-033C-6649-9973-2D67D5853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05327-736B-FD49-9D68-E1A588BB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1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DEC4-83E1-D649-BC16-4A1A7D2A9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60221-612C-6A46-ACEB-B85EFD347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0934F-54B8-344F-9B1C-A2BA47C57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3DF1-18DA-46FC-A631-2D1AA0076ECE}" type="datetimeFigureOut">
              <a:rPr lang="en-US" smtClean="0"/>
              <a:t>9/8/21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8E2E1-8BBB-FD46-889E-4A2EAB05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7F6BD-4FC1-3241-A834-B8BECCE6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5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8AF185-81F0-074D-BD2B-01529C818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C6000-6546-5849-8B26-B13E7C148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13A94-1437-974F-BC19-4A9EACA1E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3FD1-CB80-4D38-98C5-0F3F26300B3A}" type="datetimeFigureOut">
              <a:rPr lang="en-US" smtClean="0"/>
              <a:t>9/8/21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956D1-3666-154A-AD5D-A4359B0AA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62404-6719-E24D-87DA-974EFD4F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33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31DFB3-42E8-9540-92FB-4AE3F420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" y="1"/>
            <a:ext cx="8369135" cy="5824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endParaRPr lang="en-US" sz="135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3C1B90-0A14-7B4B-B05B-357A6A88291E}"/>
              </a:ext>
            </a:extLst>
          </p:cNvPr>
          <p:cNvCxnSpPr>
            <a:cxnSpLocks/>
          </p:cNvCxnSpPr>
          <p:nvPr userDrawn="1"/>
        </p:nvCxnSpPr>
        <p:spPr>
          <a:xfrm>
            <a:off x="777196" y="4159793"/>
            <a:ext cx="7591940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0097E88-8912-8A4F-9D00-BDA132434F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4865" y="4728131"/>
            <a:ext cx="5854535" cy="281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8E2CE6-6A25-40B9-BD31-82C750738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235" y="1656344"/>
            <a:ext cx="5854303" cy="2113466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00524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999068"/>
            <a:ext cx="3657600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dirty="0"/>
              <a:t>Click to edit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525" y="2286003"/>
            <a:ext cx="3657600" cy="35686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774865" y="1869925"/>
            <a:ext cx="36542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16118" y="990600"/>
            <a:ext cx="3627882" cy="48371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E1D3B9-B2D1-4927-BE44-8408FBD84C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7447116-BCE7-456E-88B8-96ADC76E5F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3B6347-A35F-4216-9988-7393E598E1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38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5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12BA7-FE6B-1E41-A306-1C5CB402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EC010-E9F9-4A4E-84C1-795FE5767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71EA-3DE1-C340-8F07-215F8F35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EEE4-474A-4235-A9A9-A2FB230707B8}" type="datetimeFigureOut">
              <a:rPr lang="en-US" smtClean="0"/>
              <a:t>9/8/21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76AD1-DFB5-E241-9278-30465BBE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8A8DA-B7A3-DB4D-BCD2-3F7A8F2AE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7E6C-C0B0-40C5-A101-5DA181EEC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8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07F4-8B0F-7842-8429-D62E78D20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3993D-0CC5-6E43-BF01-7FC0C7EB6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B790F-9ED3-6D45-88DB-C58BBEFA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081E-FEBD-4807-B310-42860728784C}" type="datetimeFigureOut">
              <a:rPr lang="en-US" smtClean="0"/>
              <a:t>9/8/21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4C292-AC6A-9548-BB6C-EA55AC963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7CC5D-C0F8-EC4A-A021-E1A05563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A1A3D-B261-BA49-85A0-F29268BF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23D0D-1001-3B4F-807C-97862E511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CD19D-E65A-164A-8EDC-36330A22E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66CE6-33BC-C24A-B439-FC6506A4D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6903-E309-4FEB-BE3F-7CEF66FD7315}" type="datetimeFigureOut">
              <a:rPr lang="en-US" smtClean="0"/>
              <a:t>9/8/21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3AC93-BD07-A34D-A78C-6374C6DD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3B9D2-0028-E749-B21E-0FEFAD69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4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F876-0E63-5C4D-A2E6-B3C0A911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99812-D8B5-554E-B248-12245C812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CA9B9-F4CA-BF4B-A1D7-4DF407DAA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4FCDD4-A1CB-2144-9902-E18D5F453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E4FAA2-6976-4340-9730-282541C49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E0141-2C1D-EA40-8698-8767DFC63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8206-6208-4002-9AF5-B38F54CDB384}" type="datetimeFigureOut">
              <a:rPr lang="en-US" smtClean="0"/>
              <a:t>9/8/21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F1B0BE-E0EB-CB44-BC29-3BAA1BDD3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2B180-F17C-0344-A454-41E65584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74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B7D56-B7F1-FC44-AB16-D86F5AFB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AC1AA-787E-AC44-BF35-A388612D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8D3F-4D06-4386-92EF-CBB324A94B8B}" type="datetimeFigureOut">
              <a:rPr lang="en-US" smtClean="0"/>
              <a:t>9/8/21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227FD-5AD9-5442-AF6E-1FC79141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3AFEC-3F2B-E247-8E6C-85666C81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8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E3F2EE-76FA-8141-A60A-8A2D54C9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1882-A1B2-48BA-8BE5-3D3CB5290EDA}" type="datetimeFigureOut">
              <a:rPr lang="en-US" smtClean="0"/>
              <a:t>9/8/21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7D6E1-4CB2-9942-88FD-D5181929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85C2E-1092-9446-8CAF-84F800F0F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0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376F-7680-E141-880B-4D243F51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8D4DF-269C-6345-9461-3301E9218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6979D-FE96-9249-8E6D-52686AD54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6BB65-3193-CD4F-BC50-BD154A5F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291F-ABF6-4CF8-93C3-18F115B79070}" type="datetimeFigureOut">
              <a:rPr lang="en-US" smtClean="0"/>
              <a:t>9/8/21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413EC-6221-2148-8CDB-A6777B5B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3209B-07DA-8740-AC94-091260D1D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1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B938E-504E-5E47-9FBD-82F9698CF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71CF9A-C992-034E-8759-6D6BF7EC9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38018-DC97-B74D-9C31-CC70E6132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9E601-30DF-CF40-AF7E-DBA0EB0BD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321-F934-4299-9750-8710105AE05D}" type="datetimeFigureOut">
              <a:rPr lang="en-US" smtClean="0"/>
              <a:t>9/8/21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834D9-2B3A-8843-957B-8F8E0ABB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BACB7-276C-B449-8991-F8943FD5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2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8ED940-2AC0-0340-8248-1C9F00B2D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625AC-F437-0643-9CCF-431122EF1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17B34-A1A4-7B4E-90F6-B9CA0D5FD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48206-6208-4002-9AF5-B38F54CDB384}" type="datetimeFigureOut">
              <a:rPr lang="en-US" smtClean="0"/>
              <a:t>9/8/21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5F95A-90DC-3C44-B471-810B4EC14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91C46-BA7A-044F-B1B1-05C5DF9C7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8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3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C99CF7C-AFAB-48F1-8FC3-CCCE9898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99" y="136841"/>
            <a:ext cx="8476574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Paleobotanical Evidence for High Altitudes in Nevada During the Miocene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ECC17-4660-124A-8996-54F15FD169C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0798" y="1706067"/>
            <a:ext cx="3214720" cy="276999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914400"/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Presentation by: Iza Ogilvie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E4FE15-9508-43A5-9EDF-5B57F52775C3}"/>
              </a:ext>
            </a:extLst>
          </p:cNvPr>
          <p:cNvSpPr txBox="1"/>
          <p:nvPr/>
        </p:nvSpPr>
        <p:spPr>
          <a:xfrm>
            <a:off x="160798" y="1187061"/>
            <a:ext cx="54971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350" dirty="0">
                <a:solidFill>
                  <a:srgbClr val="000000"/>
                </a:solidFill>
                <a:ea typeface="+mn-lt"/>
                <a:cs typeface="+mn-lt"/>
              </a:rPr>
              <a:t>Jack A. Wolfe,* Howard E. </a:t>
            </a:r>
            <a:r>
              <a:rPr lang="en-US" sz="1350" dirty="0" err="1">
                <a:solidFill>
                  <a:srgbClr val="000000"/>
                </a:solidFill>
                <a:ea typeface="+mn-lt"/>
                <a:cs typeface="+mn-lt"/>
              </a:rPr>
              <a:t>Schorn</a:t>
            </a:r>
            <a:r>
              <a:rPr lang="en-US" sz="1350" dirty="0">
                <a:solidFill>
                  <a:srgbClr val="000000"/>
                </a:solidFill>
                <a:ea typeface="+mn-lt"/>
                <a:cs typeface="+mn-lt"/>
              </a:rPr>
              <a:t>, Chris E. Forest, Peter Molnar - 1997</a:t>
            </a:r>
            <a:endParaRPr lang="en-US" sz="1350" dirty="0">
              <a:solidFill>
                <a:srgbClr val="00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32D9E4-F5D3-3546-8B9D-BB26AE718E47}"/>
              </a:ext>
            </a:extLst>
          </p:cNvPr>
          <p:cNvGrpSpPr/>
          <p:nvPr/>
        </p:nvGrpSpPr>
        <p:grpSpPr>
          <a:xfrm>
            <a:off x="5043957" y="1643782"/>
            <a:ext cx="3691534" cy="4692584"/>
            <a:chOff x="5025627" y="890719"/>
            <a:chExt cx="3691534" cy="4692584"/>
          </a:xfrm>
        </p:grpSpPr>
        <p:pic>
          <p:nvPicPr>
            <p:cNvPr id="17" name="Picture 6" descr="Text&#10;&#10;Description automatically generated">
              <a:extLst>
                <a:ext uri="{FF2B5EF4-FFF2-40B4-BE49-F238E27FC236}">
                  <a16:creationId xmlns:a16="http://schemas.microsoft.com/office/drawing/2014/main" id="{BA88ED00-A00F-4845-AF28-68495FE67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5627" y="890719"/>
              <a:ext cx="3691534" cy="46925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Graphic 8" descr="Add with solid fill">
              <a:extLst>
                <a:ext uri="{FF2B5EF4-FFF2-40B4-BE49-F238E27FC236}">
                  <a16:creationId xmlns:a16="http://schemas.microsoft.com/office/drawing/2014/main" id="{CFF424F7-B00F-1E44-8951-341E582CA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25803" y="3336131"/>
              <a:ext cx="96441" cy="96441"/>
            </a:xfrm>
            <a:prstGeom prst="rect">
              <a:avLst/>
            </a:prstGeom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2" name="Graphic 21" descr="Add with solid fill">
              <a:extLst>
                <a:ext uri="{FF2B5EF4-FFF2-40B4-BE49-F238E27FC236}">
                  <a16:creationId xmlns:a16="http://schemas.microsoft.com/office/drawing/2014/main" id="{F16A9361-96B5-AC44-ADA1-ADEA0B533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72288" y="2568179"/>
              <a:ext cx="96441" cy="96441"/>
            </a:xfrm>
            <a:prstGeom prst="rect">
              <a:avLst/>
            </a:prstGeom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6" name="Graphic 8" descr="Add with solid fill">
              <a:extLst>
                <a:ext uri="{FF2B5EF4-FFF2-40B4-BE49-F238E27FC236}">
                  <a16:creationId xmlns:a16="http://schemas.microsoft.com/office/drawing/2014/main" id="{9DAF9EC1-615E-7F4B-879C-B0C6261D6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90022" y="2737842"/>
              <a:ext cx="96441" cy="96441"/>
            </a:xfrm>
            <a:prstGeom prst="rect">
              <a:avLst/>
            </a:prstGeom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7" name="Graphic 8" descr="Add with solid fill">
              <a:extLst>
                <a:ext uri="{FF2B5EF4-FFF2-40B4-BE49-F238E27FC236}">
                  <a16:creationId xmlns:a16="http://schemas.microsoft.com/office/drawing/2014/main" id="{C83D7306-AE4B-DA48-87D3-FDF577ED2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34670" y="2827139"/>
              <a:ext cx="96441" cy="96441"/>
            </a:xfrm>
            <a:prstGeom prst="rect">
              <a:avLst/>
            </a:prstGeom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8" name="Graphic 8" descr="Add with solid fill">
              <a:extLst>
                <a:ext uri="{FF2B5EF4-FFF2-40B4-BE49-F238E27FC236}">
                  <a16:creationId xmlns:a16="http://schemas.microsoft.com/office/drawing/2014/main" id="{B9B7EF11-70BB-264C-8E85-B862DB8B2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79319" y="2871788"/>
              <a:ext cx="96441" cy="96441"/>
            </a:xfrm>
            <a:prstGeom prst="rect">
              <a:avLst/>
            </a:prstGeom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9" name="Graphic 8" descr="Add with solid fill">
              <a:extLst>
                <a:ext uri="{FF2B5EF4-FFF2-40B4-BE49-F238E27FC236}">
                  <a16:creationId xmlns:a16="http://schemas.microsoft.com/office/drawing/2014/main" id="{E7046E9F-FEAA-B54A-AE60-C54F33AD1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43663" y="2693194"/>
              <a:ext cx="96441" cy="96441"/>
            </a:xfrm>
            <a:prstGeom prst="rect">
              <a:avLst/>
            </a:prstGeom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" name="Graphic 8" descr="Add with solid fill">
              <a:extLst>
                <a:ext uri="{FF2B5EF4-FFF2-40B4-BE49-F238E27FC236}">
                  <a16:creationId xmlns:a16="http://schemas.microsoft.com/office/drawing/2014/main" id="{B02DF885-073B-9843-8F35-F06B4132E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20545" y="2202061"/>
              <a:ext cx="96441" cy="96441"/>
            </a:xfrm>
            <a:prstGeom prst="rect">
              <a:avLst/>
            </a:prstGeom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1" name="Graphic 8" descr="Add with solid fill">
              <a:extLst>
                <a:ext uri="{FF2B5EF4-FFF2-40B4-BE49-F238E27FC236}">
                  <a16:creationId xmlns:a16="http://schemas.microsoft.com/office/drawing/2014/main" id="{4496261E-D646-AC4C-8DAB-C65ECA23F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20545" y="2246710"/>
              <a:ext cx="96441" cy="96441"/>
            </a:xfrm>
            <a:prstGeom prst="rect">
              <a:avLst/>
            </a:prstGeom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2" name="Graphic 8" descr="Add with solid fill">
              <a:extLst>
                <a:ext uri="{FF2B5EF4-FFF2-40B4-BE49-F238E27FC236}">
                  <a16:creationId xmlns:a16="http://schemas.microsoft.com/office/drawing/2014/main" id="{BC901F76-6CEC-354D-B09B-C05DF8A04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20545" y="2291358"/>
              <a:ext cx="96441" cy="96441"/>
            </a:xfrm>
            <a:prstGeom prst="rect">
              <a:avLst/>
            </a:prstGeom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3" name="Graphic 8" descr="Add with solid fill">
              <a:extLst>
                <a:ext uri="{FF2B5EF4-FFF2-40B4-BE49-F238E27FC236}">
                  <a16:creationId xmlns:a16="http://schemas.microsoft.com/office/drawing/2014/main" id="{1C3A7B9E-A74A-5448-BA50-CCCFD304F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65194" y="2478881"/>
              <a:ext cx="96441" cy="96441"/>
            </a:xfrm>
            <a:prstGeom prst="rect">
              <a:avLst/>
            </a:prstGeom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4" name="Graphic 8" descr="Add with solid fill">
              <a:extLst>
                <a:ext uri="{FF2B5EF4-FFF2-40B4-BE49-F238E27FC236}">
                  <a16:creationId xmlns:a16="http://schemas.microsoft.com/office/drawing/2014/main" id="{BEDD2888-F462-384E-B91E-65CA38D08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81155" y="2157413"/>
              <a:ext cx="96441" cy="96441"/>
            </a:xfrm>
            <a:prstGeom prst="rect">
              <a:avLst/>
            </a:prstGeom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5" name="Graphic 8" descr="Add with solid fill">
              <a:extLst>
                <a:ext uri="{FF2B5EF4-FFF2-40B4-BE49-F238E27FC236}">
                  <a16:creationId xmlns:a16="http://schemas.microsoft.com/office/drawing/2014/main" id="{FF3145A2-B93D-CD49-8925-CF146099F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75834" y="2246710"/>
              <a:ext cx="96441" cy="96441"/>
            </a:xfrm>
            <a:prstGeom prst="rect">
              <a:avLst/>
            </a:prstGeom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6" name="Graphic 8" descr="Add with solid fill">
              <a:extLst>
                <a:ext uri="{FF2B5EF4-FFF2-40B4-BE49-F238E27FC236}">
                  <a16:creationId xmlns:a16="http://schemas.microsoft.com/office/drawing/2014/main" id="{83E6FF3D-53CF-1845-A4AA-6AA746EDB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16936" y="2050256"/>
              <a:ext cx="96441" cy="96441"/>
            </a:xfrm>
            <a:prstGeom prst="rect">
              <a:avLst/>
            </a:prstGeom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7" name="Graphic 8" descr="Add with solid fill">
              <a:extLst>
                <a:ext uri="{FF2B5EF4-FFF2-40B4-BE49-F238E27FC236}">
                  <a16:creationId xmlns:a16="http://schemas.microsoft.com/office/drawing/2014/main" id="{517F2D4F-0264-2540-9D54-6BBB1D4EB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16936" y="2202061"/>
              <a:ext cx="96441" cy="96441"/>
            </a:xfrm>
            <a:prstGeom prst="rect">
              <a:avLst/>
            </a:prstGeom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8" name="Graphic 8" descr="Add with solid fill">
              <a:extLst>
                <a:ext uri="{FF2B5EF4-FFF2-40B4-BE49-F238E27FC236}">
                  <a16:creationId xmlns:a16="http://schemas.microsoft.com/office/drawing/2014/main" id="{4243296F-A20C-3647-A3A5-55301D153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79256" y="1755577"/>
              <a:ext cx="96441" cy="96441"/>
            </a:xfrm>
            <a:prstGeom prst="rect">
              <a:avLst/>
            </a:prstGeom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9" name="Graphic 8" descr="Add with solid fill">
              <a:extLst>
                <a:ext uri="{FF2B5EF4-FFF2-40B4-BE49-F238E27FC236}">
                  <a16:creationId xmlns:a16="http://schemas.microsoft.com/office/drawing/2014/main" id="{1CF0B60D-45BC-1745-83B6-F46360566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86538" y="1425178"/>
              <a:ext cx="96441" cy="96441"/>
            </a:xfrm>
            <a:prstGeom prst="rect">
              <a:avLst/>
            </a:prstGeom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0" name="Graphic 8" descr="Add with solid fill">
              <a:extLst>
                <a:ext uri="{FF2B5EF4-FFF2-40B4-BE49-F238E27FC236}">
                  <a16:creationId xmlns:a16="http://schemas.microsoft.com/office/drawing/2014/main" id="{83B15B28-976E-E044-B4C2-6F60719D6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75834" y="2041327"/>
              <a:ext cx="96441" cy="96441"/>
            </a:xfrm>
            <a:prstGeom prst="rect">
              <a:avLst/>
            </a:prstGeom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FA1021C-3FDE-1E41-A096-7AA663443B81}"/>
              </a:ext>
            </a:extLst>
          </p:cNvPr>
          <p:cNvSpPr txBox="1">
            <a:spLocks/>
          </p:cNvSpPr>
          <p:nvPr/>
        </p:nvSpPr>
        <p:spPr>
          <a:xfrm>
            <a:off x="257825" y="3100464"/>
            <a:ext cx="3657600" cy="3568696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/>
            <a:r>
              <a:rPr lang="en-US" dirty="0">
                <a:ea typeface="+mn-lt"/>
                <a:cs typeface="+mn-lt"/>
              </a:rPr>
              <a:t>Estimate paleo-altitudes of the Basin and Range Province.</a:t>
            </a:r>
            <a:endParaRPr lang="en-US" dirty="0"/>
          </a:p>
          <a:p>
            <a:pPr marL="214313" indent="-214313"/>
            <a:r>
              <a:rPr lang="en-US" dirty="0"/>
              <a:t>Analyses using 12 mid-Miocene floras from western Nevada.</a:t>
            </a:r>
          </a:p>
          <a:p>
            <a:pPr marL="214313" indent="-214313"/>
            <a:r>
              <a:rPr lang="en-US" dirty="0"/>
              <a:t>Compare the results of two </a:t>
            </a:r>
            <a:r>
              <a:rPr lang="en-US" dirty="0" err="1"/>
              <a:t>paleobotanical</a:t>
            </a:r>
            <a:r>
              <a:rPr lang="en-US" dirty="0"/>
              <a:t> methods.</a:t>
            </a:r>
          </a:p>
          <a:p>
            <a:endParaRPr lang="en-US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86839FD-836B-9C41-87C4-1BE6CCD4E446}"/>
              </a:ext>
            </a:extLst>
          </p:cNvPr>
          <p:cNvSpPr txBox="1">
            <a:spLocks/>
          </p:cNvSpPr>
          <p:nvPr/>
        </p:nvSpPr>
        <p:spPr>
          <a:xfrm>
            <a:off x="107628" y="2247789"/>
            <a:ext cx="3657600" cy="6452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Motivation/Purpose</a:t>
            </a:r>
            <a:endParaRPr lang="en-US" sz="3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110C84-4482-2747-89E5-9E1C9D7F57F6}"/>
              </a:ext>
            </a:extLst>
          </p:cNvPr>
          <p:cNvCxnSpPr>
            <a:cxnSpLocks/>
          </p:cNvCxnSpPr>
          <p:nvPr/>
        </p:nvCxnSpPr>
        <p:spPr>
          <a:xfrm>
            <a:off x="160798" y="2925173"/>
            <a:ext cx="41599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47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3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110C84-4482-2747-89E5-9E1C9D7F57F6}"/>
              </a:ext>
            </a:extLst>
          </p:cNvPr>
          <p:cNvCxnSpPr>
            <a:cxnSpLocks/>
          </p:cNvCxnSpPr>
          <p:nvPr/>
        </p:nvCxnSpPr>
        <p:spPr>
          <a:xfrm>
            <a:off x="277255" y="915303"/>
            <a:ext cx="41599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itle 1">
            <a:extLst>
              <a:ext uri="{FF2B5EF4-FFF2-40B4-BE49-F238E27FC236}">
                <a16:creationId xmlns:a16="http://schemas.microsoft.com/office/drawing/2014/main" id="{BE8D6A6C-8A1D-294A-80ED-C797AA9C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55" y="270019"/>
            <a:ext cx="3657600" cy="645284"/>
          </a:xfrm>
        </p:spPr>
        <p:txBody>
          <a:bodyPr>
            <a:normAutofit fontScale="90000"/>
          </a:bodyPr>
          <a:lstStyle/>
          <a:p>
            <a:r>
              <a:rPr lang="en-US" dirty="0"/>
              <a:t>Previous Work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3D295232-507F-814C-A087-607836B25064}"/>
              </a:ext>
            </a:extLst>
          </p:cNvPr>
          <p:cNvSpPr txBox="1">
            <a:spLocks/>
          </p:cNvSpPr>
          <p:nvPr/>
        </p:nvSpPr>
        <p:spPr>
          <a:xfrm>
            <a:off x="277255" y="1185318"/>
            <a:ext cx="8718464" cy="1379940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/>
            <a:r>
              <a:rPr lang="en-US" dirty="0"/>
              <a:t>It was previously assumed that plants do not evolve by adapting to different environments.</a:t>
            </a:r>
          </a:p>
          <a:p>
            <a:pPr marL="214313" indent="-214313"/>
            <a:r>
              <a:rPr lang="en-US" dirty="0"/>
              <a:t>Environmental tolerances of a fossil species were assumed to be the same as those of its closest living relative. </a:t>
            </a:r>
          </a:p>
        </p:txBody>
      </p:sp>
      <p:pic>
        <p:nvPicPr>
          <p:cNvPr id="1026" name="Picture 2" descr="Nevada Base and Elevation Maps">
            <a:extLst>
              <a:ext uri="{FF2B5EF4-FFF2-40B4-BE49-F238E27FC236}">
                <a16:creationId xmlns:a16="http://schemas.microsoft.com/office/drawing/2014/main" id="{28EA7E26-1288-2941-9F34-29199C0F3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427" y="2472718"/>
            <a:ext cx="4430283" cy="332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3A6162-E442-2445-A0D0-2DB1CD64C059}"/>
              </a:ext>
            </a:extLst>
          </p:cNvPr>
          <p:cNvSpPr/>
          <p:nvPr/>
        </p:nvSpPr>
        <p:spPr>
          <a:xfrm>
            <a:off x="148281" y="2528414"/>
            <a:ext cx="41681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Paleobotanical data using this method indicated that the Basin and Range province was at low altitudes (&lt;1 km) until ~5 million years ago when uplift was inferred to have started.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Present day altitudes of ~1 to 1.5 km.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has been suggested that this recent uplift helped initiate late Cenozoic glaciation.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A5600D-B771-5140-BA1F-CA1A23C70D1B}"/>
              </a:ext>
            </a:extLst>
          </p:cNvPr>
          <p:cNvSpPr/>
          <p:nvPr/>
        </p:nvSpPr>
        <p:spPr>
          <a:xfrm>
            <a:off x="4437175" y="5794602"/>
            <a:ext cx="70062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https://</a:t>
            </a:r>
            <a:r>
              <a:rPr lang="en-US" sz="1050" dirty="0" err="1"/>
              <a:t>www.netstate.com</a:t>
            </a:r>
            <a:r>
              <a:rPr lang="en-US" sz="1050" dirty="0"/>
              <a:t>/states/geography/</a:t>
            </a:r>
            <a:r>
              <a:rPr lang="en-US" sz="1050" dirty="0" err="1"/>
              <a:t>mapcom</a:t>
            </a:r>
            <a:r>
              <a:rPr lang="en-US" sz="1050" dirty="0"/>
              <a:t>/</a:t>
            </a:r>
            <a:r>
              <a:rPr lang="en-US" sz="1050" dirty="0" err="1"/>
              <a:t>nv_mapscom.htm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027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3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110C84-4482-2747-89E5-9E1C9D7F57F6}"/>
              </a:ext>
            </a:extLst>
          </p:cNvPr>
          <p:cNvCxnSpPr>
            <a:cxnSpLocks/>
          </p:cNvCxnSpPr>
          <p:nvPr/>
        </p:nvCxnSpPr>
        <p:spPr>
          <a:xfrm>
            <a:off x="277255" y="915303"/>
            <a:ext cx="41599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itle 1">
            <a:extLst>
              <a:ext uri="{FF2B5EF4-FFF2-40B4-BE49-F238E27FC236}">
                <a16:creationId xmlns:a16="http://schemas.microsoft.com/office/drawing/2014/main" id="{BE8D6A6C-8A1D-294A-80ED-C797AA9C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55" y="270019"/>
            <a:ext cx="3657600" cy="645284"/>
          </a:xfrm>
        </p:spPr>
        <p:txBody>
          <a:bodyPr>
            <a:normAutofit fontScale="90000"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9CF8CFA-EA92-D84D-ABA3-CD2102DF76CD}"/>
              </a:ext>
            </a:extLst>
          </p:cNvPr>
          <p:cNvSpPr txBox="1">
            <a:spLocks/>
          </p:cNvSpPr>
          <p:nvPr/>
        </p:nvSpPr>
        <p:spPr>
          <a:xfrm>
            <a:off x="277255" y="1147622"/>
            <a:ext cx="4915949" cy="4986956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/>
            <a:r>
              <a:rPr lang="en-US" dirty="0"/>
              <a:t>Results from the previous method were considered doubtful because plants do adapt to different environments. </a:t>
            </a:r>
          </a:p>
          <a:p>
            <a:pPr marL="214313" indent="-214313"/>
            <a:r>
              <a:rPr lang="en-US" dirty="0"/>
              <a:t>A second method instead relates the physiognomy (the form of leaves) of plants to their environment.</a:t>
            </a:r>
          </a:p>
          <a:p>
            <a:pPr marL="214313" indent="-214313"/>
            <a:r>
              <a:rPr lang="en-US" dirty="0"/>
              <a:t>Physical aspects of leaves (outlines, shapes, sizes) can be observed to change along with present-day environmental gradients. </a:t>
            </a:r>
          </a:p>
          <a:p>
            <a:pPr marL="214313" indent="-214313"/>
            <a:r>
              <a:rPr lang="en-US" dirty="0"/>
              <a:t>Leaves of 20 species of woody dicots were collected to calibrate changes in environmental parameters.</a:t>
            </a:r>
          </a:p>
          <a:p>
            <a:pPr marL="214313" indent="-214313"/>
            <a:r>
              <a:rPr lang="en-US" dirty="0"/>
              <a:t>CLAMP (Climate-Leaf Analysis Multivariate Program)</a:t>
            </a:r>
          </a:p>
          <a:p>
            <a:pPr marL="0" indent="0">
              <a:buNone/>
            </a:pPr>
            <a:endParaRPr lang="en-US" dirty="0"/>
          </a:p>
          <a:p>
            <a:pPr marL="214313" indent="-214313"/>
            <a:endParaRPr lang="en-US" dirty="0"/>
          </a:p>
          <a:p>
            <a:endParaRPr lang="en-US" dirty="0"/>
          </a:p>
        </p:txBody>
      </p:sp>
      <p:pic>
        <p:nvPicPr>
          <p:cNvPr id="13" name="Picture 7" descr="A picture containing grass, outdoor, plant, tree&#10;&#10;Description automatically generated">
            <a:extLst>
              <a:ext uri="{FF2B5EF4-FFF2-40B4-BE49-F238E27FC236}">
                <a16:creationId xmlns:a16="http://schemas.microsoft.com/office/drawing/2014/main" id="{727C4E23-E168-1449-99EF-1BFEE9835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834" y="1061807"/>
            <a:ext cx="2787457" cy="25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1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3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110C84-4482-2747-89E5-9E1C9D7F57F6}"/>
              </a:ext>
            </a:extLst>
          </p:cNvPr>
          <p:cNvCxnSpPr>
            <a:cxnSpLocks/>
          </p:cNvCxnSpPr>
          <p:nvPr/>
        </p:nvCxnSpPr>
        <p:spPr>
          <a:xfrm>
            <a:off x="277255" y="915303"/>
            <a:ext cx="41599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itle 1">
            <a:extLst>
              <a:ext uri="{FF2B5EF4-FFF2-40B4-BE49-F238E27FC236}">
                <a16:creationId xmlns:a16="http://schemas.microsoft.com/office/drawing/2014/main" id="{BE8D6A6C-8A1D-294A-80ED-C797AA9C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55" y="270019"/>
            <a:ext cx="3657600" cy="645284"/>
          </a:xfrm>
        </p:spPr>
        <p:txBody>
          <a:bodyPr>
            <a:normAutofit fontScale="90000"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9CF8CFA-EA92-D84D-ABA3-CD2102DF76CD}"/>
              </a:ext>
            </a:extLst>
          </p:cNvPr>
          <p:cNvSpPr txBox="1">
            <a:spLocks/>
          </p:cNvSpPr>
          <p:nvPr/>
        </p:nvSpPr>
        <p:spPr>
          <a:xfrm>
            <a:off x="277255" y="1147622"/>
            <a:ext cx="4915949" cy="4986956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/>
            <a:r>
              <a:rPr lang="en-US" dirty="0"/>
              <a:t>Concentrated on mean annual temperature (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), specific humidity (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/>
              <a:t>), and enthalpy/total heat content of the system (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).</a:t>
            </a:r>
          </a:p>
          <a:p>
            <a:pPr marL="214313" indent="-214313"/>
            <a:r>
              <a:rPr lang="en-US" dirty="0"/>
              <a:t>Environmental factors</a:t>
            </a:r>
          </a:p>
          <a:p>
            <a:pPr marL="214313" indent="-214313"/>
            <a:r>
              <a:rPr lang="en-US" dirty="0"/>
              <a:t>Solid circles-Fossil leaf assemblages</a:t>
            </a:r>
          </a:p>
          <a:p>
            <a:pPr marL="214313" indent="-214313"/>
            <a:r>
              <a:rPr lang="en-US" dirty="0"/>
              <a:t>Open circles-Modern samples</a:t>
            </a:r>
          </a:p>
          <a:p>
            <a:pPr marL="214313" indent="-214313"/>
            <a:r>
              <a:rPr lang="en-US" dirty="0"/>
              <a:t>Water stress</a:t>
            </a:r>
          </a:p>
          <a:p>
            <a:pPr marL="214313" indent="-214313"/>
            <a:r>
              <a:rPr lang="en-US" dirty="0"/>
              <a:t>Temperature factors</a:t>
            </a:r>
          </a:p>
          <a:p>
            <a:pPr marL="214313" indent="-214313"/>
            <a:r>
              <a:rPr lang="en-US" dirty="0"/>
              <a:t>Length of the environmental vector                approximates the significance of                     the factor in explaining variation</a:t>
            </a:r>
          </a:p>
          <a:p>
            <a:pPr marL="214313" indent="-214313"/>
            <a:r>
              <a:rPr lang="en-US" dirty="0"/>
              <a:t>Enthalpy varies relative to altitude</a:t>
            </a:r>
          </a:p>
          <a:p>
            <a:pPr marL="557213" lvl="1" indent="-214313"/>
            <a:r>
              <a:rPr lang="en-US" dirty="0"/>
              <a:t>almost as significant as temperature</a:t>
            </a:r>
          </a:p>
          <a:p>
            <a:pPr marL="214313" indent="-214313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14313" indent="-214313"/>
            <a:endParaRPr lang="en-US" dirty="0"/>
          </a:p>
          <a:p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091DDBF-5D41-094D-B367-CA73F6248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75" y="2295242"/>
            <a:ext cx="4192163" cy="3077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4AC533-21B0-9544-B847-AB1F3C9F55A9}"/>
              </a:ext>
            </a:extLst>
          </p:cNvPr>
          <p:cNvCxnSpPr>
            <a:cxnSpLocks/>
          </p:cNvCxnSpPr>
          <p:nvPr/>
        </p:nvCxnSpPr>
        <p:spPr>
          <a:xfrm>
            <a:off x="2969443" y="2526384"/>
            <a:ext cx="2884602" cy="5844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9672C9-C193-E546-8ABF-46B90CCAD262}"/>
              </a:ext>
            </a:extLst>
          </p:cNvPr>
          <p:cNvCxnSpPr>
            <a:cxnSpLocks/>
          </p:cNvCxnSpPr>
          <p:nvPr/>
        </p:nvCxnSpPr>
        <p:spPr>
          <a:xfrm>
            <a:off x="1922318" y="3747156"/>
            <a:ext cx="2649682" cy="3365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B75EE83-4CEF-FA4E-BBEC-7D7CDCF14421}"/>
              </a:ext>
            </a:extLst>
          </p:cNvPr>
          <p:cNvCxnSpPr>
            <a:cxnSpLocks/>
          </p:cNvCxnSpPr>
          <p:nvPr/>
        </p:nvCxnSpPr>
        <p:spPr>
          <a:xfrm>
            <a:off x="2735229" y="4073548"/>
            <a:ext cx="3798027" cy="10387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77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3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110C84-4482-2747-89E5-9E1C9D7F57F6}"/>
              </a:ext>
            </a:extLst>
          </p:cNvPr>
          <p:cNvCxnSpPr>
            <a:cxnSpLocks/>
          </p:cNvCxnSpPr>
          <p:nvPr/>
        </p:nvCxnSpPr>
        <p:spPr>
          <a:xfrm>
            <a:off x="277255" y="915303"/>
            <a:ext cx="41599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itle 1">
            <a:extLst>
              <a:ext uri="{FF2B5EF4-FFF2-40B4-BE49-F238E27FC236}">
                <a16:creationId xmlns:a16="http://schemas.microsoft.com/office/drawing/2014/main" id="{BE8D6A6C-8A1D-294A-80ED-C797AA9C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55" y="270019"/>
            <a:ext cx="3657600" cy="645284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A4181D2F-8B5A-4D47-8F0B-6D0EE72BA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87540"/>
            <a:ext cx="4365747" cy="5480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C8368CD-D740-0844-98AC-196CD4509E9C}"/>
              </a:ext>
            </a:extLst>
          </p:cNvPr>
          <p:cNvCxnSpPr>
            <a:cxnSpLocks/>
          </p:cNvCxnSpPr>
          <p:nvPr/>
        </p:nvCxnSpPr>
        <p:spPr>
          <a:xfrm>
            <a:off x="4201297" y="1359244"/>
            <a:ext cx="1204923" cy="3435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4E8380-3BF1-6D4E-B72E-CFFA17748974}"/>
              </a:ext>
            </a:extLst>
          </p:cNvPr>
          <p:cNvCxnSpPr>
            <a:cxnSpLocks/>
          </p:cNvCxnSpPr>
          <p:nvPr/>
        </p:nvCxnSpPr>
        <p:spPr>
          <a:xfrm>
            <a:off x="3590920" y="1507524"/>
            <a:ext cx="2229112" cy="3305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393F72C-47FE-D94C-A068-B1BDE0BAE8AC}"/>
              </a:ext>
            </a:extLst>
          </p:cNvPr>
          <p:cNvSpPr txBox="1"/>
          <p:nvPr/>
        </p:nvSpPr>
        <p:spPr>
          <a:xfrm>
            <a:off x="206253" y="1098922"/>
            <a:ext cx="41594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late-middle Miocene (12 to 14 Ma) assemblages are close to present-day altitudes.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Squares – present day altitudes.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Circles – fossil leaf assemblages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Assemblages from ~15 to 16 Ma are consistently higher that present-day altitudes.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Collapse may have occurred between 14 and 15 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Assemblages from the Sierra Nevada and northern California all have </a:t>
            </a:r>
            <a:r>
              <a:rPr lang="en-US" dirty="0" err="1"/>
              <a:t>paleoaltitudinal</a:t>
            </a:r>
            <a:r>
              <a:rPr lang="en-US" dirty="0"/>
              <a:t> estimates within 700 m of present-day altitudes at the fossil localities.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917753-C15C-0340-AABB-1E5984C17110}"/>
              </a:ext>
            </a:extLst>
          </p:cNvPr>
          <p:cNvCxnSpPr>
            <a:cxnSpLocks/>
          </p:cNvCxnSpPr>
          <p:nvPr/>
        </p:nvCxnSpPr>
        <p:spPr>
          <a:xfrm flipV="1">
            <a:off x="1556951" y="2199504"/>
            <a:ext cx="5597611" cy="10256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27870D-84F1-1B4D-B288-6B3357DC0615}"/>
              </a:ext>
            </a:extLst>
          </p:cNvPr>
          <p:cNvCxnSpPr>
            <a:cxnSpLocks/>
          </p:cNvCxnSpPr>
          <p:nvPr/>
        </p:nvCxnSpPr>
        <p:spPr>
          <a:xfrm flipV="1">
            <a:off x="1556951" y="2295243"/>
            <a:ext cx="5918610" cy="9298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23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56855" y="1052574"/>
            <a:ext cx="1944270" cy="2875463"/>
          </a:xfrm>
        </p:spPr>
        <p:txBody>
          <a:bodyPr lIns="0" tIns="0" rIns="0" bIns="0" anchor="t">
            <a:normAutofit/>
          </a:bodyPr>
          <a:lstStyle/>
          <a:p>
            <a:pPr marL="214313" indent="-214313">
              <a:buChar char="•"/>
            </a:pPr>
            <a:r>
              <a:rPr lang="en-US" dirty="0"/>
              <a:t>Estimates of enthalpy from CLAMP.</a:t>
            </a:r>
          </a:p>
          <a:p>
            <a:pPr marL="214313" indent="-214313">
              <a:buChar char="•"/>
            </a:pPr>
            <a:r>
              <a:rPr lang="en-US" dirty="0"/>
              <a:t>Assemblages in rocks deposited from ~15 to 16 Ma imply </a:t>
            </a:r>
            <a:r>
              <a:rPr lang="en-US" dirty="0" err="1"/>
              <a:t>paleoaltitudes</a:t>
            </a:r>
            <a:r>
              <a:rPr lang="en-US" dirty="0"/>
              <a:t> of 2.9 to 3.2 km. </a:t>
            </a:r>
          </a:p>
          <a:p>
            <a:pPr marL="214313" indent="-214313">
              <a:buChar char="•"/>
            </a:pPr>
            <a:r>
              <a:rPr lang="en-US" dirty="0"/>
              <a:t>Close to present altitudes.</a:t>
            </a:r>
          </a:p>
          <a:p>
            <a:pPr marL="214313" indent="-214313">
              <a:buChar char="•"/>
            </a:pPr>
            <a:r>
              <a:rPr lang="en-US" dirty="0"/>
              <a:t>Collapse might have occurred between 14 and 15 Ma.</a:t>
            </a:r>
          </a:p>
          <a:p>
            <a:pPr marL="214313" indent="-214313">
              <a:buChar char="•"/>
            </a:pPr>
            <a:endParaRPr lang="en-US" dirty="0"/>
          </a:p>
          <a:p>
            <a:pPr marL="214313" indent="-214313">
              <a:buChar char="•"/>
            </a:pPr>
            <a:endParaRPr lang="en-US" dirty="0"/>
          </a:p>
          <a:p>
            <a:pPr marL="214313" indent="-214313"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1" name="Picture 11" descr="Table&#10;&#10;Description automatically generated">
            <a:extLst>
              <a:ext uri="{FF2B5EF4-FFF2-40B4-BE49-F238E27FC236}">
                <a16:creationId xmlns:a16="http://schemas.microsoft.com/office/drawing/2014/main" id="{38FA6223-D86D-45B1-99B3-FB14EAB25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9" y="893453"/>
            <a:ext cx="6973980" cy="503327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7EA287-D99A-4A62-BDC1-A31E2C79C447}"/>
              </a:ext>
            </a:extLst>
          </p:cNvPr>
          <p:cNvCxnSpPr/>
          <p:nvPr/>
        </p:nvCxnSpPr>
        <p:spPr>
          <a:xfrm flipH="1">
            <a:off x="4419040" y="1732991"/>
            <a:ext cx="2768413" cy="694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707213-AA1D-4A66-82BF-371DB431663A}"/>
              </a:ext>
            </a:extLst>
          </p:cNvPr>
          <p:cNvCxnSpPr/>
          <p:nvPr/>
        </p:nvCxnSpPr>
        <p:spPr>
          <a:xfrm flipH="1">
            <a:off x="5022056" y="2806654"/>
            <a:ext cx="2012016" cy="1316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02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3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110C84-4482-2747-89E5-9E1C9D7F57F6}"/>
              </a:ext>
            </a:extLst>
          </p:cNvPr>
          <p:cNvCxnSpPr>
            <a:cxnSpLocks/>
          </p:cNvCxnSpPr>
          <p:nvPr/>
        </p:nvCxnSpPr>
        <p:spPr>
          <a:xfrm>
            <a:off x="277255" y="915303"/>
            <a:ext cx="41599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itle 1">
            <a:extLst>
              <a:ext uri="{FF2B5EF4-FFF2-40B4-BE49-F238E27FC236}">
                <a16:creationId xmlns:a16="http://schemas.microsoft.com/office/drawing/2014/main" id="{BE8D6A6C-8A1D-294A-80ED-C797AA9C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55" y="270019"/>
            <a:ext cx="3657600" cy="645284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9CF8CFA-EA92-D84D-ABA3-CD2102DF76CD}"/>
              </a:ext>
            </a:extLst>
          </p:cNvPr>
          <p:cNvSpPr txBox="1">
            <a:spLocks/>
          </p:cNvSpPr>
          <p:nvPr/>
        </p:nvSpPr>
        <p:spPr>
          <a:xfrm>
            <a:off x="277255" y="1147622"/>
            <a:ext cx="4915949" cy="4986956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14313" indent="-214313"/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8BC491-24AD-594B-B4CA-9098DC619DC2}"/>
              </a:ext>
            </a:extLst>
          </p:cNvPr>
          <p:cNvSpPr txBox="1"/>
          <p:nvPr/>
        </p:nvSpPr>
        <p:spPr>
          <a:xfrm>
            <a:off x="0" y="1147621"/>
            <a:ext cx="89710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Paleobotanical evidence supports the hypothesis that Mesozoic thrust faulting and crustal thickening built a high terrain in what is now the Basin and Range Province.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Altitudes in Nevada could have been higher than ~3 km before 16 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Results imply decreasing altitudes around the time that most Basin and Range style faulting began.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Late Cenozoic uplift of Nevada appears to not have occurred.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Many previous estimates may have been much too 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9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9D363B3-DC66-45B9-8B2A-DA220F5DD1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49A8C3-21EC-4C35-871F-CCC7148089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1B53F0-FE0E-4C4C-84FF-93580062270A}">
  <ds:schemaRefs>
    <ds:schemaRef ds:uri="http://schemas.microsoft.com/office/infopath/2007/PartnerControls"/>
    <ds:schemaRef ds:uri="http://purl.org/dc/elements/1.1/"/>
    <ds:schemaRef ds:uri="16c05727-aa75-4e4a-9b5f-8a80a1165891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513</Words>
  <Application>Microsoft Macintosh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Paleobotanical Evidence for High Altitudes in Nevada During the Miocene</vt:lpstr>
      <vt:lpstr>Previous Work</vt:lpstr>
      <vt:lpstr>Methods</vt:lpstr>
      <vt:lpstr>Methods</vt:lpstr>
      <vt:lpstr>Results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Review</dc:title>
  <dc:creator/>
  <cp:lastModifiedBy>Izabella A Ogilvie</cp:lastModifiedBy>
  <cp:revision>83</cp:revision>
  <dcterms:created xsi:type="dcterms:W3CDTF">2021-08-25T21:13:13Z</dcterms:created>
  <dcterms:modified xsi:type="dcterms:W3CDTF">2021-09-08T20:51:39Z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