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2" r:id="rId5"/>
    <p:sldId id="257" r:id="rId6"/>
    <p:sldId id="259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ticus Proctor" initials="AP" lastIdx="1" clrIdx="0">
    <p:extLst>
      <p:ext uri="{19B8F6BF-5375-455C-9EA6-DF929625EA0E}">
        <p15:presenceInfo xmlns:p15="http://schemas.microsoft.com/office/powerpoint/2012/main" userId="Atticus Proc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4BF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43" autoAdjust="0"/>
  </p:normalViewPr>
  <p:slideViewPr>
    <p:cSldViewPr snapToGrid="0">
      <p:cViewPr varScale="1">
        <p:scale>
          <a:sx n="62" d="100"/>
          <a:sy n="62" d="100"/>
        </p:scale>
        <p:origin x="8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F6932-10AE-49B3-94B9-592CF2A91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E27161-85AF-45EB-92F1-04E97E775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E9AC1-68B8-44A1-8098-A2705EED4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B6A3-3FE8-4A52-A5E3-8CC10BC7AFB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E61E1-DD64-4D51-8C8A-C10F416E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43093-A56D-4800-87B7-C1E111F7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2A02-8B6B-4E4C-9E07-DFC792E7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4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C2B3E-461C-4C9D-B7F2-F52B783A7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609532-9697-417E-857A-5CB54C38D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E3AEB-6B29-4981-9152-65319AF84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B6A3-3FE8-4A52-A5E3-8CC10BC7AFB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EE174-C087-485B-9733-4917CBF1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9A94B-3EF9-4749-B32F-7A9E9D285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2A02-8B6B-4E4C-9E07-DFC792E7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F66E8-3C4E-4558-833B-8C0850B0CB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C47B1E-C890-4E30-AA75-5A24028F1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04827-03E2-42B6-950C-07E7B2592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B6A3-3FE8-4A52-A5E3-8CC10BC7AFB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DCAD3-E3E3-44FF-998E-BB2330416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F5314-6F86-4C94-A774-D9093539E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2A02-8B6B-4E4C-9E07-DFC792E7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2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AAC85-6D22-49F7-848A-4704F985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E11CA-E2B1-479B-BC9E-363E21FAF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E46F3-9BE1-4837-A6F5-2C18ADCE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B6A3-3FE8-4A52-A5E3-8CC10BC7AFB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F51B7-63C3-4FCE-8EE1-449EA760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67DC5-4BA9-4196-A503-9EEC51F0C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2A02-8B6B-4E4C-9E07-DFC792E7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3F936-CB8D-4D35-99A3-22BC61253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EF0EA-AE9C-441F-93CC-4D74F5B5D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AF40A-A631-45A8-9198-77BCE927A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B6A3-3FE8-4A52-A5E3-8CC10BC7AFB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B3E8C-09CF-4A28-B393-CF8D8782C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71365-7D0E-46DA-B591-23502701B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2A02-8B6B-4E4C-9E07-DFC792E7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75355-894C-453B-B002-E30741DAA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EEFA9-B49E-4BB9-8DF8-675B5B0B9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02205-8705-43E4-A158-563E144F5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3B069-8068-4870-AFB6-D74A6BF1F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B6A3-3FE8-4A52-A5E3-8CC10BC7AFB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00807-20C1-4EE3-93AD-EF286AEC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CCBAD-56B9-47D0-B0F6-08A0B571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2A02-8B6B-4E4C-9E07-DFC792E7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9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16BBF-6BA8-4993-BA63-FC296535C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F3DF3-5D79-4D53-896F-B7C330C1A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DD2C3-A103-4A9B-A5D9-093614AC0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87366D-C235-4754-94E9-9691C9F2B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5D0B3E-1BA4-45E5-9680-F884069B7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31F2A0-1AB0-4598-945A-D17A457C3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B6A3-3FE8-4A52-A5E3-8CC10BC7AFB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43F54F-252E-4AD2-A45B-EC9F55E06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0BA3B9-43F4-4CF8-8DD3-548A54D1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2A02-8B6B-4E4C-9E07-DFC792E7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2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A6C2-F770-45D5-B715-0B61A2AF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DA5D41-BA18-43FF-A4E4-F3D3952EA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B6A3-3FE8-4A52-A5E3-8CC10BC7AFB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AAB8C-F5A5-4BF5-BD76-4EDC5C82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E14C6-64E9-4D7C-8E1B-9025B35E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2A02-8B6B-4E4C-9E07-DFC792E7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7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3E7D14-095E-45B9-9D88-AA3148BF0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B6A3-3FE8-4A52-A5E3-8CC10BC7AFB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EE80D-C3DC-476B-AF83-ACCB4240B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9655C-3523-4DE3-9985-04F4EF05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2A02-8B6B-4E4C-9E07-DFC792E7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4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4A244-8982-4FD7-8FA2-0FAA96EDB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214C4-2648-4397-88FA-96BCA7E5B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08B29-415B-4099-8228-E457E3314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1886D-D133-43B1-B080-8DC7E5C65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B6A3-3FE8-4A52-A5E3-8CC10BC7AFB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F6778-201E-4F68-B10B-C747A898C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74C1E-A89B-435F-B769-F2EF9B15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2A02-8B6B-4E4C-9E07-DFC792E7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B2EBA-CA3D-4630-8A1A-417B656F2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F514BC-5B6A-4E63-ACD1-C18C52548A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6B76E-8061-4DD8-86C8-CAB4063F8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78E5B-2B4A-4374-B317-17A123F39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B6A3-3FE8-4A52-A5E3-8CC10BC7AFB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2A3F5-19EE-49E2-A36D-81768982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1EC44-0C29-43BC-A891-C6D87367B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2A02-8B6B-4E4C-9E07-DFC792E7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2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7F7217-F5A7-4698-AEC5-9CC6566B3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33F82-D446-4A1F-A874-951EAA745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8A942-6567-4ABF-A2D5-FBFFCC1010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DB6A3-3FE8-4A52-A5E3-8CC10BC7AFB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35D2F-B9E3-41A4-B64A-F5629E67D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CB342-D7DE-43D6-B815-06A060CE4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82A02-8B6B-4E4C-9E07-DFC792E7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5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CE95CB1-5601-4296-AA88-35BC9C242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5120" y="5440998"/>
            <a:ext cx="3393440" cy="461963"/>
          </a:xfrm>
        </p:spPr>
        <p:txBody>
          <a:bodyPr/>
          <a:lstStyle/>
          <a:p>
            <a:r>
              <a:rPr lang="en-US" dirty="0"/>
              <a:t>Atticus Proctor 9/14/21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4FA70F-2815-4313-BF28-09773B8AF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76" y="527915"/>
            <a:ext cx="6448163" cy="545378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5082A2C-2B8E-4E4D-B801-FD752D53BCBF}"/>
              </a:ext>
            </a:extLst>
          </p:cNvPr>
          <p:cNvGrpSpPr/>
          <p:nvPr/>
        </p:nvGrpSpPr>
        <p:grpSpPr>
          <a:xfrm>
            <a:off x="183570" y="527915"/>
            <a:ext cx="6447569" cy="5801360"/>
            <a:chOff x="182977" y="528320"/>
            <a:chExt cx="6447569" cy="58013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655DF49-D350-4C88-9554-4F36F10C2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977" y="528320"/>
              <a:ext cx="6447569" cy="580136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125C19B-F29B-4C84-9EE7-907E7672D1C0}"/>
                </a:ext>
              </a:extLst>
            </p:cNvPr>
            <p:cNvSpPr txBox="1"/>
            <p:nvPr/>
          </p:nvSpPr>
          <p:spPr>
            <a:xfrm rot="4328103">
              <a:off x="1947139" y="3508494"/>
              <a:ext cx="1356077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Death Valley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A8AA07A-EA0F-4493-9EC5-E4377AC8F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13210"/>
            <a:ext cx="6172200" cy="1428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3447A0-BADF-42E0-BCA1-C815073ED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1" y="2273732"/>
            <a:ext cx="61722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7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C09A82-FAE2-4B10-AE57-7F5841C41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53125" cy="981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4D51FC-662E-41AA-B31F-339A1727D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512" y="-1"/>
            <a:ext cx="4808396" cy="6859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692160-1516-4870-8E4E-6E7C597FDED7}"/>
              </a:ext>
            </a:extLst>
          </p:cNvPr>
          <p:cNvSpPr txBox="1"/>
          <p:nvPr/>
        </p:nvSpPr>
        <p:spPr>
          <a:xfrm>
            <a:off x="213360" y="1249680"/>
            <a:ext cx="5739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Premise for research is the geometry of Death Valley cannot be resolved using traditional Basin and Range faulting concepts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Authors propose that the complex tectonics in Death Valley are part of a single larger system of deformation, regionally related to right-lateral slip on the San Andreas fault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Timing: Tertiary to present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F7785A-41CB-4EF2-9493-1E2D4182D76B}"/>
              </a:ext>
            </a:extLst>
          </p:cNvPr>
          <p:cNvGrpSpPr/>
          <p:nvPr/>
        </p:nvGrpSpPr>
        <p:grpSpPr>
          <a:xfrm>
            <a:off x="5771439" y="1384017"/>
            <a:ext cx="6420561" cy="4089966"/>
            <a:chOff x="5771439" y="1384017"/>
            <a:chExt cx="6420561" cy="408996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7F23E8F-195B-4C92-8D5E-776B33D525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439" y="1384017"/>
              <a:ext cx="6420561" cy="4089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D3458A9-B1ED-4EA8-9B07-D98B7E25F1FA}"/>
                </a:ext>
              </a:extLst>
            </p:cNvPr>
            <p:cNvSpPr txBox="1"/>
            <p:nvPr/>
          </p:nvSpPr>
          <p:spPr>
            <a:xfrm>
              <a:off x="9652522" y="5212373"/>
              <a:ext cx="253947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From University of Wisconsin Geoscience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024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C09A82-FAE2-4B10-AE57-7F5841C41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53125" cy="981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4D51FC-662E-41AA-B31F-339A1727D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512" y="-1"/>
            <a:ext cx="4808396" cy="68598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940405-5C1E-4EF4-A6D4-A400D0BB1908}"/>
              </a:ext>
            </a:extLst>
          </p:cNvPr>
          <p:cNvSpPr txBox="1"/>
          <p:nvPr/>
        </p:nvSpPr>
        <p:spPr>
          <a:xfrm>
            <a:off x="213360" y="1249680"/>
            <a:ext cx="573976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Evidence for right lateral slip: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Striations plunging 30° NW on fault surfaces bounding the Black Mountains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Right-lateral offset on a volcanic cone in Death Valley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Right-lateral offset of drainages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En</a:t>
            </a:r>
            <a:r>
              <a:rPr lang="en-US" sz="2400" dirty="0"/>
              <a:t> echelon pattern of turtlebacks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Turtleback anticlines formed when a fault contact developed between crystalline Precambrian rocks and incompetent Tertiary rocks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6E927B-C3B4-4584-AB88-07A3CCA97923}"/>
              </a:ext>
            </a:extLst>
          </p:cNvPr>
          <p:cNvSpPr/>
          <p:nvPr/>
        </p:nvSpPr>
        <p:spPr>
          <a:xfrm rot="19622706">
            <a:off x="9511068" y="2570760"/>
            <a:ext cx="484742" cy="13324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DDC7D1-93AD-463E-827F-044C4983ED53}"/>
              </a:ext>
            </a:extLst>
          </p:cNvPr>
          <p:cNvSpPr/>
          <p:nvPr/>
        </p:nvSpPr>
        <p:spPr>
          <a:xfrm rot="20789594">
            <a:off x="7671923" y="2923286"/>
            <a:ext cx="394398" cy="13651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65509E8-E96D-4AA6-A16B-F19F84660E4F}"/>
              </a:ext>
            </a:extLst>
          </p:cNvPr>
          <p:cNvSpPr/>
          <p:nvPr/>
        </p:nvSpPr>
        <p:spPr>
          <a:xfrm rot="2012003">
            <a:off x="8220292" y="2952750"/>
            <a:ext cx="168058" cy="387350"/>
          </a:xfrm>
          <a:prstGeom prst="ellipse">
            <a:avLst/>
          </a:prstGeom>
          <a:noFill/>
          <a:ln w="28575">
            <a:solidFill>
              <a:srgbClr val="4BF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4E7B72-F1E8-4FEB-84C5-EA582F84C3AD}"/>
              </a:ext>
            </a:extLst>
          </p:cNvPr>
          <p:cNvSpPr/>
          <p:nvPr/>
        </p:nvSpPr>
        <p:spPr>
          <a:xfrm rot="2843199">
            <a:off x="8352308" y="3421138"/>
            <a:ext cx="167384" cy="493073"/>
          </a:xfrm>
          <a:prstGeom prst="ellipse">
            <a:avLst/>
          </a:prstGeom>
          <a:noFill/>
          <a:ln w="28575">
            <a:solidFill>
              <a:srgbClr val="4BF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A8191DD-6EB2-4F33-A46F-49DCAD8F9501}"/>
              </a:ext>
            </a:extLst>
          </p:cNvPr>
          <p:cNvSpPr/>
          <p:nvPr/>
        </p:nvSpPr>
        <p:spPr>
          <a:xfrm rot="19812173">
            <a:off x="8001162" y="2813322"/>
            <a:ext cx="274710" cy="37771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552B0D2-4F92-4FFC-B4CC-1A4F9E1E632C}"/>
              </a:ext>
            </a:extLst>
          </p:cNvPr>
          <p:cNvSpPr/>
          <p:nvPr/>
        </p:nvSpPr>
        <p:spPr>
          <a:xfrm rot="19331150">
            <a:off x="8275768" y="3576727"/>
            <a:ext cx="274710" cy="560257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6D32ED1-54E2-4FC1-81DC-88AA95777138}"/>
              </a:ext>
            </a:extLst>
          </p:cNvPr>
          <p:cNvSpPr/>
          <p:nvPr/>
        </p:nvSpPr>
        <p:spPr>
          <a:xfrm rot="17994613">
            <a:off x="8587006" y="4057008"/>
            <a:ext cx="97980" cy="852766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B3A3874-2D33-4551-BA89-B37D87F4F0AF}"/>
              </a:ext>
            </a:extLst>
          </p:cNvPr>
          <p:cNvSpPr/>
          <p:nvPr/>
        </p:nvSpPr>
        <p:spPr>
          <a:xfrm rot="2048512">
            <a:off x="8782882" y="4326148"/>
            <a:ext cx="494270" cy="281815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5AC0F1D-9CB9-46D0-A1C6-54FFC4D6EB09}"/>
              </a:ext>
            </a:extLst>
          </p:cNvPr>
          <p:cNvSpPr/>
          <p:nvPr/>
        </p:nvSpPr>
        <p:spPr>
          <a:xfrm rot="1046915">
            <a:off x="8483598" y="4572126"/>
            <a:ext cx="494270" cy="148712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1E94459-3C56-4592-894A-4D52184EF368}"/>
              </a:ext>
            </a:extLst>
          </p:cNvPr>
          <p:cNvSpPr/>
          <p:nvPr/>
        </p:nvSpPr>
        <p:spPr>
          <a:xfrm>
            <a:off x="6859499" y="5876144"/>
            <a:ext cx="3360795" cy="725524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4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71B391-9389-48F1-AFC2-83A65DA9C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512" y="-1"/>
            <a:ext cx="4808396" cy="685985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CFDA5EB-6052-4966-842B-F9846862E8EA}"/>
              </a:ext>
            </a:extLst>
          </p:cNvPr>
          <p:cNvSpPr/>
          <p:nvPr/>
        </p:nvSpPr>
        <p:spPr>
          <a:xfrm rot="19622706">
            <a:off x="9511068" y="2570760"/>
            <a:ext cx="484742" cy="13324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D2F06B0-A94B-45FB-861C-84C28A9BF5D3}"/>
              </a:ext>
            </a:extLst>
          </p:cNvPr>
          <p:cNvSpPr/>
          <p:nvPr/>
        </p:nvSpPr>
        <p:spPr>
          <a:xfrm rot="20789594">
            <a:off x="7671923" y="2923286"/>
            <a:ext cx="394398" cy="13651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C83B62-AC80-4C11-AD29-7841EF666064}"/>
              </a:ext>
            </a:extLst>
          </p:cNvPr>
          <p:cNvSpPr/>
          <p:nvPr/>
        </p:nvSpPr>
        <p:spPr>
          <a:xfrm rot="2012003">
            <a:off x="8220292" y="2952750"/>
            <a:ext cx="168058" cy="387350"/>
          </a:xfrm>
          <a:prstGeom prst="ellipse">
            <a:avLst/>
          </a:prstGeom>
          <a:noFill/>
          <a:ln w="28575">
            <a:solidFill>
              <a:srgbClr val="4BF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7A8F43-EDEF-4943-8BEC-56C340711BB0}"/>
              </a:ext>
            </a:extLst>
          </p:cNvPr>
          <p:cNvSpPr/>
          <p:nvPr/>
        </p:nvSpPr>
        <p:spPr>
          <a:xfrm rot="2843199">
            <a:off x="8352308" y="3421138"/>
            <a:ext cx="167384" cy="493073"/>
          </a:xfrm>
          <a:prstGeom prst="ellipse">
            <a:avLst/>
          </a:prstGeom>
          <a:noFill/>
          <a:ln w="28575">
            <a:solidFill>
              <a:srgbClr val="4BF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48A658-745A-4A2D-8536-5AA6DDE250C6}"/>
              </a:ext>
            </a:extLst>
          </p:cNvPr>
          <p:cNvSpPr/>
          <p:nvPr/>
        </p:nvSpPr>
        <p:spPr>
          <a:xfrm rot="19812173">
            <a:off x="8001162" y="2813322"/>
            <a:ext cx="274710" cy="37771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F83983-6DF4-4D5A-9C2E-4BB748F704AA}"/>
              </a:ext>
            </a:extLst>
          </p:cNvPr>
          <p:cNvSpPr/>
          <p:nvPr/>
        </p:nvSpPr>
        <p:spPr>
          <a:xfrm rot="19331150">
            <a:off x="8275768" y="3576727"/>
            <a:ext cx="274710" cy="560257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0D988E-48B5-410E-9DF3-E853BAF676E1}"/>
              </a:ext>
            </a:extLst>
          </p:cNvPr>
          <p:cNvSpPr/>
          <p:nvPr/>
        </p:nvSpPr>
        <p:spPr>
          <a:xfrm rot="17994613">
            <a:off x="8587006" y="4057008"/>
            <a:ext cx="97980" cy="852766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626F9C-22CB-4AD4-8AC9-9EBD3911FF47}"/>
              </a:ext>
            </a:extLst>
          </p:cNvPr>
          <p:cNvSpPr/>
          <p:nvPr/>
        </p:nvSpPr>
        <p:spPr>
          <a:xfrm rot="2048512">
            <a:off x="8782882" y="4326148"/>
            <a:ext cx="494270" cy="281815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E8CFF5-A18F-4CBA-B6E1-5B31E3A7461D}"/>
              </a:ext>
            </a:extLst>
          </p:cNvPr>
          <p:cNvSpPr/>
          <p:nvPr/>
        </p:nvSpPr>
        <p:spPr>
          <a:xfrm rot="1046915">
            <a:off x="8483598" y="4572126"/>
            <a:ext cx="494270" cy="148712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A4CEFB-7BD3-49E3-B53F-4B0C581572FC}"/>
              </a:ext>
            </a:extLst>
          </p:cNvPr>
          <p:cNvSpPr/>
          <p:nvPr/>
        </p:nvSpPr>
        <p:spPr>
          <a:xfrm>
            <a:off x="6859499" y="5876144"/>
            <a:ext cx="3360795" cy="725524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B860FF-BCA1-4030-94B7-B81C4A72C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53125" cy="9810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AC488C-B2F2-4F90-8C64-A79B686682F2}"/>
              </a:ext>
            </a:extLst>
          </p:cNvPr>
          <p:cNvSpPr txBox="1"/>
          <p:nvPr/>
        </p:nvSpPr>
        <p:spPr>
          <a:xfrm>
            <a:off x="116958" y="1023809"/>
            <a:ext cx="5817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Conclusions: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B0920D-00D3-48E5-8A4F-9DE511E7809D}"/>
              </a:ext>
            </a:extLst>
          </p:cNvPr>
          <p:cNvSpPr txBox="1"/>
          <p:nvPr/>
        </p:nvSpPr>
        <p:spPr>
          <a:xfrm>
            <a:off x="148856" y="1528208"/>
            <a:ext cx="58042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structures in Death Valley are manifestations of northeast-southwest shortening and northwest-southeast extension due to regional strike slip 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compatibility and apparent contemporaneous nature of the structures further reinforces a single system of deformation since the early Tertiary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Compressional forces are responsible for these tectonics, not tensional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Final arm waving: the authors propose that the strike-slip system of faults seen in Death Valley could be applied to other structurally complex areas of the Great Basin.</a:t>
            </a:r>
          </a:p>
        </p:txBody>
      </p:sp>
    </p:spTree>
    <p:extLst>
      <p:ext uri="{BB962C8B-B14F-4D97-AF65-F5344CB8AC3E}">
        <p14:creationId xmlns:p14="http://schemas.microsoft.com/office/powerpoint/2010/main" val="479756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482F04-7AA2-43B0-947E-457356A92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72200" cy="1428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BE66F9-1DDC-4B03-B6C8-948598D57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402" y="161243"/>
            <a:ext cx="4125318" cy="6535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CB16A0-90F6-42FF-B618-C8394FB92B0C}"/>
              </a:ext>
            </a:extLst>
          </p:cNvPr>
          <p:cNvSpPr txBox="1"/>
          <p:nvPr/>
        </p:nvSpPr>
        <p:spPr>
          <a:xfrm>
            <a:off x="375920" y="1737360"/>
            <a:ext cx="624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Claims the central part of Death Valley is a graben that formed due to a tensional zone between the Furnace Creek Fault and Death Valley right lateral strike slip 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Aim is to show how tension led to the development of Death Valley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Up to 50 miles of right lateral offset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Displacement is also accommodated by large </a:t>
            </a:r>
            <a:r>
              <a:rPr lang="en-US" sz="2000" dirty="0" err="1"/>
              <a:t>oroclinal</a:t>
            </a:r>
            <a:r>
              <a:rPr lang="en-US" sz="2000" dirty="0"/>
              <a:t> folds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A59180-1B69-4882-B6F6-AFA8075DB0AF}"/>
              </a:ext>
            </a:extLst>
          </p:cNvPr>
          <p:cNvGrpSpPr/>
          <p:nvPr/>
        </p:nvGrpSpPr>
        <p:grpSpPr>
          <a:xfrm>
            <a:off x="1729536" y="4585194"/>
            <a:ext cx="3286125" cy="2272806"/>
            <a:chOff x="1719262" y="4550909"/>
            <a:chExt cx="3286125" cy="227280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6BA5F2-0914-4B13-AFD9-BCD13B6AA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9262" y="4550909"/>
              <a:ext cx="3286125" cy="204787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3F6BD0-02CE-491E-930A-8A225E112442}"/>
                </a:ext>
              </a:extLst>
            </p:cNvPr>
            <p:cNvSpPr txBox="1"/>
            <p:nvPr/>
          </p:nvSpPr>
          <p:spPr>
            <a:xfrm>
              <a:off x="3902351" y="6569799"/>
              <a:ext cx="1103036" cy="2539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Deng et al., 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4812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A8E7C1-6560-41F2-8134-EA20E5241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881" y="186055"/>
            <a:ext cx="4095740" cy="64858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D402B3-B0B4-42F9-B0A3-EF3E292B7763}"/>
              </a:ext>
            </a:extLst>
          </p:cNvPr>
          <p:cNvSpPr txBox="1"/>
          <p:nvPr/>
        </p:nvSpPr>
        <p:spPr>
          <a:xfrm>
            <a:off x="396941" y="476119"/>
            <a:ext cx="624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Claims the central part of Death Valley is a graben that formed due to a tensional zone between the Furnace Creek Fault and Death Valley right lateral strike slip 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Up to 50 miles of right lateral offset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Displacement is also accommodated by large </a:t>
            </a:r>
            <a:r>
              <a:rPr lang="en-US" sz="2400" dirty="0" err="1"/>
              <a:t>oroclinal</a:t>
            </a:r>
            <a:r>
              <a:rPr lang="en-US" sz="2400" dirty="0"/>
              <a:t> folds</a:t>
            </a:r>
          </a:p>
        </p:txBody>
      </p:sp>
    </p:spTree>
    <p:extLst>
      <p:ext uri="{BB962C8B-B14F-4D97-AF65-F5344CB8AC3E}">
        <p14:creationId xmlns:p14="http://schemas.microsoft.com/office/powerpoint/2010/main" val="310166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D648-77C1-49D5-ACCF-9B764F107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F4F74-8FBF-4045-8F74-FDAEE8E4F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000000"/>
                </a:solidFill>
                <a:effectLst/>
              </a:rPr>
              <a:t>Burchfiel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, B. C., and Stewart, J. H., 1966, "Pull-apart" origin of the central segment of Death Valley, California, Geological Society of America Bulletin, 77, 439-442.</a:t>
            </a:r>
            <a:endParaRPr lang="en-US" b="0" i="0" dirty="0">
              <a:solidFill>
                <a:srgbClr val="222222"/>
              </a:solidFill>
              <a:effectLst/>
            </a:endParaRPr>
          </a:p>
          <a:p>
            <a:r>
              <a:rPr lang="en-US" b="0" i="0" dirty="0">
                <a:solidFill>
                  <a:srgbClr val="222222"/>
                </a:solidFill>
                <a:effectLst/>
              </a:rPr>
              <a:t>Deng, B., Liu, S., Liu, S.,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Jansa</a:t>
            </a:r>
            <a:r>
              <a:rPr lang="en-US" b="0" i="0" dirty="0">
                <a:solidFill>
                  <a:srgbClr val="222222"/>
                </a:solidFill>
                <a:effectLst/>
              </a:rPr>
              <a:t>, L., Li, Z., &amp; Zhong, Y. (2013). Progressive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Indosinian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NS deformation of the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Jiaochang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structure in the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Songpan-Ganzi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fold-belt, Western China. </a:t>
            </a:r>
            <a:r>
              <a:rPr lang="en-US" b="0" i="1" dirty="0" err="1">
                <a:solidFill>
                  <a:srgbClr val="222222"/>
                </a:solidFill>
                <a:effectLst/>
              </a:rPr>
              <a:t>PloS</a:t>
            </a:r>
            <a:r>
              <a:rPr lang="en-US" b="0" i="1" dirty="0">
                <a:solidFill>
                  <a:srgbClr val="222222"/>
                </a:solidFill>
                <a:effectLst/>
              </a:rPr>
              <a:t> one</a:t>
            </a:r>
            <a:r>
              <a:rPr lang="en-US" b="0" i="0" dirty="0">
                <a:solidFill>
                  <a:srgbClr val="222222"/>
                </a:solidFill>
                <a:effectLst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</a:rPr>
              <a:t>8</a:t>
            </a:r>
            <a:r>
              <a:rPr lang="en-US" b="0" i="0" dirty="0">
                <a:solidFill>
                  <a:srgbClr val="222222"/>
                </a:solidFill>
                <a:effectLst/>
              </a:rPr>
              <a:t>(10), e76732.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Hill, M. L. and Troxel, B. W. 1966. Tectonics of Death Valley Region, California, Geological Society of America Bulletin, 77, 4, 435-438</a:t>
            </a:r>
          </a:p>
          <a:p>
            <a:r>
              <a:rPr lang="en-US" dirty="0"/>
              <a:t>http://geoscience.wisc.edu/~chuck/Classes/Mtn_and_Plates/BsnRng_SAFZ.html</a:t>
            </a:r>
          </a:p>
        </p:txBody>
      </p:sp>
    </p:spTree>
    <p:extLst>
      <p:ext uri="{BB962C8B-B14F-4D97-AF65-F5344CB8AC3E}">
        <p14:creationId xmlns:p14="http://schemas.microsoft.com/office/powerpoint/2010/main" val="4083239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455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Atticus Proctor</dc:creator>
  <cp:lastModifiedBy>Atticus Proctor</cp:lastModifiedBy>
  <cp:revision>6</cp:revision>
  <dcterms:created xsi:type="dcterms:W3CDTF">2021-09-14T21:14:49Z</dcterms:created>
  <dcterms:modified xsi:type="dcterms:W3CDTF">2021-09-15T17:28:00Z</dcterms:modified>
</cp:coreProperties>
</file>