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10"/>
  </p:notesMasterIdLst>
  <p:sldIdLst>
    <p:sldId id="256" r:id="rId2"/>
    <p:sldId id="257" r:id="rId3"/>
    <p:sldId id="264" r:id="rId4"/>
    <p:sldId id="258" r:id="rId5"/>
    <p:sldId id="263" r:id="rId6"/>
    <p:sldId id="259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4814"/>
  </p:normalViewPr>
  <p:slideViewPr>
    <p:cSldViewPr snapToGrid="0" snapToObjects="1">
      <p:cViewPr varScale="1">
        <p:scale>
          <a:sx n="89" d="100"/>
          <a:sy n="89" d="100"/>
        </p:scale>
        <p:origin x="2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24.0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233 1 24575,'-14'0'0,"2"0"0,4 0 0,3 4 0,-3-3 0,3 3 0,-3-1 0,-1-2 0,1 3 0,0-4 0,3 4 0,-3-3 0,4 3 0,-5 0 0,1-3 0,0 2 0,0-3 0,4 4 0,-4-3 0,4 2 0,-1 1 0,-3-3 0,4 2 0,-4-3 0,0 0 0,3 4 0,-2-3 0,3 2 0,0 1 0,-3-3 0,6 6 0,-6-6 0,6 7 0,-6-7 0,6 5 0,-3-1 0,4-1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2.46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0 24575,'-4'14'0,"2"5"0,2-2 0,0 4 0,0-6 0,0 1 0,0-1 0,0 1 0,0-5 0,0-1 0,0-3 0,0 0 0,0 0 0,0 0 0,0-3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3.54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24575,'7'10'0,"0"0"0,3-3 0,-2-3 0,7 3 0,-3-6 0,4 6 0,0-3 0,0 1 0,-1 2 0,1-3 0,12 8 0,-13-6 0,12 5 0,-12-7 0,4 3 0,-3-2 0,-2-2 0,-7 0 0,0-2 0,0 2 0,-4 0 0,3-3 0,-5 4 0,2-4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4.51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24575,'13'0'0,"6"0"0,-1 0 0,2 0 0,1 0 0,1 0 0,11 0 0,-9 0 0,-1 0 0,-8 0 0,-7 0 0,3 0 0,-4 0 0,0 0 0,-1 0 0,1 0 0,0 0 0,3 0 0,-2 0 0,1 0 0,-2 0 0,-3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5.49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79 24575,'19'0'0,"-8"0"0,9 0 0,-8 0 0,4 0 0,0 0 0,-5 0 0,14 0 0,-10 0 0,7 0 0,-7 0 0,-8-3 0,4-1 0,-4-3 0,4 0 0,-3 0 0,7-1 0,-7 1 0,3 3 0,-5-2 0,5 2 0,-3 0 0,3-3 0,-4 6 0,0-5 0,0 5 0,-1-2 0,-2 3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6.79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0 300 24575,'3'-10'0,"1"1"0,3 2 0,0 0 0,-3 0 0,2 0 0,-2-4 0,3 3 0,1-7 0,6 0 0,0 2 0,2-6 0,1 4 0,-7-2 0,8 2 0,-10 4 0,4 0 0,-5 3 0,0-3 0,0 4 0,0 3 0,-3-2 0,2-2 0,-2 1 0,3-7 0,0 9 0,-3-4 0,2 6 0,-5-4 0,5 3 0,-5-2 0,2 6 0,-3-3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7.91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0 126 24575,'0'-19'0,"0"-4"0,0 6 0,0-4 0,0 9 0,0-3 0,0 7 0,0 0 0,0 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9.32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362 51 24575,'-26'-12'0,"6"4"0,1 0 0,-1 4 0,11 4 0,-11 0 0,8 0 0,1 0 0,0 0 0,4 0 0,0 0 0,0 0 0,0 0 0,1 0 0,-1 0 0,1 0 0,-1 0 0,1 0 0,-1 0 0,0 0 0,0 0 0,1 0 0,-1 0 0,0 0 0,0 0 0,0 0 0,0 0 0,0 0 0,1 0 0,-1 0 0,0 0 0,0 0 0,1-3 0,-1 3 0,1-3 0,-1 3 0,1 0 0,-1-3 0,1 2 0,0-2 0,2 1 0,1 1 0,3-2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52.97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470 0 24575,'-28'0'0,"-27"0"0,14 0 0,-29 0 0,41 0 0,-11 0 0,19 0 0,4 0 0,3 0 0,7 0 0,-6 0 0,6 0 0,-3 0 0,4 0 0,-1 0 0,0 0 0,0 0 0,-3 0 0,2 0 0,-3 0 0,4 0 0,0 0 0,0 0 0,0 0 0,1 0 0,-1 0 0,0 0 0,0 0 0,3 0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53.97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10 0 24575,'0'14'0,"0"-3"0,0 4 0,0-8 0,0 8 0,0-3 0,0 4 0,0-1 0,0 1 0,0 5 0,0 7 0,0 0 0,0 11 0,0-5 0,0 0 0,0-1 0,-4-6 0,3 0 0,-3-5 0,4-5 0,0-2 0,0-8 0,0 4 0,0-4 0,0 0 0,0-3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55.21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24575,'0'10'0,"0"-1"0,3-3 0,3 1 0,2 0 0,2-1 0,0 2 0,-2-4 0,3 2 0,0-1 0,-3-2 0,3 4 0,-4-6 0,0 2 0,0 0 0,-1-2 0,1 2 0,0-3 0,0 3 0,0-2 0,0 5 0,0-5 0,0 2 0,0 0 0,-1 0 0,1 1 0,0 2 0,0-5 0,0 5 0,-1-5 0,-2 5 0,2-6 0,-2 7 0,3-4 0,0 1 0,-4 2 0,3-5 0,-2 5 0,3-6 0,-3 7 0,2-7 0,-3 3 0,1 1 0,2-4 0,-2 3 0,0 0 0,2-2 0,-3 2 0,1-3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26.6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408 0 24575,'-13'0'0,"2"0"0,3 0 0,0 0 0,0 0 0,-1 0 0,5 4 0,-3-3 0,6 6 0,-6-6 0,2 3 0,-3-4 0,0 0 0,0 0 0,0 0 0,3 4 0,-3-3 0,4 3 0,-5-4 0,1 4 0,0-3 0,0 6 0,-1-6 0,5 7 0,-4-7 0,3 6 0,-3-2 0,0-1 0,3 4 0,-2-7 0,2 3 0,0 0 0,-3-3 0,3 7 0,-3-7 0,-1 6 0,1-6 0,0 3 0,3 0 0,-2-3 0,2 6 0,-3-6 0,4 7 0,-4-7 0,7 7 0,-7-8 0,3 4 0,1 0 0,-4-3 0,3 3 0,1 0 0,-4-3 0,7 6 0,-7-6 0,3 2 0,1 1 0,-4-3 0,4 3 0,-5-4 0,5 3 0,-3-2 0,6 3 0,-3-4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56.18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32 24575,'14'3'0,"12"0"0,-3-3 0,6 0 0,-8 0 0,0 0 0,-4 0 0,0 0 0,3 0 0,-11 0 0,15 0 0,-6 0 0,15 0 0,-9 0 0,7 0 0,-3 0 0,6 0 0,1 0 0,3 0 0,2-4 0,-4 3 0,-2-3 0,-14 1 0,-4 2 0,0-6 0,-4 6 0,3-3 0,-7 1 0,3 3 0,-5-4 0,-2 2 0,-1 1 0,-3-2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57.4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1 584 24575,'0'-10'0,"0"1"0,0 3 0,0-1 0,0 0 0,0-4 0,0 3 0,0-2 0,0 3 0,0 0 0,0-4 0,0 3 0,0-3 0,0 1 0,0-2 0,4-9 0,6-7 0,4 0 0,5-5 0,0 0 0,-1 5 0,-4 0 0,-1 7 0,-5 5 0,0 0 0,-1 4 0,-3 2 0,2 3 0,-5 0 0,2 0 0,-3 0 0,0 1 0,0 0 0,3-1 0,1 1 0,0-1 0,2 0 0,-3 0 0,5-4 0,-4 4 0,3-8 0,-3 3 0,4 0 0,-4 1 0,2 4 0,-5 0 0,2 0 0,-3 1 0,0 2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58.64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234 35 24575,'-19'0'0,"4"0"0,-5 0 0,11 0 0,-6 0 0,8 0 0,-3 0 0,2 0 0,-2 0 0,3 0 0,1 0 0,-1 0 0,1 0 0,0 0 0,-1 0 0,1 0 0,-1 0 0,0 0 0,1 0 0,-1 0 0,0 0 0,0-7 0,0 5 0,0-7 0,4 5 0,-3 0 0,5-1 0,-5 4 0,5-2 0,-2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9:06.12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960 35 24575,'-35'0'0,"9"0"0,-26 0 0,9 0 0,-12 0 0,6 0 0,-9-5 0,21 0 0,-2 0 0,18-6 0,5 9 0,-3-5 0,7 7 0,-2 0 0,7 0 0,0 0 0,-3 0 0,-1 0 0,1 0 0,0 0 0,3 0 0,-15 5 0,-10 1 0,-4 3 0,-16 2 0,16-6 0,-5 4 0,3-3 0,9 3 0,1-4 0,8-1 0,8-4 0,1 0 0,4 0 0,0 0 0,1 0 0,-1 0 0,0 3 0,1-2 0,0 2 0,0-3 0,-1 0 0,4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9:07.28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24575,'0'13'0,"0"-3"0,0 10 0,0-7 0,0 13 0,0-9 0,0 4 0,0-1 0,0-3 0,0 4 0,0-5 0,0 0 0,0 0 0,3-4 0,-3 2 0,7-6 0,-3 7 0,0-7 0,3 7 0,-3-7 0,0 7 0,3-3 0,-3 0 0,0 2 0,2-6 0,-2 7 0,0-7 0,3 3 0,-6-4 0,5 0 0,-6 0 0,3-1 0,-3 1 0,0 0 0,0-1 0,0-2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9:08.66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24575,'19'11'0,"9"15"0,6-8 0,10 24 0,2-14 0,-7 8 0,5-10 0,-7 5 0,-8-15 0,-5 2 0,-14-10 0,-3-4 0,0-1 0,0-3 0,0 0 0,-1 0 0,0 0 0,1-3 0,-1 2 0,1-5 0,-1 6 0,1-3 0,0 0 0,0 2 0,0-2 0,4 0 0,11 2 0,8-3 0,10 4 0,6 0 0,-4 0 0,12 0 0,-12 0 0,-1-4 0,-8 3 0,-11-3 0,3 0 0,-12 3 0,3-6 0,-9 6 0,0-2 0,0 3 0,-3-3 0,2 2 0,-3-4 0,1 1 0,-1-2 0,-3 0 0,0-1 0,0 1 0,0 2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9:09.76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1 408 24575,'10'-16'0,"1"4"0,4-6 0,7 0 0,-4 4 0,10-14 0,-11 14 0,9-7 0,-10 5 0,-1 5 0,-1 0 0,-4 1 0,1 3 0,0-12 0,-1 6 0,3-8 0,0 5 0,2 1 0,-2-6 0,-1 4 0,0 0 0,-4 2 0,-1 7 0,0-3 0,0 4 0,-3 1 0,-1-1 0,0 4 0,-2-3 0,2 2 0,-3 1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9:10.84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144 211 24575,'0'-9'0,"0"0"0,0-1 0,-3 3 0,3-3 0,-6 4 0,3 0 0,-1-1 0,-2 3 0,2-2 0,0 2 0,-2-3 0,2-3 0,-3 2 0,0-3 0,-1 0 0,1 3 0,0-3 0,0 5 0,1-1 0,2 1 0,-2 2 0,2-2 0,1 2 0,-4 0 0,4-2 0,-1 2 0,-2 1 0,2-3 0,0 2 0,-2 0 0,5 1 0,-2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28.48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438 1 24575,'-25'0'0,"-5"0"0,8 4 0,-11 3 0,11 3 0,-4 1 0,5-1 0,1 0 0,-1-5 0,2 4 0,-1-4 0,6 1 0,0 2 0,1-3 0,4 3 0,-4 1 0,5-5 0,4 4 0,-4-7 0,3 7 0,-3-7 0,3 6 0,-2-6 0,6 7 0,-7-7 0,3 6 0,-3-3 0,0 1 0,3 2 0,-2-6 0,2 3 0,0 0 0,-2-3 0,3 2 0,0 1 0,0-3 0,4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30.78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24575,'0'13'0,"0"-1"0,0-3 0,0 0 0,0 0 0,0-1 0,0 6 0,0-3 0,0 3 0,4-2 0,-3-2 0,2 3 0,-3-4 0,0 0 0,4 0 0,-3 3 0,3-2 0,-4 2 0,0-3 0,0-1 0,0 1 0,0-1 0,0-1 0,0 1 0,0-3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32.9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24575,'0'13'0,"0"-1"0,0-3 0,0 0 0,0-1 0,4-3 0,-3 3 0,7-3 0,-7 3 0,3 1 0,0-1 0,0 0 0,1 0 0,-1 1 0,-1-1 0,2 0 0,-1 0 0,4 1 0,-7-1 0,3 0 0,-4 1 0,3-1 0,-2 0 0,3 1 0,-4-1 0,4 1 0,-3-1 0,3 1 0,0-1 0,-4 1 0,4-1 0,0-3 0,-3 3 0,3-4 0,0 5 0,-3-1 0,6 0 0,-6 1 0,2-1 0,-3 0 0,0-1 0,0 1 0,0 0 0,0 0 0,0-4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35.4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24575,'24'10'0,"2"3"0,16 12 0,-5-2 0,5 1 0,-8-6 0,-6 3 0,18 0 0,-26-5 0,13 3 0,-20-11 0,1 1 0,-5 0 0,3-4 0,-7 2 0,3-6 0,-3 7 0,2-4 0,-6 1 0,2-2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4:37.5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24575,'8'5'0,"0"2"0,12-1 0,-3 8 0,5 3 0,-3-6 0,-8 7 0,3-16 0,-8 11 0,2-12 0,-7 7 0,6-4 0,-2 1 0,-1 2 0,0-2 0,-4 3 0,4-4 0,-3 3 0,3-3 0,-1 1 0,-2 2 0,7-6 0,-8 6 0,8-6 0,-7 7 0,7-7 0,-3 7 0,4-3 0,0 4 0,0 0 0,-1-1 0,-3 1 0,3 0 0,-3 0 0,4 0 0,0 0 0,0 0 0,0 0 0,0 0 0,-1-5 0,1 4 0,0-7 0,-4 7 0,3-7 0,-3 7 0,4-3 0,-1 3 0,1-3 0,-5 2 0,4-2 0,-3 0 0,0 3 0,3-7 0,-7 7 0,7-7 0,-3 7 0,3-3 0,1 3 0,-1-3 0,-4 2 0,4-6 0,-7 7 0,2-7 0,-3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0.29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417 1 24575,'-24'0'0,"-4"0"0,-6 0 0,-5 0 0,5 0 0,0 0 0,-11 0 0,15 0 0,-8 0 0,18 0 0,5 0 0,6 3 0,-1 1 0,-1 3 0,1-3 0,0 1 0,4-4 0,-1 5 0,1-5 0,3 4 0,0-4 0,3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8T05:58:41.58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192 0 24575,'-18'0'0,"3"0"0,-11 0 0,3 13 0,-4-10 0,4 17 0,6-15 0,2 6 0,3-7 0,4 3 0,0-4 0,8 4 0,0 0 0,0-1 0,0 1 0,0 0 0,0 0 0,0 0 0,0 0 0,4 0 0,-1-1 0,4 1 0,0 0 0,-4 0 0,4-4 0,-7 3 0,6-5 0,-5 5 0,2-2 0,-3 2 0,0 0 0,3 0 0,1-2 0,-1-2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4D59B-9751-1744-9C30-B4E8B3A363D1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79AF6-9298-0645-84A3-133150B0E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1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4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4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50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9AF6-9298-0645-84A3-133150B0E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71117-1F89-2E43-8807-3913E445E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3E346-9F02-C940-8BEF-5E1ED482D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7A5A3-F5F1-F14A-955A-4CC7FDD00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5632-587E-8D4A-8C04-62A10CA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90427-370F-774A-B0D0-EE3A0BC2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8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AA42-C05F-C94C-9A21-7DD32160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07B2C-95B0-4947-943B-659952B73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DD6D-0B8E-5F4A-80E0-E507DD77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557A7-BBB1-6444-A916-98399ABC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FD1B1-50F8-5448-906A-036470E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3086E-C5E0-7047-8949-B45F5203E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54078-F6BA-814B-9C69-614E896F4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86555-451A-EB43-97F8-E725D2B6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DCAE-6443-42C3-9C19-F95985500186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143A4-FF6C-AE42-969F-7681ABDE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E30AE-7E44-8841-9B5A-0A22E3FF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2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3EAA-B1E6-1B42-882D-7BBECB3A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06F66-55D0-F045-876B-8BE429762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5624-37E7-A040-86CB-ADFB310EF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CEF68-A1E6-C34A-8BE4-F8BA40B3E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3D7F-8B8B-1F44-9E86-AA233D33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1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65BC-7894-B14D-9D65-EBBB8FD8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B2E79-58AC-D143-8C61-6CCD398BF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8DF02-7905-DB49-8B5C-0A195D43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73C3-B243-44D3-809D-EF8FDFBD85D4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27D-2163-D849-B33C-F2D9B505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E1D85-25C8-D945-BE9F-FA011316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8115-A15F-6F48-BEF0-C5D50AD4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47B5D-0CE8-B745-98EA-45A5C776F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21E5-5EE1-AA48-96E2-A8068E9F1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FAE26-B454-8E44-8A54-66A58581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D3E3-28E2-4380-A113-67698215C5F8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62B96-7D85-5C45-96AF-BE128B6A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BBE24-9F6E-444A-A676-446B0A02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4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BE90-1D76-8148-9856-627035F8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010A9-EA5C-F540-A5A1-DD0D96AF5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02A13-96C9-8C44-BC5C-29835468A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945FB-6925-B545-9B7E-70BD4DD16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ABF83-6737-5845-8DA7-003DECBA7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968E1-7F89-824A-97CF-211A0D83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CB61-04AD-47C9-BF79-2BD8B9CEC07A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0751D-4ABE-8840-8B6C-AEA2464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2896AC-3338-9F48-ABE1-6BEC2606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95E52-EA83-2A45-82F4-3D530446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DF1DE-30F1-A244-83CE-908DC8CC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11/28/21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88A5A-0252-BB42-A51C-8A79F3F2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78E96-9AC5-354E-AC48-9FA6D10C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2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87268-4250-0F49-AE93-B094A237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11/28/21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EA0CE-924D-4D46-9513-9E92A567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7FDBC-434B-604C-8471-1C3D221F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8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DECC-36DF-9147-85DC-E3FB95AB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8F17-E16B-FA4A-9750-2231F50B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66CB9-748A-D941-83E6-A860BE3FC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801FE-6C89-844A-BD9A-25A4B8688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767E-8A14-4E70-91B9-2101CBC4D7BD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B61FA-50C4-2D4E-BDF1-170EAAB5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CE951-83DA-E14D-BE43-26F8E205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58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9C5F-6357-9045-9E7F-99EB6C7B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AD5D3-BEEB-924E-95D3-07890540A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D56CF-0692-4445-BBE9-00AD29513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D883B-0C24-EF40-ACA3-4BB622B3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0C4B-5A4A-45CA-ABEC-10F107160D33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95CD0-75DC-4146-9498-0431CAE5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B8BC5-98F3-3B4C-A3FD-C1061107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2C36B-502B-3E45-8D33-B395E76C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4784-30E9-2B41-8BFB-DA5555ED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82662-2F88-BA40-AFA9-99081ACAB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9806E-8E94-473C-AEE7-BE6F15F85533}" type="datetime1">
              <a:rPr lang="en-US" smtClean="0"/>
              <a:t>11/28/21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7E7DB-4B08-A548-80B3-D9C991216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5797-214A-8D43-A9D5-C4870C04C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8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19.png"/><Relationship Id="rId42" Type="http://schemas.openxmlformats.org/officeDocument/2006/relationships/image" Target="../media/image23.png"/><Relationship Id="rId47" Type="http://schemas.openxmlformats.org/officeDocument/2006/relationships/customXml" Target="../ink/ink22.xml"/><Relationship Id="rId50" Type="http://schemas.openxmlformats.org/officeDocument/2006/relationships/image" Target="../media/image27.png"/><Relationship Id="rId55" Type="http://schemas.openxmlformats.org/officeDocument/2006/relationships/customXml" Target="../ink/ink26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7.xml"/><Relationship Id="rId29" Type="http://schemas.openxmlformats.org/officeDocument/2006/relationships/customXml" Target="../ink/ink13.xml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customXml" Target="../ink/ink17.xml"/><Relationship Id="rId40" Type="http://schemas.openxmlformats.org/officeDocument/2006/relationships/image" Target="../media/image22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31.png"/><Relationship Id="rId5" Type="http://schemas.openxmlformats.org/officeDocument/2006/relationships/image" Target="../media/image4.png"/><Relationship Id="rId19" Type="http://schemas.openxmlformats.org/officeDocument/2006/relationships/customXml" Target="../ink/ink8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customXml" Target="../ink/ink6.xml"/><Relationship Id="rId22" Type="http://schemas.openxmlformats.org/officeDocument/2006/relationships/image" Target="../media/image13.png"/><Relationship Id="rId27" Type="http://schemas.openxmlformats.org/officeDocument/2006/relationships/customXml" Target="../ink/ink12.xml"/><Relationship Id="rId30" Type="http://schemas.openxmlformats.org/officeDocument/2006/relationships/image" Target="../media/image17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26.png"/><Relationship Id="rId56" Type="http://schemas.openxmlformats.org/officeDocument/2006/relationships/image" Target="../media/image30.png"/><Relationship Id="rId8" Type="http://schemas.openxmlformats.org/officeDocument/2006/relationships/customXml" Target="../ink/ink3.xml"/><Relationship Id="rId51" Type="http://schemas.openxmlformats.org/officeDocument/2006/relationships/customXml" Target="../ink/ink24.xml"/><Relationship Id="rId3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1.png"/><Relationship Id="rId46" Type="http://schemas.openxmlformats.org/officeDocument/2006/relationships/image" Target="../media/image25.png"/><Relationship Id="rId20" Type="http://schemas.openxmlformats.org/officeDocument/2006/relationships/image" Target="../media/image12.png"/><Relationship Id="rId41" Type="http://schemas.openxmlformats.org/officeDocument/2006/relationships/customXml" Target="../ink/ink19.xml"/><Relationship Id="rId5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5" Type="http://schemas.openxmlformats.org/officeDocument/2006/relationships/image" Target="../media/image9.png"/><Relationship Id="rId23" Type="http://schemas.openxmlformats.org/officeDocument/2006/relationships/customXml" Target="../ink/ink10.xml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customXml" Target="../ink/ink4.xml"/><Relationship Id="rId31" Type="http://schemas.openxmlformats.org/officeDocument/2006/relationships/customXml" Target="../ink/ink14.xml"/><Relationship Id="rId44" Type="http://schemas.openxmlformats.org/officeDocument/2006/relationships/image" Target="../media/image24.png"/><Relationship Id="rId5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91E1-8C61-AA45-991F-367CDAE7D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095" y="195185"/>
            <a:ext cx="3836178" cy="278780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Pleistocene glaciation in the Sierra Nevada and Basin and Ranges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D352F-1121-ED4D-9BC1-8C2D91F27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4562" y="903020"/>
            <a:ext cx="3086100" cy="1372137"/>
          </a:xfrm>
        </p:spPr>
        <p:txBody>
          <a:bodyPr anchor="b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err="1">
                <a:latin typeface="+mj-lt"/>
              </a:rPr>
              <a:t>Blackwelder</a:t>
            </a:r>
            <a:r>
              <a:rPr lang="en-US" dirty="0">
                <a:latin typeface="+mj-lt"/>
              </a:rPr>
              <a:t>, E.B., 1931. Pleistocene glaciation in the Sierra Nevada and Basin Ranges. Geological Society of America Bulletin, 42: 865-922.</a:t>
            </a:r>
          </a:p>
        </p:txBody>
      </p:sp>
      <p:pic>
        <p:nvPicPr>
          <p:cNvPr id="20" name="Picture 19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99D46739-A559-314C-A2A9-4D72168EB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0023" y="1885978"/>
            <a:ext cx="4075088" cy="58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972AB-4CB7-3C49-8319-92A2D2967CE5}"/>
              </a:ext>
            </a:extLst>
          </p:cNvPr>
          <p:cNvSpPr txBox="1"/>
          <p:nvPr/>
        </p:nvSpPr>
        <p:spPr>
          <a:xfrm>
            <a:off x="349250" y="336245"/>
            <a:ext cx="1481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CE80D-8465-354A-A7C0-60466F3A3F80}"/>
              </a:ext>
            </a:extLst>
          </p:cNvPr>
          <p:cNvSpPr txBox="1"/>
          <p:nvPr/>
        </p:nvSpPr>
        <p:spPr>
          <a:xfrm>
            <a:off x="349250" y="939555"/>
            <a:ext cx="3460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Purpose: to explain evidence that allows the conclusion that the glacial period in  the Sierra Nevada’s can be split into four-five ages</a:t>
            </a:r>
          </a:p>
          <a:p>
            <a:r>
              <a:rPr lang="en-US" dirty="0"/>
              <a:t> - presenting general facts and correlations with the Rocky Mountains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65C98-CEBA-EC41-8FE4-0E40EBE41036}"/>
              </a:ext>
            </a:extLst>
          </p:cNvPr>
          <p:cNvSpPr/>
          <p:nvPr/>
        </p:nvSpPr>
        <p:spPr>
          <a:xfrm>
            <a:off x="228601" y="3429000"/>
            <a:ext cx="236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Glacial stages:</a:t>
            </a:r>
          </a:p>
          <a:p>
            <a:pPr lvl="1"/>
            <a:r>
              <a:rPr lang="en-US" dirty="0"/>
              <a:t>4. Tioga Stage</a:t>
            </a:r>
          </a:p>
          <a:p>
            <a:pPr lvl="1"/>
            <a:r>
              <a:rPr lang="en-US" dirty="0"/>
              <a:t>3. Tahoe Stage</a:t>
            </a:r>
          </a:p>
          <a:p>
            <a:pPr lvl="1"/>
            <a:r>
              <a:rPr lang="en-US" dirty="0"/>
              <a:t>2. Sherwin Stage</a:t>
            </a:r>
          </a:p>
          <a:p>
            <a:pPr lvl="1"/>
            <a:r>
              <a:rPr lang="en-US" dirty="0"/>
              <a:t>1. McGee Stage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95B10-406C-0C42-A29D-6D590BD73F7D}"/>
              </a:ext>
            </a:extLst>
          </p:cNvPr>
          <p:cNvSpPr txBox="1"/>
          <p:nvPr/>
        </p:nvSpPr>
        <p:spPr>
          <a:xfrm>
            <a:off x="0" y="5159107"/>
            <a:ext cx="434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Pleistocene period contained notable advances and retreats of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Eastern Sierra Nevada’s examined due to lack of forest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5F24F5F-F001-DB45-9505-BEF1FCA73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4" b="2733"/>
          <a:stretch/>
        </p:blipFill>
        <p:spPr>
          <a:xfrm>
            <a:off x="4227226" y="176906"/>
            <a:ext cx="4916774" cy="68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F199A9-172D-9342-AAEA-77FA37DEE9E2}"/>
              </a:ext>
            </a:extLst>
          </p:cNvPr>
          <p:cNvSpPr txBox="1"/>
          <p:nvPr/>
        </p:nvSpPr>
        <p:spPr>
          <a:xfrm>
            <a:off x="589547" y="360947"/>
            <a:ext cx="940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Criteria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D7384-9B67-404E-B478-0072C9B14F96}"/>
              </a:ext>
            </a:extLst>
          </p:cNvPr>
          <p:cNvSpPr txBox="1"/>
          <p:nvPr/>
        </p:nvSpPr>
        <p:spPr>
          <a:xfrm>
            <a:off x="228601" y="2839453"/>
            <a:ext cx="54753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Topographic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Decay, weathering, and frequency  of glacial boulders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Erosional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Advances of talus cones in cirques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Appearance of cirques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Preservation of polished and striated rocks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Depths of valleys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Extent of destruction of terminal moraines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Extent of valley growth in moraines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Presences of stream terraces</a:t>
            </a:r>
          </a:p>
        </p:txBody>
      </p:sp>
      <p:pic>
        <p:nvPicPr>
          <p:cNvPr id="5" name="Picture 4" descr="A picture containing mountain, outdoor, nature, dirt&#10;&#10;Description automatically generated">
            <a:extLst>
              <a:ext uri="{FF2B5EF4-FFF2-40B4-BE49-F238E27FC236}">
                <a16:creationId xmlns:a16="http://schemas.microsoft.com/office/drawing/2014/main" id="{F7256EF5-E4D7-0249-A699-C5A1EEBED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0" b="23823"/>
          <a:stretch/>
        </p:blipFill>
        <p:spPr>
          <a:xfrm>
            <a:off x="5703947" y="3505323"/>
            <a:ext cx="3440054" cy="3352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9ED6AF-BCB7-B146-9F89-439A961C4D62}"/>
              </a:ext>
            </a:extLst>
          </p:cNvPr>
          <p:cNvSpPr txBox="1"/>
          <p:nvPr/>
        </p:nvSpPr>
        <p:spPr>
          <a:xfrm>
            <a:off x="589546" y="929499"/>
            <a:ext cx="3741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off Eastern U.S.</a:t>
            </a:r>
          </a:p>
          <a:p>
            <a:pPr marL="285750" indent="-285750">
              <a:buFontTx/>
              <a:buChar char="-"/>
            </a:pPr>
            <a:r>
              <a:rPr lang="en-US" dirty="0"/>
              <a:t>20 criteria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Only a few applicable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No fossils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Bad soil profile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05716-B78E-8945-9BCF-D291F63470BB}"/>
              </a:ext>
            </a:extLst>
          </p:cNvPr>
          <p:cNvSpPr txBox="1"/>
          <p:nvPr/>
        </p:nvSpPr>
        <p:spPr>
          <a:xfrm>
            <a:off x="7785409" y="6176334"/>
            <a:ext cx="118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Talus Cone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752E82-EC93-DD4B-98A0-06445B39C74E}"/>
              </a:ext>
            </a:extLst>
          </p:cNvPr>
          <p:cNvGrpSpPr/>
          <p:nvPr/>
        </p:nvGrpSpPr>
        <p:grpSpPr>
          <a:xfrm>
            <a:off x="7744775" y="5001120"/>
            <a:ext cx="347040" cy="147960"/>
            <a:chOff x="7744775" y="5001120"/>
            <a:chExt cx="34704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C45FE05-0272-9940-8DCE-375E04C3F5CE}"/>
                    </a:ext>
                  </a:extLst>
                </p14:cNvPr>
                <p14:cNvContentPartPr/>
                <p14:nvPr/>
              </p14:nvContentPartPr>
              <p14:xfrm>
                <a:off x="8007935" y="5001120"/>
                <a:ext cx="83880" cy="36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C45FE05-0272-9940-8DCE-375E04C3F5C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90295" y="4983480"/>
                  <a:ext cx="1195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A2BD9DF-C9A2-6A44-B13F-CC1EF680EA76}"/>
                    </a:ext>
                  </a:extLst>
                </p14:cNvPr>
                <p14:cNvContentPartPr/>
                <p14:nvPr/>
              </p14:nvContentPartPr>
              <p14:xfrm>
                <a:off x="7744775" y="5084280"/>
                <a:ext cx="146880" cy="64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A2BD9DF-C9A2-6A44-B13F-CC1EF680EA7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6775" y="5066280"/>
                  <a:ext cx="182520" cy="10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A6FE7B6-B31C-844F-8038-E7D7CBE48791}"/>
                  </a:ext>
                </a:extLst>
              </p14:cNvPr>
              <p14:cNvContentPartPr/>
              <p14:nvPr/>
            </p14:nvContentPartPr>
            <p14:xfrm>
              <a:off x="7491695" y="5220720"/>
              <a:ext cx="158040" cy="69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A6FE7B6-B31C-844F-8038-E7D7CBE487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73695" y="5203080"/>
                <a:ext cx="193680" cy="10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AFD1739-3B61-564A-9735-21AB2AE07E1F}"/>
              </a:ext>
            </a:extLst>
          </p:cNvPr>
          <p:cNvGrpSpPr/>
          <p:nvPr/>
        </p:nvGrpSpPr>
        <p:grpSpPr>
          <a:xfrm>
            <a:off x="8123855" y="5046840"/>
            <a:ext cx="50040" cy="279720"/>
            <a:chOff x="8123855" y="5046840"/>
            <a:chExt cx="5004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60C5AAE-CE88-934F-844E-A104C48CC8A8}"/>
                    </a:ext>
                  </a:extLst>
                </p14:cNvPr>
                <p14:cNvContentPartPr/>
                <p14:nvPr/>
              </p14:nvContentPartPr>
              <p14:xfrm>
                <a:off x="8123855" y="5046840"/>
                <a:ext cx="6840" cy="91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60C5AAE-CE88-934F-844E-A104C48CC8A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06215" y="5029200"/>
                  <a:ext cx="424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03D1506-B418-334E-ADB1-17258A8F1CB6}"/>
                    </a:ext>
                  </a:extLst>
                </p14:cNvPr>
                <p14:cNvContentPartPr/>
                <p14:nvPr/>
              </p14:nvContentPartPr>
              <p14:xfrm>
                <a:off x="8133935" y="5194440"/>
                <a:ext cx="39960" cy="132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03D1506-B418-334E-ADB1-17258A8F1CB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5935" y="5176440"/>
                  <a:ext cx="75600" cy="16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D6A7505-A429-5B44-86D9-F1D8F579F58B}"/>
                  </a:ext>
                </a:extLst>
              </p14:cNvPr>
              <p14:cNvContentPartPr/>
              <p14:nvPr/>
            </p14:nvContentPartPr>
            <p14:xfrm>
              <a:off x="6734615" y="5908320"/>
              <a:ext cx="147960" cy="90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D6A7505-A429-5B44-86D9-F1D8F579F58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16975" y="5890320"/>
                <a:ext cx="1836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9DA8E22-858E-3144-B4EB-ECA28A50EDE1}"/>
                  </a:ext>
                </a:extLst>
              </p14:cNvPr>
              <p14:cNvContentPartPr/>
              <p14:nvPr/>
            </p14:nvContentPartPr>
            <p14:xfrm>
              <a:off x="7021535" y="6097320"/>
              <a:ext cx="162360" cy="150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9DA8E22-858E-3144-B4EB-ECA28A50EDE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03895" y="6079320"/>
                <a:ext cx="198000" cy="18576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 descr="A picture containing text, outdoor, field, mountain&#10;&#10;Description automatically generated">
            <a:extLst>
              <a:ext uri="{FF2B5EF4-FFF2-40B4-BE49-F238E27FC236}">
                <a16:creationId xmlns:a16="http://schemas.microsoft.com/office/drawing/2014/main" id="{F0AA21E0-12CD-5344-81EC-7EF2C096A7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68654" y="-38445"/>
            <a:ext cx="5475345" cy="2873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DF3927-C344-3E47-ADD5-FF8692C34B53}"/>
              </a:ext>
            </a:extLst>
          </p:cNvPr>
          <p:cNvSpPr txBox="1"/>
          <p:nvPr/>
        </p:nvSpPr>
        <p:spPr>
          <a:xfrm>
            <a:off x="8007935" y="2465963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Cirques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6E239C-B615-C046-BEC5-06406E4F761A}"/>
              </a:ext>
            </a:extLst>
          </p:cNvPr>
          <p:cNvGrpSpPr/>
          <p:nvPr/>
        </p:nvGrpSpPr>
        <p:grpSpPr>
          <a:xfrm>
            <a:off x="7077740" y="921167"/>
            <a:ext cx="369720" cy="124560"/>
            <a:chOff x="7077740" y="921167"/>
            <a:chExt cx="369720" cy="12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A6971BC-E16B-AE42-9164-99C1BED33B64}"/>
                    </a:ext>
                  </a:extLst>
                </p14:cNvPr>
                <p14:cNvContentPartPr/>
                <p14:nvPr/>
              </p14:nvContentPartPr>
              <p14:xfrm>
                <a:off x="7297340" y="921167"/>
                <a:ext cx="150120" cy="14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A6971BC-E16B-AE42-9164-99C1BED33B6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279700" y="903527"/>
                  <a:ext cx="1857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BD2F59E-2B78-5642-A442-1B5F28EE4C14}"/>
                    </a:ext>
                  </a:extLst>
                </p14:cNvPr>
                <p14:cNvContentPartPr/>
                <p14:nvPr/>
              </p14:nvContentPartPr>
              <p14:xfrm>
                <a:off x="7077740" y="973727"/>
                <a:ext cx="69480" cy="72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BD2F59E-2B78-5642-A442-1B5F28EE4C1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59740" y="955727"/>
                  <a:ext cx="105120" cy="10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F23DD8C-9CFF-D346-A98F-DFA2AE5C3961}"/>
                  </a:ext>
                </a:extLst>
              </p14:cNvPr>
              <p14:cNvContentPartPr/>
              <p14:nvPr/>
            </p14:nvContentPartPr>
            <p14:xfrm>
              <a:off x="7092140" y="1127807"/>
              <a:ext cx="2520" cy="68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F23DD8C-9CFF-D346-A98F-DFA2AE5C396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4500" y="1109807"/>
                <a:ext cx="381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2CC709-60A9-3749-AD9B-F18D378BDFB8}"/>
                  </a:ext>
                </a:extLst>
              </p14:cNvPr>
              <p14:cNvContentPartPr/>
              <p14:nvPr/>
            </p14:nvContentPartPr>
            <p14:xfrm>
              <a:off x="7092140" y="1305647"/>
              <a:ext cx="110520" cy="46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2CC709-60A9-3749-AD9B-F18D378BDF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74500" y="1287647"/>
                <a:ext cx="146160" cy="8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38FE458-21AC-8842-A97E-D667754BE690}"/>
              </a:ext>
            </a:extLst>
          </p:cNvPr>
          <p:cNvGrpSpPr/>
          <p:nvPr/>
        </p:nvGrpSpPr>
        <p:grpSpPr>
          <a:xfrm>
            <a:off x="7377620" y="1199807"/>
            <a:ext cx="503640" cy="162360"/>
            <a:chOff x="7377620" y="1199807"/>
            <a:chExt cx="503640" cy="16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AFA11D8-D2A6-5442-BCA2-EB4921AD2D0F}"/>
                    </a:ext>
                  </a:extLst>
                </p14:cNvPr>
                <p14:cNvContentPartPr/>
                <p14:nvPr/>
              </p14:nvContentPartPr>
              <p14:xfrm>
                <a:off x="7377620" y="1351367"/>
                <a:ext cx="10908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AFA11D8-D2A6-5442-BCA2-EB4921AD2D0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59980" y="1333727"/>
                  <a:ext cx="144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10DFCCC-4036-944C-BA92-B7B88B04CA52}"/>
                    </a:ext>
                  </a:extLst>
                </p14:cNvPr>
                <p14:cNvContentPartPr/>
                <p14:nvPr/>
              </p14:nvContentPartPr>
              <p14:xfrm>
                <a:off x="7568780" y="1333367"/>
                <a:ext cx="119160" cy="28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10DFCCC-4036-944C-BA92-B7B88B04CA5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51140" y="1315367"/>
                  <a:ext cx="1548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38A71BE-241A-094D-8AB4-7DF731250BEA}"/>
                    </a:ext>
                  </a:extLst>
                </p14:cNvPr>
                <p14:cNvContentPartPr/>
                <p14:nvPr/>
              </p14:nvContentPartPr>
              <p14:xfrm>
                <a:off x="7796300" y="1199807"/>
                <a:ext cx="84960" cy="108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38A71BE-241A-094D-8AB4-7DF731250BE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78300" y="1182167"/>
                  <a:ext cx="120600" cy="14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50F80ED-60BD-6D42-B46A-1DE084471410}"/>
                  </a:ext>
                </a:extLst>
              </p14:cNvPr>
              <p14:cNvContentPartPr/>
              <p14:nvPr/>
            </p14:nvContentPartPr>
            <p14:xfrm>
              <a:off x="7885940" y="1038167"/>
              <a:ext cx="360" cy="45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50F80ED-60BD-6D42-B46A-1DE0844714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67940" y="1020167"/>
                <a:ext cx="360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215DA6E-15CC-A242-B835-AC66A965E846}"/>
                  </a:ext>
                </a:extLst>
              </p14:cNvPr>
              <p14:cNvContentPartPr/>
              <p14:nvPr/>
            </p14:nvContentPartPr>
            <p14:xfrm>
              <a:off x="7698740" y="934127"/>
              <a:ext cx="130680" cy="18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215DA6E-15CC-A242-B835-AC66A965E84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80740" y="916127"/>
                <a:ext cx="16632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D6CC4FCD-E34F-4E49-9763-2C8A463D9285}"/>
              </a:ext>
            </a:extLst>
          </p:cNvPr>
          <p:cNvGrpSpPr/>
          <p:nvPr/>
        </p:nvGrpSpPr>
        <p:grpSpPr>
          <a:xfrm>
            <a:off x="4730900" y="796607"/>
            <a:ext cx="651960" cy="396360"/>
            <a:chOff x="4730900" y="796607"/>
            <a:chExt cx="65196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E2DEFA3-18A2-BA44-B5E7-A68F9D920E4D}"/>
                    </a:ext>
                  </a:extLst>
                </p14:cNvPr>
                <p14:cNvContentPartPr/>
                <p14:nvPr/>
              </p14:nvContentPartPr>
              <p14:xfrm>
                <a:off x="4927820" y="796607"/>
                <a:ext cx="1695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E2DEFA3-18A2-BA44-B5E7-A68F9D920E4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09820" y="778607"/>
                  <a:ext cx="2052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2D75C83-662A-1840-BA34-FEA0F458A771}"/>
                    </a:ext>
                  </a:extLst>
                </p14:cNvPr>
                <p14:cNvContentPartPr/>
                <p14:nvPr/>
              </p14:nvContentPartPr>
              <p14:xfrm>
                <a:off x="4730900" y="870767"/>
                <a:ext cx="3600" cy="174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2D75C83-662A-1840-BA34-FEA0F458A77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3260" y="852767"/>
                  <a:ext cx="392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63D57E2-E6AD-DD48-B430-D1A534269B39}"/>
                    </a:ext>
                  </a:extLst>
                </p14:cNvPr>
                <p14:cNvContentPartPr/>
                <p14:nvPr/>
              </p14:nvContentPartPr>
              <p14:xfrm>
                <a:off x="4759700" y="1124207"/>
                <a:ext cx="109800" cy="66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63D57E2-E6AD-DD48-B430-D1A534269B3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42060" y="1106207"/>
                  <a:ext cx="1454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CA7E936-C8AE-A345-AB23-22888A7AF9CD}"/>
                    </a:ext>
                  </a:extLst>
                </p14:cNvPr>
                <p14:cNvContentPartPr/>
                <p14:nvPr/>
              </p14:nvContentPartPr>
              <p14:xfrm>
                <a:off x="4978940" y="1178927"/>
                <a:ext cx="246600" cy="14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CA7E936-C8AE-A345-AB23-22888A7AF9C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61300" y="1160927"/>
                  <a:ext cx="282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5396E0E-A9F7-B340-89C1-F936B1F329AA}"/>
                    </a:ext>
                  </a:extLst>
                </p14:cNvPr>
                <p14:cNvContentPartPr/>
                <p14:nvPr/>
              </p14:nvContentPartPr>
              <p14:xfrm>
                <a:off x="5305820" y="903167"/>
                <a:ext cx="77040" cy="210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5396E0E-A9F7-B340-89C1-F936B1F329A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88180" y="885167"/>
                  <a:ext cx="1126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1D998F8-2D10-C64A-871B-CE501482868F}"/>
                    </a:ext>
                  </a:extLst>
                </p14:cNvPr>
                <p14:cNvContentPartPr/>
                <p14:nvPr/>
              </p14:nvContentPartPr>
              <p14:xfrm>
                <a:off x="5298620" y="806687"/>
                <a:ext cx="84240" cy="12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1D998F8-2D10-C64A-871B-CE501482868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280980" y="788687"/>
                  <a:ext cx="11988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2DA20BB-6984-194E-ADC1-1C09FA8085D4}"/>
              </a:ext>
            </a:extLst>
          </p:cNvPr>
          <p:cNvGrpSpPr/>
          <p:nvPr/>
        </p:nvGrpSpPr>
        <p:grpSpPr>
          <a:xfrm>
            <a:off x="6268820" y="1088927"/>
            <a:ext cx="593280" cy="383400"/>
            <a:chOff x="6268820" y="1088927"/>
            <a:chExt cx="59328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C926F3F-82A0-0540-9BB7-F8C199FDEBEE}"/>
                    </a:ext>
                  </a:extLst>
                </p14:cNvPr>
                <p14:cNvContentPartPr/>
                <p14:nvPr/>
              </p14:nvContentPartPr>
              <p14:xfrm>
                <a:off x="6348380" y="1088927"/>
                <a:ext cx="345600" cy="27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C926F3F-82A0-0540-9BB7-F8C199FDEBE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30380" y="1070927"/>
                  <a:ext cx="3812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CF0EED2-5671-3A4D-BDC4-DBAE1D5E141D}"/>
                    </a:ext>
                  </a:extLst>
                </p14:cNvPr>
                <p14:cNvContentPartPr/>
                <p14:nvPr/>
              </p14:nvContentPartPr>
              <p14:xfrm>
                <a:off x="6268820" y="1177127"/>
                <a:ext cx="29160" cy="164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CF0EED2-5671-3A4D-BDC4-DBAE1D5E141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51180" y="1159487"/>
                  <a:ext cx="648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B5FA5B0-87EC-A24F-8A24-A6C0FC574313}"/>
                    </a:ext>
                  </a:extLst>
                </p14:cNvPr>
                <p14:cNvContentPartPr/>
                <p14:nvPr/>
              </p14:nvContentPartPr>
              <p14:xfrm>
                <a:off x="6305180" y="1376207"/>
                <a:ext cx="333720" cy="96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B5FA5B0-87EC-A24F-8A24-A6C0FC57431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287180" y="1358207"/>
                  <a:ext cx="369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A9F21A1-E530-AD4F-8DDA-92F5970BD237}"/>
                    </a:ext>
                  </a:extLst>
                </p14:cNvPr>
                <p14:cNvContentPartPr/>
                <p14:nvPr/>
              </p14:nvContentPartPr>
              <p14:xfrm>
                <a:off x="6733580" y="1282967"/>
                <a:ext cx="128160" cy="147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A9F21A1-E530-AD4F-8DDA-92F5970BD23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15940" y="1264967"/>
                  <a:ext cx="1638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78FAB6F-73CE-C34E-979C-A84745D97F8A}"/>
                    </a:ext>
                  </a:extLst>
                </p14:cNvPr>
                <p14:cNvContentPartPr/>
                <p14:nvPr/>
              </p14:nvContentPartPr>
              <p14:xfrm>
                <a:off x="6809900" y="1095407"/>
                <a:ext cx="52200" cy="76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78FAB6F-73CE-C34E-979C-A84745D97F8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791900" y="1077407"/>
                  <a:ext cx="87840" cy="111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9197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E8EFA9-3C7D-B148-9137-C00CC48BA0ED}"/>
              </a:ext>
            </a:extLst>
          </p:cNvPr>
          <p:cNvSpPr txBox="1"/>
          <p:nvPr/>
        </p:nvSpPr>
        <p:spPr>
          <a:xfrm>
            <a:off x="508836" y="235286"/>
            <a:ext cx="168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Glacial Periods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79515-580D-ED4A-AA4D-A84917C56C46}"/>
              </a:ext>
            </a:extLst>
          </p:cNvPr>
          <p:cNvSpPr txBox="1"/>
          <p:nvPr/>
        </p:nvSpPr>
        <p:spPr>
          <a:xfrm>
            <a:off x="508836" y="769398"/>
            <a:ext cx="3768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Tioga</a:t>
            </a:r>
          </a:p>
          <a:p>
            <a:r>
              <a:rPr lang="en-US" sz="2400" dirty="0">
                <a:latin typeface="+mj-lt"/>
              </a:rPr>
              <a:t>- </a:t>
            </a:r>
            <a:r>
              <a:rPr lang="en-US" sz="2000" dirty="0">
                <a:latin typeface="+mj-lt"/>
              </a:rPr>
              <a:t>Serves as a basis for other stages </a:t>
            </a:r>
            <a:endParaRPr lang="en-US" sz="2400" dirty="0">
              <a:latin typeface="+mj-lt"/>
            </a:endParaRPr>
          </a:p>
        </p:txBody>
      </p:sp>
      <p:pic>
        <p:nvPicPr>
          <p:cNvPr id="12" name="Picture 11" descr="A picture containing outdoor, grass, nature, mountain&#10;&#10;Description automatically generated">
            <a:extLst>
              <a:ext uri="{FF2B5EF4-FFF2-40B4-BE49-F238E27FC236}">
                <a16:creationId xmlns:a16="http://schemas.microsoft.com/office/drawing/2014/main" id="{6C460E57-7502-814C-AF78-EAC30A9F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00" y="2484150"/>
            <a:ext cx="3911600" cy="2615733"/>
          </a:xfrm>
          <a:prstGeom prst="rect">
            <a:avLst/>
          </a:prstGeom>
        </p:spPr>
      </p:pic>
      <p:pic>
        <p:nvPicPr>
          <p:cNvPr id="6" name="Picture 5" descr="A black and white photo of a rock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AB379B2-5B6E-FA4F-8498-582978A6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-1"/>
            <a:ext cx="3911600" cy="32791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32599E-93B6-4B40-B973-6EE176AD324B}"/>
              </a:ext>
            </a:extLst>
          </p:cNvPr>
          <p:cNvSpPr txBox="1"/>
          <p:nvPr/>
        </p:nvSpPr>
        <p:spPr>
          <a:xfrm>
            <a:off x="208603" y="1639562"/>
            <a:ext cx="48807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Original polished surfaces still intact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Terminal moraines are still intact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Lateral moraines stand out as bold embankments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Talus cones are few and 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Cirques are still large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Valleys have 50 to 300 ft deep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Ex// Fallen Leaf Lake is bounded by terminal loops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boulders are present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2000 boulders/acre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Little weathering except for that of forest 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Glaciers arranged concentrically with</a:t>
            </a:r>
          </a:p>
          <a:p>
            <a:r>
              <a:rPr lang="en-US" dirty="0"/>
              <a:t>       Tahoe moraines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 descr="A picture containing outdoor, nature, field, rock&#10;&#10;Description automatically generated">
            <a:extLst>
              <a:ext uri="{FF2B5EF4-FFF2-40B4-BE49-F238E27FC236}">
                <a16:creationId xmlns:a16="http://schemas.microsoft.com/office/drawing/2014/main" id="{2933ACD3-B14F-AA40-9B43-7C5063B86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81"/>
          <a:stretch/>
        </p:blipFill>
        <p:spPr>
          <a:xfrm>
            <a:off x="4572000" y="4999203"/>
            <a:ext cx="4572000" cy="18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3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AABF6-1914-B842-875D-962C4849F528}"/>
              </a:ext>
            </a:extLst>
          </p:cNvPr>
          <p:cNvSpPr txBox="1"/>
          <p:nvPr/>
        </p:nvSpPr>
        <p:spPr>
          <a:xfrm>
            <a:off x="193762" y="144385"/>
            <a:ext cx="171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Glacial Periods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1711F-458C-EF45-B376-76364AFB068D}"/>
              </a:ext>
            </a:extLst>
          </p:cNvPr>
          <p:cNvSpPr txBox="1"/>
          <p:nvPr/>
        </p:nvSpPr>
        <p:spPr>
          <a:xfrm>
            <a:off x="7848100" y="82830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Tahoe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38D24-8A21-8C46-8F01-29034D966E51}"/>
              </a:ext>
            </a:extLst>
          </p:cNvPr>
          <p:cNvSpPr txBox="1"/>
          <p:nvPr/>
        </p:nvSpPr>
        <p:spPr>
          <a:xfrm>
            <a:off x="193762" y="604141"/>
            <a:ext cx="89502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Name is from Lake Tahoe, west shore of Tahoe has several glaciers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Clearest moraines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seen in Big Pine, Pine Creek, and Owens Valley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glacial features preserved but affected by weathering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Cirques that were excavated during the Tahoe stage were filled during the Tioga stage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Bare white/gray granite areas at high elevations are results of merging glacier heads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Little polished or striated surfaces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moraines identifiable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glacial lakes have disappeared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Boulders are less common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200 boulders per acre</a:t>
            </a:r>
          </a:p>
        </p:txBody>
      </p:sp>
      <p:pic>
        <p:nvPicPr>
          <p:cNvPr id="9" name="Picture 8" descr="A picture containing mountain, outdoor, nature, field&#10;&#10;Description automatically generated">
            <a:extLst>
              <a:ext uri="{FF2B5EF4-FFF2-40B4-BE49-F238E27FC236}">
                <a16:creationId xmlns:a16="http://schemas.microsoft.com/office/drawing/2014/main" id="{CD140031-6959-6148-A54E-D1AD4224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7"/>
          <a:stretch/>
        </p:blipFill>
        <p:spPr>
          <a:xfrm>
            <a:off x="0" y="3946358"/>
            <a:ext cx="7963649" cy="2911642"/>
          </a:xfrm>
          <a:prstGeom prst="rect">
            <a:avLst/>
          </a:prstGeom>
        </p:spPr>
      </p:pic>
      <p:pic>
        <p:nvPicPr>
          <p:cNvPr id="6" name="Picture 5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EC99EECC-0CC9-064B-8672-16666BDE4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79"/>
          <a:stretch/>
        </p:blipFill>
        <p:spPr>
          <a:xfrm>
            <a:off x="5537534" y="2366306"/>
            <a:ext cx="3606466" cy="25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6E98E-A2D7-F245-9ADA-ACF1BC8D50C2}"/>
              </a:ext>
            </a:extLst>
          </p:cNvPr>
          <p:cNvSpPr txBox="1"/>
          <p:nvPr/>
        </p:nvSpPr>
        <p:spPr>
          <a:xfrm>
            <a:off x="264695" y="334714"/>
            <a:ext cx="171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Glacial Periods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B26117-6B77-1245-90AA-99B8DE79F8CD}"/>
              </a:ext>
            </a:extLst>
          </p:cNvPr>
          <p:cNvSpPr txBox="1"/>
          <p:nvPr/>
        </p:nvSpPr>
        <p:spPr>
          <a:xfrm>
            <a:off x="264695" y="727540"/>
            <a:ext cx="94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Sherwin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6D03E-2AEC-A244-9DDB-28C7920BFD6A}"/>
              </a:ext>
            </a:extLst>
          </p:cNvPr>
          <p:cNvSpPr txBox="1"/>
          <p:nvPr/>
        </p:nvSpPr>
        <p:spPr>
          <a:xfrm>
            <a:off x="264695" y="418844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McGee</a:t>
            </a:r>
          </a:p>
        </p:txBody>
      </p:sp>
      <p:pic>
        <p:nvPicPr>
          <p:cNvPr id="6" name="Picture 5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9C0B3E34-DCC3-A947-B0F6-9BC0CF49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85" y="12551"/>
            <a:ext cx="4592115" cy="1780153"/>
          </a:xfrm>
          <a:prstGeom prst="rect">
            <a:avLst/>
          </a:prstGeom>
        </p:spPr>
      </p:pic>
      <p:pic>
        <p:nvPicPr>
          <p:cNvPr id="8" name="Picture 7" descr="A mountain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782DB81C-A3C2-9E43-87BE-A5D5F1C06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4373108"/>
            <a:ext cx="4648581" cy="2614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FAF9A-917E-DD48-A40B-CB56A94E80DC}"/>
              </a:ext>
            </a:extLst>
          </p:cNvPr>
          <p:cNvSpPr txBox="1"/>
          <p:nvPr/>
        </p:nvSpPr>
        <p:spPr>
          <a:xfrm>
            <a:off x="47777" y="1072997"/>
            <a:ext cx="4399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Topographical glacial features destroyed by stream erosion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lakes, no cirques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lateral moraines are gone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Some evidence of terminal moraines remain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Boulders are weathered and rotten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Less common, 100 boulders per acre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Moraines are larges than Tioga and Tahoe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Evidence in old glacial till deposits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ED4DE-CED9-B14F-B3C2-08D0209CE7D9}"/>
              </a:ext>
            </a:extLst>
          </p:cNvPr>
          <p:cNvSpPr txBox="1"/>
          <p:nvPr/>
        </p:nvSpPr>
        <p:spPr>
          <a:xfrm>
            <a:off x="152020" y="4656222"/>
            <a:ext cx="4191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Earliest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Isolated areas of boulders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Mainly granitic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Topographic and physiographic relationship destroyed by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 areas provide reliable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A black and white photo of a valle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7869F2D-3744-0145-8B8B-81197F43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14" y="1879090"/>
            <a:ext cx="4759786" cy="23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0075F-69B9-0C49-9BAF-E76FDFBFF665}"/>
              </a:ext>
            </a:extLst>
          </p:cNvPr>
          <p:cNvSpPr txBox="1"/>
          <p:nvPr/>
        </p:nvSpPr>
        <p:spPr>
          <a:xfrm>
            <a:off x="403945" y="353452"/>
            <a:ext cx="1335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Correlation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768ED34-3E2E-1244-ABA6-251054DB5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6" y="3801980"/>
            <a:ext cx="8626242" cy="2935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7C85D9-9B1E-464E-A935-ACE8290DCF13}"/>
              </a:ext>
            </a:extLst>
          </p:cNvPr>
          <p:cNvSpPr txBox="1"/>
          <p:nvPr/>
        </p:nvSpPr>
        <p:spPr>
          <a:xfrm>
            <a:off x="382446" y="753562"/>
            <a:ext cx="83791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Glacial phenomena of the eastern Sierra’s were compared to the rest of the Western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section for comparison of Pleistocene glacial deposits are of Iowa, Illinois, and Wisconsin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Tioga is identical with Wisconsin stage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Tioga and Tahoe are sometimes combined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Primary glacial features associated with corresponding features of Tioga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missing stage in between Tahoe and Sherwin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Obvious in the Illinoisan equivalents  </a:t>
            </a:r>
          </a:p>
        </p:txBody>
      </p:sp>
    </p:spTree>
    <p:extLst>
      <p:ext uri="{BB962C8B-B14F-4D97-AF65-F5344CB8AC3E}">
        <p14:creationId xmlns:p14="http://schemas.microsoft.com/office/powerpoint/2010/main" val="365226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BD148-F60F-6448-BFE2-B7EC7AAA21E6}"/>
              </a:ext>
            </a:extLst>
          </p:cNvPr>
          <p:cNvSpPr txBox="1"/>
          <p:nvPr/>
        </p:nvSpPr>
        <p:spPr>
          <a:xfrm>
            <a:off x="289938" y="231701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A1418-E49A-7045-9E0C-706C17469383}"/>
              </a:ext>
            </a:extLst>
          </p:cNvPr>
          <p:cNvSpPr/>
          <p:nvPr/>
        </p:nvSpPr>
        <p:spPr>
          <a:xfrm>
            <a:off x="289938" y="861794"/>
            <a:ext cx="25374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Glacial stages:</a:t>
            </a:r>
          </a:p>
          <a:p>
            <a:pPr lvl="1"/>
            <a:r>
              <a:rPr lang="en-US" dirty="0"/>
              <a:t>4. Tioga Stage</a:t>
            </a:r>
          </a:p>
          <a:p>
            <a:pPr lvl="1"/>
            <a:r>
              <a:rPr lang="en-US" dirty="0"/>
              <a:t>3. Tahoe Stage</a:t>
            </a:r>
          </a:p>
          <a:p>
            <a:pPr lvl="1"/>
            <a:r>
              <a:rPr lang="en-US" dirty="0"/>
              <a:t>2. Sherwin Stage</a:t>
            </a:r>
          </a:p>
          <a:p>
            <a:pPr lvl="1"/>
            <a:r>
              <a:rPr lang="en-US" dirty="0"/>
              <a:t>1. McGee Stage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55C15-03D3-1140-8730-52EF8F82429F}"/>
              </a:ext>
            </a:extLst>
          </p:cNvPr>
          <p:cNvSpPr txBox="1"/>
          <p:nvPr/>
        </p:nvSpPr>
        <p:spPr>
          <a:xfrm flipH="1">
            <a:off x="72259" y="4690303"/>
            <a:ext cx="552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goal is to reconstruct the Pleistocene history of the Cordilleran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criteria to define this is physiographic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investigations are necessary in order to infer further constraints on these glacial periods </a:t>
            </a:r>
          </a:p>
          <a:p>
            <a:endParaRPr lang="en-US" dirty="0"/>
          </a:p>
        </p:txBody>
      </p:sp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9C00FBFD-9195-C840-9AC2-2DB5508C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87116" y="-1189031"/>
            <a:ext cx="3477915" cy="5855977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A0CACC-D689-7249-AFA7-031D81C76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84" y="2103116"/>
            <a:ext cx="3549316" cy="4754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F18F0-8A6E-4E46-B5C1-55CF19400123}"/>
              </a:ext>
            </a:extLst>
          </p:cNvPr>
          <p:cNvSpPr txBox="1"/>
          <p:nvPr/>
        </p:nvSpPr>
        <p:spPr>
          <a:xfrm>
            <a:off x="0" y="2490550"/>
            <a:ext cx="2912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Moraines of each stage were less extensive than the prior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are best preserved in the most recent Tioga Stage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2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6118</TotalTime>
  <Words>570</Words>
  <Application>Microsoft Macintosh PowerPoint</Application>
  <PresentationFormat>On-screen Show (4:3)</PresentationFormat>
  <Paragraphs>104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Pleistocene glaciation in the Sierra Nevada and Basin and Ranges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Pleistocene glaciation in the Sierra Nevada and Basin and Ranges </dc:title>
  <dc:creator>Jenna Graham</dc:creator>
  <cp:lastModifiedBy>Jenna Graham</cp:lastModifiedBy>
  <cp:revision>35</cp:revision>
  <dcterms:created xsi:type="dcterms:W3CDTF">2021-11-24T19:52:28Z</dcterms:created>
  <dcterms:modified xsi:type="dcterms:W3CDTF">2021-11-29T06:15:00Z</dcterms:modified>
</cp:coreProperties>
</file>