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>
        <p:scale>
          <a:sx n="88" d="100"/>
          <a:sy n="88" d="100"/>
        </p:scale>
        <p:origin x="232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11C2C-67FA-42A5-990E-66D1384BFC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07FDE1-1489-4E31-87A4-DE480892E8CE}">
      <dgm:prSet/>
      <dgm:spPr/>
      <dgm:t>
        <a:bodyPr/>
        <a:lstStyle/>
        <a:p>
          <a:r>
            <a:rPr lang="en-US"/>
            <a:t>Most dating methods measure the formation of minerals rather than the “age of geomorphic distribution” </a:t>
          </a:r>
        </a:p>
      </dgm:t>
    </dgm:pt>
    <dgm:pt modelId="{6629DA9D-142A-44EC-9FCA-D4DE5533BDB4}" type="parTrans" cxnId="{F6E4BA5D-0928-49D2-8EEF-C9393597BF9E}">
      <dgm:prSet/>
      <dgm:spPr/>
      <dgm:t>
        <a:bodyPr/>
        <a:lstStyle/>
        <a:p>
          <a:endParaRPr lang="en-US"/>
        </a:p>
      </dgm:t>
    </dgm:pt>
    <dgm:pt modelId="{A679C610-23CF-4094-A781-7FBB2FE6585E}" type="sibTrans" cxnId="{F6E4BA5D-0928-49D2-8EEF-C9393597BF9E}">
      <dgm:prSet/>
      <dgm:spPr/>
      <dgm:t>
        <a:bodyPr/>
        <a:lstStyle/>
        <a:p>
          <a:endParaRPr lang="en-US"/>
        </a:p>
      </dgm:t>
    </dgm:pt>
    <dgm:pt modelId="{DC6BD74D-2314-43F9-AF34-2DB1C6E3E12A}">
      <dgm:prSet/>
      <dgm:spPr/>
      <dgm:t>
        <a:bodyPr/>
        <a:lstStyle/>
        <a:p>
          <a:r>
            <a:rPr lang="en-US"/>
            <a:t>Rock varnish </a:t>
          </a:r>
          <a:r>
            <a:rPr lang="en-US" baseline="30000"/>
            <a:t>14</a:t>
          </a:r>
          <a:r>
            <a:rPr lang="en-US"/>
            <a:t>C and cation ratio methods can provide limiting ages at the very least </a:t>
          </a:r>
        </a:p>
      </dgm:t>
    </dgm:pt>
    <dgm:pt modelId="{DBFAF714-027A-473D-A2E0-056C69A3DDB8}" type="parTrans" cxnId="{37FFA19A-3E30-41AD-AB2A-8B2521AEF8EB}">
      <dgm:prSet/>
      <dgm:spPr/>
      <dgm:t>
        <a:bodyPr/>
        <a:lstStyle/>
        <a:p>
          <a:endParaRPr lang="en-US"/>
        </a:p>
      </dgm:t>
    </dgm:pt>
    <dgm:pt modelId="{13B8F7B1-FF65-43C3-B3BE-F14BCD95BD4A}" type="sibTrans" cxnId="{37FFA19A-3E30-41AD-AB2A-8B2521AEF8EB}">
      <dgm:prSet/>
      <dgm:spPr/>
      <dgm:t>
        <a:bodyPr/>
        <a:lstStyle/>
        <a:p>
          <a:endParaRPr lang="en-US"/>
        </a:p>
      </dgm:t>
    </dgm:pt>
    <dgm:pt modelId="{6B1025B3-5FAF-430F-9004-4EB135F3C9F9}">
      <dgm:prSet/>
      <dgm:spPr/>
      <dgm:t>
        <a:bodyPr/>
        <a:lstStyle/>
        <a:p>
          <a:r>
            <a:rPr lang="en-US"/>
            <a:t>Climate is not arid enough to develop enough varnish to adequately date boulders </a:t>
          </a:r>
        </a:p>
      </dgm:t>
    </dgm:pt>
    <dgm:pt modelId="{163B4798-659C-40AE-AA01-9FA1781CC1DB}" type="parTrans" cxnId="{202C1E4C-7DAC-45ED-B071-70EB42BFF006}">
      <dgm:prSet/>
      <dgm:spPr/>
      <dgm:t>
        <a:bodyPr/>
        <a:lstStyle/>
        <a:p>
          <a:endParaRPr lang="en-US"/>
        </a:p>
      </dgm:t>
    </dgm:pt>
    <dgm:pt modelId="{0D2D5CCE-C67A-4745-968B-04E07BA87235}" type="sibTrans" cxnId="{202C1E4C-7DAC-45ED-B071-70EB42BFF006}">
      <dgm:prSet/>
      <dgm:spPr/>
      <dgm:t>
        <a:bodyPr/>
        <a:lstStyle/>
        <a:p>
          <a:endParaRPr lang="en-US"/>
        </a:p>
      </dgm:t>
    </dgm:pt>
    <dgm:pt modelId="{CB0F2187-8FEC-4863-A0A6-1F2CD6C1EBE9}">
      <dgm:prSet/>
      <dgm:spPr/>
      <dgm:t>
        <a:bodyPr/>
        <a:lstStyle/>
        <a:p>
          <a:r>
            <a:rPr lang="en-US"/>
            <a:t>A new method using </a:t>
          </a:r>
          <a:r>
            <a:rPr lang="en-US" baseline="30000"/>
            <a:t>36</a:t>
          </a:r>
          <a:r>
            <a:rPr lang="en-US"/>
            <a:t>Cl cosmogenic nuclides was developed for dating glacial moraines as well as other geomorphic landforms </a:t>
          </a:r>
        </a:p>
      </dgm:t>
    </dgm:pt>
    <dgm:pt modelId="{7FE8CEB0-AF4A-460F-8DD0-B05978AF4A13}" type="parTrans" cxnId="{F7B30C76-4A28-4151-AF44-0383280418D9}">
      <dgm:prSet/>
      <dgm:spPr/>
      <dgm:t>
        <a:bodyPr/>
        <a:lstStyle/>
        <a:p>
          <a:endParaRPr lang="en-US"/>
        </a:p>
      </dgm:t>
    </dgm:pt>
    <dgm:pt modelId="{12629A00-59EB-4472-B4F5-F2FED7FFB81A}" type="sibTrans" cxnId="{F7B30C76-4A28-4151-AF44-0383280418D9}">
      <dgm:prSet/>
      <dgm:spPr/>
      <dgm:t>
        <a:bodyPr/>
        <a:lstStyle/>
        <a:p>
          <a:endParaRPr lang="en-US"/>
        </a:p>
      </dgm:t>
    </dgm:pt>
    <dgm:pt modelId="{0AE2C6B2-B81C-41C5-B0DB-856A1316A7CF}">
      <dgm:prSet/>
      <dgm:spPr/>
      <dgm:t>
        <a:bodyPr/>
        <a:lstStyle/>
        <a:p>
          <a:r>
            <a:rPr lang="en-US"/>
            <a:t>Dating model assumes complete shielding of the boulder followed by rapid exposure that continues without interruption until measurement</a:t>
          </a:r>
        </a:p>
      </dgm:t>
    </dgm:pt>
    <dgm:pt modelId="{B63FB8E6-7ADC-4453-B00B-E4CBC2D77736}" type="parTrans" cxnId="{13C826CF-A9A0-42A7-968A-5A37E0F69D0C}">
      <dgm:prSet/>
      <dgm:spPr/>
      <dgm:t>
        <a:bodyPr/>
        <a:lstStyle/>
        <a:p>
          <a:endParaRPr lang="en-US"/>
        </a:p>
      </dgm:t>
    </dgm:pt>
    <dgm:pt modelId="{A22E2275-4733-42C5-B4EA-33B82AC39741}" type="sibTrans" cxnId="{13C826CF-A9A0-42A7-968A-5A37E0F69D0C}">
      <dgm:prSet/>
      <dgm:spPr/>
      <dgm:t>
        <a:bodyPr/>
        <a:lstStyle/>
        <a:p>
          <a:endParaRPr lang="en-US"/>
        </a:p>
      </dgm:t>
    </dgm:pt>
    <dgm:pt modelId="{C0C10FA2-27A1-D04C-817F-87999960DD9F}" type="pres">
      <dgm:prSet presAssocID="{54011C2C-67FA-42A5-990E-66D1384BFC34}" presName="linear" presStyleCnt="0">
        <dgm:presLayoutVars>
          <dgm:animLvl val="lvl"/>
          <dgm:resizeHandles val="exact"/>
        </dgm:presLayoutVars>
      </dgm:prSet>
      <dgm:spPr/>
    </dgm:pt>
    <dgm:pt modelId="{94336C80-6FEF-3142-B6A4-2A185014E2D6}" type="pres">
      <dgm:prSet presAssocID="{9D07FDE1-1489-4E31-87A4-DE480892E8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49D48B-641A-BD4F-A51A-1E0125174566}" type="pres">
      <dgm:prSet presAssocID="{A679C610-23CF-4094-A781-7FBB2FE6585E}" presName="spacer" presStyleCnt="0"/>
      <dgm:spPr/>
    </dgm:pt>
    <dgm:pt modelId="{E2A369D6-D2D9-DE48-83C6-E344EDE4B9B5}" type="pres">
      <dgm:prSet presAssocID="{DC6BD74D-2314-43F9-AF34-2DB1C6E3E12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A0B2D9-BAF7-7C4C-8657-450872DC89E8}" type="pres">
      <dgm:prSet presAssocID="{13B8F7B1-FF65-43C3-B3BE-F14BCD95BD4A}" presName="spacer" presStyleCnt="0"/>
      <dgm:spPr/>
    </dgm:pt>
    <dgm:pt modelId="{CA2870BB-58BC-E442-A9DF-D5F1EADFE3AD}" type="pres">
      <dgm:prSet presAssocID="{6B1025B3-5FAF-430F-9004-4EB135F3C9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313E54-A921-6F40-8483-3D37CE7BE1FF}" type="pres">
      <dgm:prSet presAssocID="{0D2D5CCE-C67A-4745-968B-04E07BA87235}" presName="spacer" presStyleCnt="0"/>
      <dgm:spPr/>
    </dgm:pt>
    <dgm:pt modelId="{F33C596F-05AE-BE43-86A1-6DB071C5BE5B}" type="pres">
      <dgm:prSet presAssocID="{CB0F2187-8FEC-4863-A0A6-1F2CD6C1EBE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3A3026-7F12-3A4A-88EE-B91220116DCF}" type="pres">
      <dgm:prSet presAssocID="{12629A00-59EB-4472-B4F5-F2FED7FFB81A}" presName="spacer" presStyleCnt="0"/>
      <dgm:spPr/>
    </dgm:pt>
    <dgm:pt modelId="{74618478-7210-2A44-B740-C3B0A05C0C4C}" type="pres">
      <dgm:prSet presAssocID="{0AE2C6B2-B81C-41C5-B0DB-856A1316A7C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BDF8E2A-6D39-6A48-9F7A-FD3868C0C64B}" type="presOf" srcId="{DC6BD74D-2314-43F9-AF34-2DB1C6E3E12A}" destId="{E2A369D6-D2D9-DE48-83C6-E344EDE4B9B5}" srcOrd="0" destOrd="0" presId="urn:microsoft.com/office/officeart/2005/8/layout/vList2"/>
    <dgm:cxn modelId="{202C1E4C-7DAC-45ED-B071-70EB42BFF006}" srcId="{54011C2C-67FA-42A5-990E-66D1384BFC34}" destId="{6B1025B3-5FAF-430F-9004-4EB135F3C9F9}" srcOrd="2" destOrd="0" parTransId="{163B4798-659C-40AE-AA01-9FA1781CC1DB}" sibTransId="{0D2D5CCE-C67A-4745-968B-04E07BA87235}"/>
    <dgm:cxn modelId="{F6E4BA5D-0928-49D2-8EEF-C9393597BF9E}" srcId="{54011C2C-67FA-42A5-990E-66D1384BFC34}" destId="{9D07FDE1-1489-4E31-87A4-DE480892E8CE}" srcOrd="0" destOrd="0" parTransId="{6629DA9D-142A-44EC-9FCA-D4DE5533BDB4}" sibTransId="{A679C610-23CF-4094-A781-7FBB2FE6585E}"/>
    <dgm:cxn modelId="{F7B30C76-4A28-4151-AF44-0383280418D9}" srcId="{54011C2C-67FA-42A5-990E-66D1384BFC34}" destId="{CB0F2187-8FEC-4863-A0A6-1F2CD6C1EBE9}" srcOrd="3" destOrd="0" parTransId="{7FE8CEB0-AF4A-460F-8DD0-B05978AF4A13}" sibTransId="{12629A00-59EB-4472-B4F5-F2FED7FFB81A}"/>
    <dgm:cxn modelId="{AD42848B-893C-6049-87F3-488EB1739A19}" type="presOf" srcId="{CB0F2187-8FEC-4863-A0A6-1F2CD6C1EBE9}" destId="{F33C596F-05AE-BE43-86A1-6DB071C5BE5B}" srcOrd="0" destOrd="0" presId="urn:microsoft.com/office/officeart/2005/8/layout/vList2"/>
    <dgm:cxn modelId="{FF174197-DAA7-244E-96FC-481F5638CD3E}" type="presOf" srcId="{0AE2C6B2-B81C-41C5-B0DB-856A1316A7CF}" destId="{74618478-7210-2A44-B740-C3B0A05C0C4C}" srcOrd="0" destOrd="0" presId="urn:microsoft.com/office/officeart/2005/8/layout/vList2"/>
    <dgm:cxn modelId="{37FFA19A-3E30-41AD-AB2A-8B2521AEF8EB}" srcId="{54011C2C-67FA-42A5-990E-66D1384BFC34}" destId="{DC6BD74D-2314-43F9-AF34-2DB1C6E3E12A}" srcOrd="1" destOrd="0" parTransId="{DBFAF714-027A-473D-A2E0-056C69A3DDB8}" sibTransId="{13B8F7B1-FF65-43C3-B3BE-F14BCD95BD4A}"/>
    <dgm:cxn modelId="{3D0E1F9B-2FB2-9C49-8865-F80CC17A5872}" type="presOf" srcId="{9D07FDE1-1489-4E31-87A4-DE480892E8CE}" destId="{94336C80-6FEF-3142-B6A4-2A185014E2D6}" srcOrd="0" destOrd="0" presId="urn:microsoft.com/office/officeart/2005/8/layout/vList2"/>
    <dgm:cxn modelId="{58A14A9B-0627-464C-8822-695261408A37}" type="presOf" srcId="{6B1025B3-5FAF-430F-9004-4EB135F3C9F9}" destId="{CA2870BB-58BC-E442-A9DF-D5F1EADFE3AD}" srcOrd="0" destOrd="0" presId="urn:microsoft.com/office/officeart/2005/8/layout/vList2"/>
    <dgm:cxn modelId="{473A689C-D808-9341-ACFD-97DCCEEA7D0B}" type="presOf" srcId="{54011C2C-67FA-42A5-990E-66D1384BFC34}" destId="{C0C10FA2-27A1-D04C-817F-87999960DD9F}" srcOrd="0" destOrd="0" presId="urn:microsoft.com/office/officeart/2005/8/layout/vList2"/>
    <dgm:cxn modelId="{13C826CF-A9A0-42A7-968A-5A37E0F69D0C}" srcId="{54011C2C-67FA-42A5-990E-66D1384BFC34}" destId="{0AE2C6B2-B81C-41C5-B0DB-856A1316A7CF}" srcOrd="4" destOrd="0" parTransId="{B63FB8E6-7ADC-4453-B00B-E4CBC2D77736}" sibTransId="{A22E2275-4733-42C5-B4EA-33B82AC39741}"/>
    <dgm:cxn modelId="{6251259D-A4D6-FC41-A6D1-257BFBE16E09}" type="presParOf" srcId="{C0C10FA2-27A1-D04C-817F-87999960DD9F}" destId="{94336C80-6FEF-3142-B6A4-2A185014E2D6}" srcOrd="0" destOrd="0" presId="urn:microsoft.com/office/officeart/2005/8/layout/vList2"/>
    <dgm:cxn modelId="{160893D9-52B0-BE42-A756-2EC8F1E48CFC}" type="presParOf" srcId="{C0C10FA2-27A1-D04C-817F-87999960DD9F}" destId="{5B49D48B-641A-BD4F-A51A-1E0125174566}" srcOrd="1" destOrd="0" presId="urn:microsoft.com/office/officeart/2005/8/layout/vList2"/>
    <dgm:cxn modelId="{9B04A8AC-E538-A74B-9EFA-E0AEB681347B}" type="presParOf" srcId="{C0C10FA2-27A1-D04C-817F-87999960DD9F}" destId="{E2A369D6-D2D9-DE48-83C6-E344EDE4B9B5}" srcOrd="2" destOrd="0" presId="urn:microsoft.com/office/officeart/2005/8/layout/vList2"/>
    <dgm:cxn modelId="{6263AEED-8B42-5E44-A852-06D7CA369DE7}" type="presParOf" srcId="{C0C10FA2-27A1-D04C-817F-87999960DD9F}" destId="{CCA0B2D9-BAF7-7C4C-8657-450872DC89E8}" srcOrd="3" destOrd="0" presId="urn:microsoft.com/office/officeart/2005/8/layout/vList2"/>
    <dgm:cxn modelId="{ED16CE3D-ADBA-434D-902F-288358D1036B}" type="presParOf" srcId="{C0C10FA2-27A1-D04C-817F-87999960DD9F}" destId="{CA2870BB-58BC-E442-A9DF-D5F1EADFE3AD}" srcOrd="4" destOrd="0" presId="urn:microsoft.com/office/officeart/2005/8/layout/vList2"/>
    <dgm:cxn modelId="{293A7AF3-494F-7F40-8AB7-D014CEF778DD}" type="presParOf" srcId="{C0C10FA2-27A1-D04C-817F-87999960DD9F}" destId="{BC313E54-A921-6F40-8483-3D37CE7BE1FF}" srcOrd="5" destOrd="0" presId="urn:microsoft.com/office/officeart/2005/8/layout/vList2"/>
    <dgm:cxn modelId="{C0306CF5-1241-054E-B196-EA740E4DA275}" type="presParOf" srcId="{C0C10FA2-27A1-D04C-817F-87999960DD9F}" destId="{F33C596F-05AE-BE43-86A1-6DB071C5BE5B}" srcOrd="6" destOrd="0" presId="urn:microsoft.com/office/officeart/2005/8/layout/vList2"/>
    <dgm:cxn modelId="{A4CB619C-9A89-A749-95B4-91880D4385DD}" type="presParOf" srcId="{C0C10FA2-27A1-D04C-817F-87999960DD9F}" destId="{CA3A3026-7F12-3A4A-88EE-B91220116DCF}" srcOrd="7" destOrd="0" presId="urn:microsoft.com/office/officeart/2005/8/layout/vList2"/>
    <dgm:cxn modelId="{BD2DE3C4-8DC9-BC4F-840D-D67E2215FA9F}" type="presParOf" srcId="{C0C10FA2-27A1-D04C-817F-87999960DD9F}" destId="{74618478-7210-2A44-B740-C3B0A05C0C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36C80-6FEF-3142-B6A4-2A185014E2D6}">
      <dsp:nvSpPr>
        <dsp:cNvPr id="0" name=""/>
        <dsp:cNvSpPr/>
      </dsp:nvSpPr>
      <dsp:spPr>
        <a:xfrm>
          <a:off x="0" y="93745"/>
          <a:ext cx="3228726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Most dating methods measure the formation of minerals rather than the “age of geomorphic distribution” </a:t>
          </a:r>
        </a:p>
      </dsp:txBody>
      <dsp:txXfrm>
        <a:off x="51591" y="145336"/>
        <a:ext cx="3125544" cy="953657"/>
      </dsp:txXfrm>
    </dsp:sp>
    <dsp:sp modelId="{E2A369D6-D2D9-DE48-83C6-E344EDE4B9B5}">
      <dsp:nvSpPr>
        <dsp:cNvPr id="0" name=""/>
        <dsp:cNvSpPr/>
      </dsp:nvSpPr>
      <dsp:spPr>
        <a:xfrm>
          <a:off x="0" y="1193784"/>
          <a:ext cx="3228726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Rock varnish </a:t>
          </a:r>
          <a:r>
            <a:rPr lang="en-US" sz="1500" kern="1200" baseline="30000"/>
            <a:t>14</a:t>
          </a:r>
          <a:r>
            <a:rPr lang="en-US" sz="1500" kern="1200"/>
            <a:t>C and cation ratio methods can provide limiting ages at the very least </a:t>
          </a:r>
        </a:p>
      </dsp:txBody>
      <dsp:txXfrm>
        <a:off x="51591" y="1245375"/>
        <a:ext cx="3125544" cy="953657"/>
      </dsp:txXfrm>
    </dsp:sp>
    <dsp:sp modelId="{CA2870BB-58BC-E442-A9DF-D5F1EADFE3AD}">
      <dsp:nvSpPr>
        <dsp:cNvPr id="0" name=""/>
        <dsp:cNvSpPr/>
      </dsp:nvSpPr>
      <dsp:spPr>
        <a:xfrm>
          <a:off x="0" y="2293823"/>
          <a:ext cx="3228726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Climate is not arid enough to develop enough varnish to adequately date boulders </a:t>
          </a:r>
        </a:p>
      </dsp:txBody>
      <dsp:txXfrm>
        <a:off x="51591" y="2345414"/>
        <a:ext cx="3125544" cy="953657"/>
      </dsp:txXfrm>
    </dsp:sp>
    <dsp:sp modelId="{F33C596F-05AE-BE43-86A1-6DB071C5BE5B}">
      <dsp:nvSpPr>
        <dsp:cNvPr id="0" name=""/>
        <dsp:cNvSpPr/>
      </dsp:nvSpPr>
      <dsp:spPr>
        <a:xfrm>
          <a:off x="0" y="3393862"/>
          <a:ext cx="3228726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new method using </a:t>
          </a:r>
          <a:r>
            <a:rPr lang="en-US" sz="1500" kern="1200" baseline="30000"/>
            <a:t>36</a:t>
          </a:r>
          <a:r>
            <a:rPr lang="en-US" sz="1500" kern="1200"/>
            <a:t>Cl cosmogenic nuclides was developed for dating glacial moraines as well as other geomorphic landforms </a:t>
          </a:r>
        </a:p>
      </dsp:txBody>
      <dsp:txXfrm>
        <a:off x="51591" y="3445453"/>
        <a:ext cx="3125544" cy="953657"/>
      </dsp:txXfrm>
    </dsp:sp>
    <dsp:sp modelId="{74618478-7210-2A44-B740-C3B0A05C0C4C}">
      <dsp:nvSpPr>
        <dsp:cNvPr id="0" name=""/>
        <dsp:cNvSpPr/>
      </dsp:nvSpPr>
      <dsp:spPr>
        <a:xfrm>
          <a:off x="0" y="4493901"/>
          <a:ext cx="3228726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Dating model assumes complete shielding of the boulder followed by rapid exposure that continues without interruption until measurement</a:t>
          </a:r>
        </a:p>
      </dsp:txBody>
      <dsp:txXfrm>
        <a:off x="51591" y="4545492"/>
        <a:ext cx="3125544" cy="95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1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3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4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AF97-32ED-A648-9725-2A675A72580F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FC1B-B86F-7842-80D3-363F3871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5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E5D0F-6C76-9146-A7E0-77F1025A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92" y="75589"/>
            <a:ext cx="8919330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Cosmogenic Chlorine-36 Chronology for Glacial Deposits at Bloody Canyon, Eastern Sierra Nevada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01045-B8DB-A847-9DCE-2F098E0DB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28" y="1103104"/>
            <a:ext cx="2007381" cy="3412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Phillips et. al, 1990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9E65AF90-AF63-EC44-B84F-31D1E1967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745" y="1210968"/>
            <a:ext cx="5904473" cy="364601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BD45A88-A7FA-ED4F-ACF4-EA082B0C2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202" y="4894142"/>
            <a:ext cx="1325589" cy="1894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E75F4B-34C6-1943-9991-CB93F5C551AD}"/>
              </a:ext>
            </a:extLst>
          </p:cNvPr>
          <p:cNvSpPr txBox="1"/>
          <p:nvPr/>
        </p:nvSpPr>
        <p:spPr>
          <a:xfrm>
            <a:off x="-8340" y="1396422"/>
            <a:ext cx="2902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Analyze deposits from mountain glaciers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Deposits have proven to be difficult to date directly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Correlate timing of glaciations with peaks of global ice volumes inferred from the marine oxygen isotope record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2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627D-25C8-B349-8112-7C9D83D2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55" y="226088"/>
            <a:ext cx="2243988" cy="530226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pic>
        <p:nvPicPr>
          <p:cNvPr id="5" name="Picture 2" descr="Moraine | National Geographic Society">
            <a:extLst>
              <a:ext uri="{FF2B5EF4-FFF2-40B4-BE49-F238E27FC236}">
                <a16:creationId xmlns:a16="http://schemas.microsoft.com/office/drawing/2014/main" id="{8FA7F9F7-6FDF-A948-A928-372F0F2D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81" y="226088"/>
            <a:ext cx="5377270" cy="39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336424-C346-D645-A54D-8FF76ED98832}"/>
              </a:ext>
            </a:extLst>
          </p:cNvPr>
          <p:cNvSpPr txBox="1"/>
          <p:nvPr/>
        </p:nvSpPr>
        <p:spPr>
          <a:xfrm>
            <a:off x="3808107" y="3603739"/>
            <a:ext cx="224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National Geographic Society</a:t>
            </a:r>
          </a:p>
        </p:txBody>
      </p:sp>
      <p:graphicFrame>
        <p:nvGraphicFramePr>
          <p:cNvPr id="10" name="Text Placeholder 3">
            <a:extLst>
              <a:ext uri="{FF2B5EF4-FFF2-40B4-BE49-F238E27FC236}">
                <a16:creationId xmlns:a16="http://schemas.microsoft.com/office/drawing/2014/main" id="{84384834-2421-4690-B3F0-56A43BCDA644}"/>
              </a:ext>
            </a:extLst>
          </p:cNvPr>
          <p:cNvGraphicFramePr/>
          <p:nvPr/>
        </p:nvGraphicFramePr>
        <p:xfrm>
          <a:off x="237955" y="756314"/>
          <a:ext cx="3228726" cy="564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22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2E32-9077-7843-BD91-EA11F2B1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1367"/>
            <a:ext cx="1781763" cy="607925"/>
          </a:xfrm>
        </p:spPr>
        <p:txBody>
          <a:bodyPr>
            <a:normAutofit/>
          </a:bodyPr>
          <a:lstStyle/>
          <a:p>
            <a:r>
              <a:rPr lang="en-US" sz="2800" dirty="0"/>
              <a:t>Methods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7891C3-E331-0F47-8065-32BB35249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93" y="4151100"/>
            <a:ext cx="4118269" cy="25771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69F2D-673D-AF48-A910-3C9FBE595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94" y="396220"/>
            <a:ext cx="4233563" cy="389442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Bloody Canyon in the Mono Basin was selected for sampling because it has been well studied and a number of glacial moraines have been well-preserved there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ages between moraines can be determined from topographical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 of Chlorine-16 accumulation produced by cosmic rays in boulders on moraine crests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Boulders at moraine crests were sampled – deemed least likely to have shifted or rolled during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Tallest boulders were sampled – more likely to be exposed at the surface before erosion of the moraine crest, and their surfaces were more likely to be projected above the average snow depth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/>
              <a:t>36</a:t>
            </a:r>
            <a:r>
              <a:rPr lang="en-US" dirty="0"/>
              <a:t>Cl/Cl ratios measured by accelerator mass spectrometry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DDD26-D151-3B42-9E8B-5FF3EFF2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57" y="162596"/>
            <a:ext cx="4660879" cy="5685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4A7290-75B9-444E-B071-9288BE48C41A}"/>
              </a:ext>
            </a:extLst>
          </p:cNvPr>
          <p:cNvSpPr txBox="1"/>
          <p:nvPr/>
        </p:nvSpPr>
        <p:spPr>
          <a:xfrm>
            <a:off x="4305457" y="5847120"/>
            <a:ext cx="42133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QTi</a:t>
            </a:r>
            <a:r>
              <a:rPr lang="en-US" sz="1600" dirty="0"/>
              <a:t>: Tioga | </a:t>
            </a:r>
            <a:r>
              <a:rPr lang="en-US" sz="1600" b="1" dirty="0" err="1"/>
              <a:t>Qte</a:t>
            </a:r>
            <a:r>
              <a:rPr lang="en-US" sz="1600" dirty="0"/>
              <a:t>: Tenaya</a:t>
            </a:r>
          </a:p>
          <a:p>
            <a:r>
              <a:rPr lang="en-US" sz="1600" b="1" dirty="0" err="1"/>
              <a:t>QTay</a:t>
            </a:r>
            <a:r>
              <a:rPr lang="en-US" sz="1600" dirty="0"/>
              <a:t>: Younger Tahoe | </a:t>
            </a:r>
            <a:r>
              <a:rPr lang="en-US" sz="1600" b="1" dirty="0" err="1"/>
              <a:t>QTao</a:t>
            </a:r>
            <a:r>
              <a:rPr lang="en-US" sz="1600" dirty="0"/>
              <a:t>: Older Tahoe</a:t>
            </a:r>
          </a:p>
          <a:p>
            <a:r>
              <a:rPr lang="en-US" sz="1600" b="1" dirty="0" err="1"/>
              <a:t>QTa</a:t>
            </a:r>
            <a:r>
              <a:rPr lang="en-US" sz="1600" dirty="0"/>
              <a:t>: Undifferentiated Tahoe | </a:t>
            </a:r>
            <a:r>
              <a:rPr lang="en-US" sz="1600" b="1" dirty="0" err="1"/>
              <a:t>QMb</a:t>
            </a:r>
            <a:r>
              <a:rPr lang="en-US" sz="1600" dirty="0"/>
              <a:t>: mono Basin</a:t>
            </a:r>
          </a:p>
          <a:p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25772-B5E1-9746-9282-98A94682FB52}"/>
              </a:ext>
            </a:extLst>
          </p:cNvPr>
          <p:cNvSpPr/>
          <p:nvPr/>
        </p:nvSpPr>
        <p:spPr>
          <a:xfrm>
            <a:off x="7210364" y="594068"/>
            <a:ext cx="722202" cy="326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5C9A41-485A-7F48-A36C-25B9B50E5FBC}"/>
              </a:ext>
            </a:extLst>
          </p:cNvPr>
          <p:cNvSpPr/>
          <p:nvPr/>
        </p:nvSpPr>
        <p:spPr>
          <a:xfrm>
            <a:off x="7992803" y="554268"/>
            <a:ext cx="417347" cy="388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938CF8-9E3E-C94C-94CF-38F925DC6B38}"/>
              </a:ext>
            </a:extLst>
          </p:cNvPr>
          <p:cNvSpPr/>
          <p:nvPr/>
        </p:nvSpPr>
        <p:spPr>
          <a:xfrm>
            <a:off x="8493125" y="554268"/>
            <a:ext cx="473211" cy="388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9DF754-F916-C64E-8AC6-7FCD71B5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3769659"/>
            <a:ext cx="4921385" cy="3040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0C85E-7B98-B746-BDFD-F17249FA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" y="5936"/>
            <a:ext cx="5597166" cy="8445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Boulder Ages and Glacial Maxima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10993-4244-294E-BE39-D81A80185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98" y="636892"/>
            <a:ext cx="4347317" cy="4794976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Ages: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Tioga (</a:t>
            </a:r>
            <a:r>
              <a:rPr lang="en-US" dirty="0" err="1"/>
              <a:t>Ti</a:t>
            </a:r>
            <a:r>
              <a:rPr lang="en-US" dirty="0"/>
              <a:t>) near 20 ka – independent </a:t>
            </a:r>
            <a:r>
              <a:rPr lang="en-US" baseline="30000" dirty="0"/>
              <a:t>14</a:t>
            </a:r>
            <a:r>
              <a:rPr lang="en-US" dirty="0"/>
              <a:t>C dates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Tenaya (Tay) 24.3 +/- 0.9  ka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Younger Tahoe (Tao) 60 ka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Mono Basin (Mb) 110-120 ka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Older Tahoe (Tao) 140-200 ka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Marine Oxygen Isotope record correspondence: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The intervals 120-110 ka and 70-60 ka correspond to ice volume peaks during the Wisconsin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24-20 ka maximum global ice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Good agreement between timing in Bloody Canyon and global glaciation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No correspondence with magnitude – smaller moraines were deposited during maximum global ice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Conclusion: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Small mountain glaciers may respond more rapidly to global climate changes while larger ice sheets take longer to reach equilibrium with the global climate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F85655E2-093C-B546-AF19-02010FE76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6035" y="582903"/>
            <a:ext cx="4689909" cy="3271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DACB308-E881-0F4B-A29E-697AEBABD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557" y="754168"/>
            <a:ext cx="1683676" cy="699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ECA89D-18F1-FB44-B966-FE619E93B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922" y="5608330"/>
            <a:ext cx="1873113" cy="12207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5DF91F-C6A0-ED4C-B4A9-14C5C4112557}"/>
              </a:ext>
            </a:extLst>
          </p:cNvPr>
          <p:cNvSpPr txBox="1"/>
          <p:nvPr/>
        </p:nvSpPr>
        <p:spPr>
          <a:xfrm>
            <a:off x="6057897" y="3929699"/>
            <a:ext cx="1300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Glacial Maxima</a:t>
            </a:r>
          </a:p>
        </p:txBody>
      </p:sp>
    </p:spTree>
    <p:extLst>
      <p:ext uri="{BB962C8B-B14F-4D97-AF65-F5344CB8AC3E}">
        <p14:creationId xmlns:p14="http://schemas.microsoft.com/office/powerpoint/2010/main" val="15872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2975</TotalTime>
  <Words>397</Words>
  <Application>Microsoft Macintosh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Cosmogenic Chlorine-36 Chronology for Glacial Deposits at Bloody Canyon, Eastern Sierra Nevada</vt:lpstr>
      <vt:lpstr>Background</vt:lpstr>
      <vt:lpstr>Methods</vt:lpstr>
      <vt:lpstr>Boulder Ages and Glacial Maxima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Cosmogenic Chlorine-36 Chronology for Glacial Deposits at Bloody Canyon, Eastern Sierra Nevada</dc:title>
  <dc:creator>Izabella A Ogilvie</dc:creator>
  <cp:lastModifiedBy>Izabella A Ogilvie</cp:lastModifiedBy>
  <cp:revision>5</cp:revision>
  <dcterms:created xsi:type="dcterms:W3CDTF">2021-11-27T18:35:37Z</dcterms:created>
  <dcterms:modified xsi:type="dcterms:W3CDTF">2021-11-29T20:11:27Z</dcterms:modified>
</cp:coreProperties>
</file>