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4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37FD9-9296-465C-9934-25E5A28F0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200A8C-52EE-4957-9E02-770B3F24CB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31FD0-C111-4DD3-B40C-91E458606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5FA8-FB0E-4A25-AF71-FCA5FE6F15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7A285-247F-4AA4-8A3E-5070A8082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83390-1C82-4B62-B205-834AD6B7D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E1AA3-6828-487E-B440-E367A652A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4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37612-B415-420E-88CC-37E7ACB17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B1CF61-082E-47C2-ABC0-1A233F67F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B966-A3E7-4C6A-948A-B832EC08E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5FA8-FB0E-4A25-AF71-FCA5FE6F15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1873F-3439-457E-9268-88C8AA122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7E83A-0AEB-4B71-8DD2-243ADB80D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E1AA3-6828-487E-B440-E367A652A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86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13C00E-C8B2-4732-A718-BCFF13C9DA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64A910-858A-48D8-8D1C-C605877D6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BDE61-5416-465A-8AAB-F9026E1BA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5FA8-FB0E-4A25-AF71-FCA5FE6F15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E7911-4591-4FEC-BB37-9ADE1B47D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BF73E-12F4-460D-8489-A2B657A73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E1AA3-6828-487E-B440-E367A652A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4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F1851-712F-46E2-8C22-BE757FDBF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C0005-BE90-4420-BD3C-7B1C18DAD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C4CC2-AC51-4909-B4CA-B54B8EA41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5FA8-FB0E-4A25-AF71-FCA5FE6F15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C4E73-6708-4E3C-A21A-6FFE49337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7D581-3772-49C5-BE05-67EF3D77B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E1AA3-6828-487E-B440-E367A652A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5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460C5-BDA8-4E06-85CE-0CDFBBC1E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677033-F7C1-4B1A-B43C-36DBDBD64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EBDBE-8309-4DC7-8F04-80D86B5EA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5FA8-FB0E-4A25-AF71-FCA5FE6F15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D0439-BD8D-482F-A5C3-75ED91CA2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3928D-3462-4153-96F2-1D1B945C4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E1AA3-6828-487E-B440-E367A652A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4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BD51A-8628-4A7B-86B2-5C28BF951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A003D-8031-4421-AB3C-15DB52AB36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42680A-35FB-4C04-921F-92ECF848A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5A2D4-7FC3-4E5E-ABFC-6DC189CAB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5FA8-FB0E-4A25-AF71-FCA5FE6F15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4EF28-78C3-4073-BF7C-BD175A10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532E79-E5EA-428C-8CD7-E028379DA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E1AA3-6828-487E-B440-E367A652A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1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44786-A564-43BD-8054-84F7BC89C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BB2BDA-637A-42FE-8A3F-8A125C52C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2A7028-9631-4011-9B24-4E6AFD279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30CCC2-0B11-4F1E-AF1C-82716B7938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3BBFD1-4D5D-49B6-B481-FD299488EC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568F68-8190-4298-B8D9-6B9EA41B6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5FA8-FB0E-4A25-AF71-FCA5FE6F15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35FE9D-67C0-48CE-84F4-A7493F67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58E969-5B68-42B8-B0A0-C8CBC5257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E1AA3-6828-487E-B440-E367A652A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0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21AAA-12FC-4BF5-AEE3-E25EF8517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D5784C-5A45-422B-B8F2-B9695EE52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5FA8-FB0E-4A25-AF71-FCA5FE6F15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D04D4D-390F-4628-BB65-2A1AEB7B6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30849-C11E-4B96-98E7-CF32F8D58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E1AA3-6828-487E-B440-E367A652A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42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8AD59F-10EE-46EE-B943-1E7EA99EC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5FA8-FB0E-4A25-AF71-FCA5FE6F15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8B937F-234B-4B18-8AB2-962280611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09CED-CDBB-4C89-9A73-87664FFCE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E1AA3-6828-487E-B440-E367A652A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4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F2EF-9F4B-4D71-ACF5-54F67CB1F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7DCBE-89ED-41D0-A216-876EDB10A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FAF7B-7EF5-435B-8BEB-A8B6AC685E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C5A7B9-D991-4104-ABCE-59E11465F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5FA8-FB0E-4A25-AF71-FCA5FE6F15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2A93BA-52FF-4E9A-B4F6-5B8A63DCE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1B7E4-1766-41F4-B12C-D9D3DA926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E1AA3-6828-487E-B440-E367A652A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58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C5B03-B8C2-47FD-80CC-F379A23D7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B229B6-CEE9-4F55-872D-551F71D5F4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A105F1-A349-4693-AF05-7957551E9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10E7E-B9AB-45BD-947F-D00FFD40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5FA8-FB0E-4A25-AF71-FCA5FE6F15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BDBD58-802E-4006-B95C-117537496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06F11D-BA5A-40EE-BBD8-C25306395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E1AA3-6828-487E-B440-E367A652A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6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7E0CE3-4FEB-4ABB-B718-220F654C5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19E5C-30C5-419F-A195-CB1EA4E04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58399-7EEE-4637-AF4E-3AEE255E1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95FA8-FB0E-4A25-AF71-FCA5FE6F15D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29416-E839-4610-A8A0-06F9192C79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D74F2-CFB8-47AB-BADF-276F0309EA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E1AA3-6828-487E-B440-E367A652A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97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B3C25C2-3977-43F0-8E80-F4800121B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72675" cy="1752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EF10319-ABBA-4DF7-8A83-D9026A430676}"/>
              </a:ext>
            </a:extLst>
          </p:cNvPr>
          <p:cNvSpPr txBox="1"/>
          <p:nvPr/>
        </p:nvSpPr>
        <p:spPr>
          <a:xfrm>
            <a:off x="265851" y="5644055"/>
            <a:ext cx="2446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Atticus Proctor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F236732-1899-4373-8074-8342912A8278}"/>
              </a:ext>
            </a:extLst>
          </p:cNvPr>
          <p:cNvGrpSpPr/>
          <p:nvPr/>
        </p:nvGrpSpPr>
        <p:grpSpPr>
          <a:xfrm>
            <a:off x="4765040" y="1764731"/>
            <a:ext cx="7161109" cy="5093269"/>
            <a:chOff x="4765040" y="1764731"/>
            <a:chExt cx="7161109" cy="509326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E28F712-326A-4CFF-8FD4-FF4D0EEEB6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5040" y="1764731"/>
              <a:ext cx="7161109" cy="509326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32A12A9-8FC1-418B-9544-02CC43C3E571}"/>
                </a:ext>
              </a:extLst>
            </p:cNvPr>
            <p:cNvSpPr/>
            <p:nvPr/>
          </p:nvSpPr>
          <p:spPr>
            <a:xfrm rot="18926097">
              <a:off x="5910304" y="2521053"/>
              <a:ext cx="351413" cy="933921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89111C3-0EF2-4BB1-952F-7F708290375E}"/>
                </a:ext>
              </a:extLst>
            </p:cNvPr>
            <p:cNvSpPr/>
            <p:nvPr/>
          </p:nvSpPr>
          <p:spPr>
            <a:xfrm rot="20284579">
              <a:off x="7079782" y="4126662"/>
              <a:ext cx="489458" cy="1231585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5682E86-2219-4E36-85E4-56E9C06E35BF}"/>
                </a:ext>
              </a:extLst>
            </p:cNvPr>
            <p:cNvSpPr/>
            <p:nvPr/>
          </p:nvSpPr>
          <p:spPr>
            <a:xfrm rot="18329447">
              <a:off x="6380015" y="2941629"/>
              <a:ext cx="330767" cy="1514682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8811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4EFAA2B8-E408-4DE6-A429-894C6F82FC6D}"/>
              </a:ext>
            </a:extLst>
          </p:cNvPr>
          <p:cNvGrpSpPr/>
          <p:nvPr/>
        </p:nvGrpSpPr>
        <p:grpSpPr>
          <a:xfrm>
            <a:off x="559082" y="0"/>
            <a:ext cx="11633689" cy="6858000"/>
            <a:chOff x="559082" y="0"/>
            <a:chExt cx="11633689" cy="6858000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C4A7B4A9-2CCC-46FB-8E50-BA533DB2FC4D}"/>
                </a:ext>
              </a:extLst>
            </p:cNvPr>
            <p:cNvGrpSpPr/>
            <p:nvPr/>
          </p:nvGrpSpPr>
          <p:grpSpPr>
            <a:xfrm>
              <a:off x="559082" y="0"/>
              <a:ext cx="11633689" cy="6858000"/>
              <a:chOff x="559082" y="0"/>
              <a:chExt cx="11633689" cy="6858000"/>
            </a:xfrm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A8AF1049-FF62-4A92-9459-F0C583F8CB1C}"/>
                  </a:ext>
                </a:extLst>
              </p:cNvPr>
              <p:cNvGrpSpPr/>
              <p:nvPr/>
            </p:nvGrpSpPr>
            <p:grpSpPr>
              <a:xfrm>
                <a:off x="559082" y="0"/>
                <a:ext cx="11633689" cy="6858000"/>
                <a:chOff x="559082" y="0"/>
                <a:chExt cx="11633689" cy="6858000"/>
              </a:xfrm>
            </p:grpSpPr>
            <p:pic>
              <p:nvPicPr>
                <p:cNvPr id="3" name="Picture 2">
                  <a:extLst>
                    <a:ext uri="{FF2B5EF4-FFF2-40B4-BE49-F238E27FC236}">
                      <a16:creationId xmlns:a16="http://schemas.microsoft.com/office/drawing/2014/main" id="{A94ACFE9-97D1-4F79-A283-ED2E4475BF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2755265" y="0"/>
                  <a:ext cx="5838854" cy="6858000"/>
                </a:xfrm>
                <a:prstGeom prst="rect">
                  <a:avLst/>
                </a:prstGeom>
              </p:spPr>
            </p:pic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7AE40E9B-283C-4750-B7D3-B1790656E5EB}"/>
                    </a:ext>
                  </a:extLst>
                </p:cNvPr>
                <p:cNvSpPr txBox="1"/>
                <p:nvPr/>
              </p:nvSpPr>
              <p:spPr>
                <a:xfrm>
                  <a:off x="9070428" y="1093076"/>
                  <a:ext cx="2469931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Jurassic Hunter Mountain Batholith</a:t>
                  </a:r>
                </a:p>
              </p:txBody>
            </p:sp>
            <p:cxnSp>
              <p:nvCxnSpPr>
                <p:cNvPr id="6" name="Straight Arrow Connector 5">
                  <a:extLst>
                    <a:ext uri="{FF2B5EF4-FFF2-40B4-BE49-F238E27FC236}">
                      <a16:creationId xmlns:a16="http://schemas.microsoft.com/office/drawing/2014/main" id="{263F86BA-9EFA-4169-843B-E0A483580C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873767" y="1739407"/>
                  <a:ext cx="2562968" cy="1781559"/>
                </a:xfrm>
                <a:prstGeom prst="straightConnector1">
                  <a:avLst/>
                </a:prstGeom>
                <a:ln w="28575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Arrow Connector 7">
                  <a:extLst>
                    <a:ext uri="{FF2B5EF4-FFF2-40B4-BE49-F238E27FC236}">
                      <a16:creationId xmlns:a16="http://schemas.microsoft.com/office/drawing/2014/main" id="{DD437132-FFC7-4222-B55F-4ED84B70E4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096000" y="2956560"/>
                  <a:ext cx="2865120" cy="991126"/>
                </a:xfrm>
                <a:prstGeom prst="straightConnector1">
                  <a:avLst/>
                </a:prstGeom>
                <a:ln w="28575">
                  <a:solidFill>
                    <a:srgbClr val="00206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1F116F1-1DFC-43C1-9B37-E139717B92A2}"/>
                    </a:ext>
                  </a:extLst>
                </p:cNvPr>
                <p:cNvSpPr txBox="1"/>
                <p:nvPr/>
              </p:nvSpPr>
              <p:spPr>
                <a:xfrm>
                  <a:off x="8961120" y="2771894"/>
                  <a:ext cx="286442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Hunter Mountain Fault Zone</a:t>
                  </a: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AD26B9BB-C71E-4B40-9654-352E218DFCC8}"/>
                    </a:ext>
                  </a:extLst>
                </p:cNvPr>
                <p:cNvSpPr txBox="1"/>
                <p:nvPr/>
              </p:nvSpPr>
              <p:spPr>
                <a:xfrm>
                  <a:off x="559082" y="4224424"/>
                  <a:ext cx="220472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Darwin Plateau</a:t>
                  </a:r>
                </a:p>
              </p:txBody>
            </p: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281B1F9F-9C34-4216-AB97-4785B4FC2D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278956" y="4409351"/>
                  <a:ext cx="3187124" cy="71210"/>
                </a:xfrm>
                <a:prstGeom prst="straightConnector1">
                  <a:avLst/>
                </a:prstGeom>
                <a:ln w="28575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18B435A9-00C2-4269-A1AC-EDE2707749CC}"/>
                    </a:ext>
                  </a:extLst>
                </p:cNvPr>
                <p:cNvSpPr txBox="1"/>
                <p:nvPr/>
              </p:nvSpPr>
              <p:spPr>
                <a:xfrm>
                  <a:off x="9184640" y="5618480"/>
                  <a:ext cx="3008131" cy="12003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Nova Basin, relict older basin, </a:t>
                  </a:r>
                </a:p>
                <a:p>
                  <a:r>
                    <a:rPr lang="en-US" dirty="0"/>
                    <a:t>presently ‘stranded’ in the</a:t>
                  </a:r>
                </a:p>
                <a:p>
                  <a:r>
                    <a:rPr lang="en-US" dirty="0"/>
                    <a:t>Panamint Range</a:t>
                  </a:r>
                </a:p>
                <a:p>
                  <a:endParaRPr lang="en-US" dirty="0"/>
                </a:p>
              </p:txBody>
            </p:sp>
            <p:cxnSp>
              <p:nvCxnSpPr>
                <p:cNvPr id="16" name="Straight Arrow Connector 15">
                  <a:extLst>
                    <a:ext uri="{FF2B5EF4-FFF2-40B4-BE49-F238E27FC236}">
                      <a16:creationId xmlns:a16="http://schemas.microsoft.com/office/drawing/2014/main" id="{B144E018-1A2B-4B8F-B721-F245115BA93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840660" y="5276638"/>
                  <a:ext cx="1229768" cy="616162"/>
                </a:xfrm>
                <a:prstGeom prst="straightConnector1">
                  <a:avLst/>
                </a:prstGeom>
                <a:ln w="28575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B5D66B87-3F36-4FC6-9E98-C258D2CC8A8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225776" y="3877361"/>
                <a:ext cx="1844652" cy="315755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C711545-22A4-4940-BC99-06E4108F670A}"/>
                  </a:ext>
                </a:extLst>
              </p:cNvPr>
              <p:cNvSpPr txBox="1"/>
              <p:nvPr/>
            </p:nvSpPr>
            <p:spPr>
              <a:xfrm>
                <a:off x="9069734" y="3678936"/>
                <a:ext cx="22472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Panamint Butte</a:t>
                </a:r>
              </a:p>
            </p:txBody>
          </p:sp>
        </p:grp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7D5CAF46-6302-474E-A12E-7DA3B6971C06}"/>
                </a:ext>
              </a:extLst>
            </p:cNvPr>
            <p:cNvCxnSpPr/>
            <p:nvPr/>
          </p:nvCxnSpPr>
          <p:spPr>
            <a:xfrm>
              <a:off x="4895879" y="2832854"/>
              <a:ext cx="599440" cy="479306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DEF878B9-E62A-48ED-BD70-8B1F641799A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618475" y="3078908"/>
              <a:ext cx="591441" cy="452218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974034E4-9B14-423F-A7A6-098C3E869AB3}"/>
              </a:ext>
            </a:extLst>
          </p:cNvPr>
          <p:cNvSpPr txBox="1"/>
          <p:nvPr/>
        </p:nvSpPr>
        <p:spPr>
          <a:xfrm>
            <a:off x="10214744" y="4787222"/>
            <a:ext cx="1697749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Pre-Cenozoic </a:t>
            </a:r>
            <a:r>
              <a:rPr lang="en-US" dirty="0" err="1"/>
              <a:t>rx</a:t>
            </a:r>
            <a:endParaRPr lang="en-US" dirty="0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88DC34E3-BCEB-4A80-BF62-F5E34D6F3096}"/>
              </a:ext>
            </a:extLst>
          </p:cNvPr>
          <p:cNvGrpSpPr/>
          <p:nvPr/>
        </p:nvGrpSpPr>
        <p:grpSpPr>
          <a:xfrm>
            <a:off x="9217482" y="4059598"/>
            <a:ext cx="921385" cy="922271"/>
            <a:chOff x="9184640" y="4435013"/>
            <a:chExt cx="921385" cy="92227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E083862-7DEC-433F-8111-BBDFC9E6F38D}"/>
                </a:ext>
              </a:extLst>
            </p:cNvPr>
            <p:cNvSpPr/>
            <p:nvPr/>
          </p:nvSpPr>
          <p:spPr>
            <a:xfrm>
              <a:off x="9184640" y="4775200"/>
              <a:ext cx="921385" cy="582084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290382A-656B-435D-9D9B-6651F32B16D3}"/>
                </a:ext>
              </a:extLst>
            </p:cNvPr>
            <p:cNvSpPr/>
            <p:nvPr/>
          </p:nvSpPr>
          <p:spPr>
            <a:xfrm>
              <a:off x="9184640" y="4435013"/>
              <a:ext cx="459286" cy="34003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2EC5650-AFD5-4DE1-8412-46CA81003448}"/>
                </a:ext>
              </a:extLst>
            </p:cNvPr>
            <p:cNvSpPr/>
            <p:nvPr/>
          </p:nvSpPr>
          <p:spPr>
            <a:xfrm>
              <a:off x="9643926" y="4435013"/>
              <a:ext cx="459286" cy="34003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09B6DDF1-1D78-43D5-A447-DFB54B7495C6}"/>
              </a:ext>
            </a:extLst>
          </p:cNvPr>
          <p:cNvSpPr txBox="1"/>
          <p:nvPr/>
        </p:nvSpPr>
        <p:spPr>
          <a:xfrm>
            <a:off x="10215397" y="4415959"/>
            <a:ext cx="177723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Mio-, </a:t>
            </a:r>
            <a:r>
              <a:rPr lang="en-US" dirty="0" err="1"/>
              <a:t>Plio</a:t>
            </a:r>
            <a:r>
              <a:rPr lang="en-US" dirty="0"/>
              <a:t> sed </a:t>
            </a:r>
            <a:r>
              <a:rPr lang="en-US" dirty="0" err="1"/>
              <a:t>rx</a:t>
            </a:r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D3BEF0B-3F87-4B8C-BCCF-60CD7CF2BFAC}"/>
              </a:ext>
            </a:extLst>
          </p:cNvPr>
          <p:cNvSpPr txBox="1"/>
          <p:nvPr/>
        </p:nvSpPr>
        <p:spPr>
          <a:xfrm>
            <a:off x="10209729" y="4058085"/>
            <a:ext cx="1722334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Nova Fm basalts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9BFD919-3117-4E52-A501-652EF3641070}"/>
              </a:ext>
            </a:extLst>
          </p:cNvPr>
          <p:cNvGrpSpPr/>
          <p:nvPr/>
        </p:nvGrpSpPr>
        <p:grpSpPr>
          <a:xfrm>
            <a:off x="98390" y="4926893"/>
            <a:ext cx="921385" cy="931590"/>
            <a:chOff x="160230" y="5402602"/>
            <a:chExt cx="921385" cy="931590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9898FA2-3881-4339-853D-4D9D0FF1B8CC}"/>
                </a:ext>
              </a:extLst>
            </p:cNvPr>
            <p:cNvSpPr/>
            <p:nvPr/>
          </p:nvSpPr>
          <p:spPr>
            <a:xfrm>
              <a:off x="160230" y="5752108"/>
              <a:ext cx="921385" cy="582084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31E2420D-695A-4240-B2A4-714EA927BC8B}"/>
                </a:ext>
              </a:extLst>
            </p:cNvPr>
            <p:cNvSpPr/>
            <p:nvPr/>
          </p:nvSpPr>
          <p:spPr>
            <a:xfrm>
              <a:off x="161635" y="5402602"/>
              <a:ext cx="919979" cy="34950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959FBC0B-316E-433F-9F79-3221E8555E56}"/>
              </a:ext>
            </a:extLst>
          </p:cNvPr>
          <p:cNvSpPr txBox="1"/>
          <p:nvPr/>
        </p:nvSpPr>
        <p:spPr>
          <a:xfrm>
            <a:off x="1106071" y="4937844"/>
            <a:ext cx="1621277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Nova Fm basalts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54FB6C8-95FC-47CD-B3DE-18B4391B5AB5}"/>
              </a:ext>
            </a:extLst>
          </p:cNvPr>
          <p:cNvSpPr txBox="1"/>
          <p:nvPr/>
        </p:nvSpPr>
        <p:spPr>
          <a:xfrm>
            <a:off x="1106027" y="5296803"/>
            <a:ext cx="1621277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Pre-Cenozoic rocks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5EEBE27-65D2-48A6-ADAC-792D3365C827}"/>
              </a:ext>
            </a:extLst>
          </p:cNvPr>
          <p:cNvSpPr/>
          <p:nvPr/>
        </p:nvSpPr>
        <p:spPr>
          <a:xfrm>
            <a:off x="9514824" y="1844241"/>
            <a:ext cx="921385" cy="582084"/>
          </a:xfrm>
          <a:prstGeom prst="rect">
            <a:avLst/>
          </a:prstGeom>
          <a:solidFill>
            <a:srgbClr val="F94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11A5C37-0B9F-487F-BCC8-B6738C953BE3}"/>
              </a:ext>
            </a:extLst>
          </p:cNvPr>
          <p:cNvCxnSpPr>
            <a:cxnSpLocks/>
          </p:cNvCxnSpPr>
          <p:nvPr/>
        </p:nvCxnSpPr>
        <p:spPr>
          <a:xfrm flipH="1">
            <a:off x="6391275" y="5892801"/>
            <a:ext cx="2678460" cy="204985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D2BD2D2-AA3E-4A69-8178-15BC2F57F509}"/>
              </a:ext>
            </a:extLst>
          </p:cNvPr>
          <p:cNvCxnSpPr>
            <a:cxnSpLocks/>
          </p:cNvCxnSpPr>
          <p:nvPr/>
        </p:nvCxnSpPr>
        <p:spPr>
          <a:xfrm flipH="1" flipV="1">
            <a:off x="5936294" y="4895812"/>
            <a:ext cx="3133440" cy="985766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203CBDC-6676-42BF-88F5-D0E3FB381F06}"/>
              </a:ext>
            </a:extLst>
          </p:cNvPr>
          <p:cNvCxnSpPr>
            <a:cxnSpLocks/>
          </p:cNvCxnSpPr>
          <p:nvPr/>
        </p:nvCxnSpPr>
        <p:spPr>
          <a:xfrm flipH="1">
            <a:off x="2164745" y="649403"/>
            <a:ext cx="1711930" cy="522173"/>
          </a:xfrm>
          <a:prstGeom prst="straightConnector1">
            <a:avLst/>
          </a:prstGeom>
          <a:ln w="2857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>
            <a:extLst>
              <a:ext uri="{FF2B5EF4-FFF2-40B4-BE49-F238E27FC236}">
                <a16:creationId xmlns:a16="http://schemas.microsoft.com/office/drawing/2014/main" id="{B006A24F-5745-4477-891B-C807A737557B}"/>
              </a:ext>
            </a:extLst>
          </p:cNvPr>
          <p:cNvGrpSpPr/>
          <p:nvPr/>
        </p:nvGrpSpPr>
        <p:grpSpPr>
          <a:xfrm>
            <a:off x="26209" y="299898"/>
            <a:ext cx="919979" cy="699011"/>
            <a:chOff x="99795" y="891982"/>
            <a:chExt cx="919979" cy="699011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CCE367DF-8496-404C-B68F-E2B218CA7AAD}"/>
                </a:ext>
              </a:extLst>
            </p:cNvPr>
            <p:cNvSpPr/>
            <p:nvPr/>
          </p:nvSpPr>
          <p:spPr>
            <a:xfrm>
              <a:off x="99795" y="1241488"/>
              <a:ext cx="919979" cy="34950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8E5B375-6B8E-4E85-AFBA-9A715C2E4DDE}"/>
                </a:ext>
              </a:extLst>
            </p:cNvPr>
            <p:cNvSpPr/>
            <p:nvPr/>
          </p:nvSpPr>
          <p:spPr>
            <a:xfrm>
              <a:off x="99795" y="891982"/>
              <a:ext cx="919979" cy="349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49D9EF94-1233-44FB-A89A-FA04F14BFB02}"/>
              </a:ext>
            </a:extLst>
          </p:cNvPr>
          <p:cNvSpPr txBox="1"/>
          <p:nvPr/>
        </p:nvSpPr>
        <p:spPr>
          <a:xfrm>
            <a:off x="974105" y="314639"/>
            <a:ext cx="1876502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Younger Basalts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402AFC6-0E91-4F17-8116-2CD9B80DBFE5}"/>
              </a:ext>
            </a:extLst>
          </p:cNvPr>
          <p:cNvSpPr txBox="1"/>
          <p:nvPr/>
        </p:nvSpPr>
        <p:spPr>
          <a:xfrm>
            <a:off x="974105" y="676365"/>
            <a:ext cx="1876503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Pre –extension Basalts,</a:t>
            </a:r>
          </a:p>
          <a:p>
            <a:r>
              <a:rPr lang="en-US" sz="1400" dirty="0"/>
              <a:t> 3.8-2.8 Ma</a:t>
            </a:r>
          </a:p>
        </p:txBody>
      </p:sp>
    </p:spTree>
    <p:extLst>
      <p:ext uri="{BB962C8B-B14F-4D97-AF65-F5344CB8AC3E}">
        <p14:creationId xmlns:p14="http://schemas.microsoft.com/office/powerpoint/2010/main" val="2031975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0A2A033-3EA3-4268-9C4D-11C97414A766}"/>
              </a:ext>
            </a:extLst>
          </p:cNvPr>
          <p:cNvGrpSpPr/>
          <p:nvPr/>
        </p:nvGrpSpPr>
        <p:grpSpPr>
          <a:xfrm>
            <a:off x="444471" y="91440"/>
            <a:ext cx="11880380" cy="6858000"/>
            <a:chOff x="312391" y="0"/>
            <a:chExt cx="11880380" cy="685800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98443FE-8293-440B-917F-11F17E2FA4AF}"/>
                </a:ext>
              </a:extLst>
            </p:cNvPr>
            <p:cNvGrpSpPr/>
            <p:nvPr/>
          </p:nvGrpSpPr>
          <p:grpSpPr>
            <a:xfrm>
              <a:off x="312391" y="0"/>
              <a:ext cx="11880380" cy="6858000"/>
              <a:chOff x="312391" y="0"/>
              <a:chExt cx="11880380" cy="6858000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1C4DF5C8-CACE-4377-95E9-356178D6E04C}"/>
                  </a:ext>
                </a:extLst>
              </p:cNvPr>
              <p:cNvGrpSpPr/>
              <p:nvPr/>
            </p:nvGrpSpPr>
            <p:grpSpPr>
              <a:xfrm>
                <a:off x="312391" y="0"/>
                <a:ext cx="11880380" cy="6858000"/>
                <a:chOff x="312391" y="0"/>
                <a:chExt cx="11880380" cy="6858000"/>
              </a:xfrm>
            </p:grpSpPr>
            <p:pic>
              <p:nvPicPr>
                <p:cNvPr id="9" name="Picture 8">
                  <a:extLst>
                    <a:ext uri="{FF2B5EF4-FFF2-40B4-BE49-F238E27FC236}">
                      <a16:creationId xmlns:a16="http://schemas.microsoft.com/office/drawing/2014/main" id="{9339A2A4-DD02-4EAB-8D78-2171C30CE29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2755265" y="0"/>
                  <a:ext cx="5838854" cy="6858000"/>
                </a:xfrm>
                <a:prstGeom prst="rect">
                  <a:avLst/>
                </a:prstGeom>
              </p:spPr>
            </p:pic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A55BD9D2-046C-49EB-81D9-0C912AA24545}"/>
                    </a:ext>
                  </a:extLst>
                </p:cNvPr>
                <p:cNvSpPr txBox="1"/>
                <p:nvPr/>
              </p:nvSpPr>
              <p:spPr>
                <a:xfrm>
                  <a:off x="9070428" y="1093076"/>
                  <a:ext cx="2469931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Jurassic Hunter Mountain Batholith</a:t>
                  </a:r>
                </a:p>
              </p:txBody>
            </p:sp>
            <p:cxnSp>
              <p:nvCxnSpPr>
                <p:cNvPr id="11" name="Straight Arrow Connector 10">
                  <a:extLst>
                    <a:ext uri="{FF2B5EF4-FFF2-40B4-BE49-F238E27FC236}">
                      <a16:creationId xmlns:a16="http://schemas.microsoft.com/office/drawing/2014/main" id="{4B6BD179-2F01-464B-BF17-3EEF8BCA7D2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873767" y="1739407"/>
                  <a:ext cx="2562968" cy="1781559"/>
                </a:xfrm>
                <a:prstGeom prst="straightConnector1">
                  <a:avLst/>
                </a:prstGeom>
                <a:ln w="28575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2D3498B2-C73B-4DB1-921B-84604BF258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096000" y="2956560"/>
                  <a:ext cx="2865120" cy="991126"/>
                </a:xfrm>
                <a:prstGeom prst="straightConnector1">
                  <a:avLst/>
                </a:prstGeom>
                <a:ln w="28575">
                  <a:solidFill>
                    <a:srgbClr val="00206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F289329-4CCA-4001-A136-A27C7BD6F28C}"/>
                    </a:ext>
                  </a:extLst>
                </p:cNvPr>
                <p:cNvSpPr txBox="1"/>
                <p:nvPr/>
              </p:nvSpPr>
              <p:spPr>
                <a:xfrm>
                  <a:off x="8961120" y="2771894"/>
                  <a:ext cx="286442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Hunter Mountain Fault Zone</a:t>
                  </a:r>
                </a:p>
              </p:txBody>
            </p: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8F64EC2-5F89-41D2-838F-27324690CBDE}"/>
                    </a:ext>
                  </a:extLst>
                </p:cNvPr>
                <p:cNvSpPr txBox="1"/>
                <p:nvPr/>
              </p:nvSpPr>
              <p:spPr>
                <a:xfrm>
                  <a:off x="312391" y="6033978"/>
                  <a:ext cx="220472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Darwin Plateau</a:t>
                  </a:r>
                </a:p>
              </p:txBody>
            </p:sp>
            <p:cxnSp>
              <p:nvCxnSpPr>
                <p:cNvPr id="15" name="Straight Arrow Connector 14">
                  <a:extLst>
                    <a:ext uri="{FF2B5EF4-FFF2-40B4-BE49-F238E27FC236}">
                      <a16:creationId xmlns:a16="http://schemas.microsoft.com/office/drawing/2014/main" id="{4658CD56-EC67-411C-9239-36DEF8BF3C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052320" y="4480561"/>
                  <a:ext cx="3413760" cy="1738083"/>
                </a:xfrm>
                <a:prstGeom prst="straightConnector1">
                  <a:avLst/>
                </a:prstGeom>
                <a:ln w="28575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BADBEA24-B8E5-426F-920A-A7805D3C6626}"/>
                    </a:ext>
                  </a:extLst>
                </p:cNvPr>
                <p:cNvSpPr txBox="1"/>
                <p:nvPr/>
              </p:nvSpPr>
              <p:spPr>
                <a:xfrm>
                  <a:off x="9184640" y="5618480"/>
                  <a:ext cx="3008131" cy="12003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Nova Basin, relict older basin, </a:t>
                  </a:r>
                </a:p>
                <a:p>
                  <a:r>
                    <a:rPr lang="en-US" dirty="0"/>
                    <a:t>presently ‘stranded’ in the</a:t>
                  </a:r>
                </a:p>
                <a:p>
                  <a:r>
                    <a:rPr lang="en-US" dirty="0"/>
                    <a:t>Panamint Range</a:t>
                  </a:r>
                </a:p>
                <a:p>
                  <a:endParaRPr lang="en-US" dirty="0"/>
                </a:p>
              </p:txBody>
            </p:sp>
            <p:cxnSp>
              <p:nvCxnSpPr>
                <p:cNvPr id="17" name="Straight Arrow Connector 16">
                  <a:extLst>
                    <a:ext uri="{FF2B5EF4-FFF2-40B4-BE49-F238E27FC236}">
                      <a16:creationId xmlns:a16="http://schemas.microsoft.com/office/drawing/2014/main" id="{E13BDC67-7B17-4CED-B9DC-8A04D281D6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840660" y="5276638"/>
                  <a:ext cx="1229768" cy="616162"/>
                </a:xfrm>
                <a:prstGeom prst="straightConnector1">
                  <a:avLst/>
                </a:prstGeom>
                <a:ln w="28575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D90CF682-6B9E-4B04-A081-BF95785DB2F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225776" y="3877361"/>
                <a:ext cx="1844652" cy="315755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A8FA813-7382-41BF-A97F-67E460759CA6}"/>
                  </a:ext>
                </a:extLst>
              </p:cNvPr>
              <p:cNvSpPr txBox="1"/>
              <p:nvPr/>
            </p:nvSpPr>
            <p:spPr>
              <a:xfrm>
                <a:off x="9069734" y="3678936"/>
                <a:ext cx="22472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Panamint Butte</a:t>
                </a:r>
              </a:p>
            </p:txBody>
          </p:sp>
        </p:grpSp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08055E43-189F-4E9B-AD74-A65F6526AB8D}"/>
                </a:ext>
              </a:extLst>
            </p:cNvPr>
            <p:cNvCxnSpPr/>
            <p:nvPr/>
          </p:nvCxnSpPr>
          <p:spPr>
            <a:xfrm>
              <a:off x="4895879" y="2832854"/>
              <a:ext cx="599440" cy="479306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C22736E2-5D49-4B9B-AF6F-944137492F3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618475" y="3078908"/>
              <a:ext cx="591441" cy="452218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52F7D529-4E2B-489C-93F8-54ED4D628A36}"/>
              </a:ext>
            </a:extLst>
          </p:cNvPr>
          <p:cNvSpPr txBox="1"/>
          <p:nvPr/>
        </p:nvSpPr>
        <p:spPr>
          <a:xfrm>
            <a:off x="101600" y="223520"/>
            <a:ext cx="26715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Authors contend the Panamint Valley and Saline Valley formed contemporaneously, supported by: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“HMFZ does not extend eastward beyond eastern boundary of Panamint valley, nor extend westward beyond western margin of Saline Valley”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 evidence for pre-late Cenozoic movement on the fault zone</a:t>
            </a:r>
          </a:p>
        </p:txBody>
      </p:sp>
    </p:spTree>
    <p:extLst>
      <p:ext uri="{BB962C8B-B14F-4D97-AF65-F5344CB8AC3E}">
        <p14:creationId xmlns:p14="http://schemas.microsoft.com/office/powerpoint/2010/main" val="182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BF100C-2690-4971-857E-4274AC2AFC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040"/>
          <a:stretch/>
        </p:blipFill>
        <p:spPr>
          <a:xfrm>
            <a:off x="-1" y="1228048"/>
            <a:ext cx="6683867" cy="5638009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5F226CB2-E716-425B-B4DB-FA2B2D2201CD}"/>
              </a:ext>
            </a:extLst>
          </p:cNvPr>
          <p:cNvSpPr txBox="1"/>
          <p:nvPr/>
        </p:nvSpPr>
        <p:spPr>
          <a:xfrm>
            <a:off x="7928744" y="5427302"/>
            <a:ext cx="1783553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Pre-Cenozoic </a:t>
            </a:r>
            <a:r>
              <a:rPr lang="en-US" dirty="0" err="1"/>
              <a:t>rx</a:t>
            </a:r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6E4B64F-362E-4163-A661-9F1886CB5D18}"/>
              </a:ext>
            </a:extLst>
          </p:cNvPr>
          <p:cNvGrpSpPr/>
          <p:nvPr/>
        </p:nvGrpSpPr>
        <p:grpSpPr>
          <a:xfrm>
            <a:off x="6931482" y="4699678"/>
            <a:ext cx="921385" cy="922271"/>
            <a:chOff x="9184640" y="4435013"/>
            <a:chExt cx="921385" cy="922271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41A4DAE-2237-49F2-B1E7-F17F7AE170F1}"/>
                </a:ext>
              </a:extLst>
            </p:cNvPr>
            <p:cNvSpPr/>
            <p:nvPr/>
          </p:nvSpPr>
          <p:spPr>
            <a:xfrm>
              <a:off x="9184640" y="4775200"/>
              <a:ext cx="921385" cy="582084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FB7A25F-5C68-407E-97BC-E2BE1CA8FB1E}"/>
                </a:ext>
              </a:extLst>
            </p:cNvPr>
            <p:cNvSpPr/>
            <p:nvPr/>
          </p:nvSpPr>
          <p:spPr>
            <a:xfrm>
              <a:off x="9184640" y="4435013"/>
              <a:ext cx="459286" cy="34003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46E720B-5882-4359-B54C-B02EBFBA89B7}"/>
                </a:ext>
              </a:extLst>
            </p:cNvPr>
            <p:cNvSpPr/>
            <p:nvPr/>
          </p:nvSpPr>
          <p:spPr>
            <a:xfrm>
              <a:off x="9643926" y="4435013"/>
              <a:ext cx="459286" cy="34003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472307EF-F2DA-4834-8DD4-2C99C0239DFC}"/>
              </a:ext>
            </a:extLst>
          </p:cNvPr>
          <p:cNvSpPr txBox="1"/>
          <p:nvPr/>
        </p:nvSpPr>
        <p:spPr>
          <a:xfrm>
            <a:off x="7929397" y="5056039"/>
            <a:ext cx="1782899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Mio-, </a:t>
            </a:r>
            <a:r>
              <a:rPr lang="en-US" dirty="0" err="1"/>
              <a:t>Plio</a:t>
            </a:r>
            <a:r>
              <a:rPr lang="en-US" dirty="0"/>
              <a:t> sed </a:t>
            </a:r>
            <a:r>
              <a:rPr lang="en-US" dirty="0" err="1"/>
              <a:t>rx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A3A411-23F0-42DC-A273-7D62E0FE01C9}"/>
              </a:ext>
            </a:extLst>
          </p:cNvPr>
          <p:cNvSpPr txBox="1"/>
          <p:nvPr/>
        </p:nvSpPr>
        <p:spPr>
          <a:xfrm>
            <a:off x="7923728" y="4698165"/>
            <a:ext cx="1782899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Nova Fm basalts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069BC68-13DE-48A2-8511-716B301B7460}"/>
              </a:ext>
            </a:extLst>
          </p:cNvPr>
          <p:cNvCxnSpPr>
            <a:cxnSpLocks/>
          </p:cNvCxnSpPr>
          <p:nvPr/>
        </p:nvCxnSpPr>
        <p:spPr>
          <a:xfrm flipH="1" flipV="1">
            <a:off x="5854418" y="4855826"/>
            <a:ext cx="900310" cy="2608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6008660E-9886-4C1B-B749-5923E85754A4}"/>
              </a:ext>
            </a:extLst>
          </p:cNvPr>
          <p:cNvSpPr/>
          <p:nvPr/>
        </p:nvSpPr>
        <p:spPr>
          <a:xfrm>
            <a:off x="4109704" y="3591761"/>
            <a:ext cx="921385" cy="582084"/>
          </a:xfrm>
          <a:prstGeom prst="rect">
            <a:avLst/>
          </a:prstGeom>
          <a:solidFill>
            <a:srgbClr val="F94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C87F78D-1337-4E99-B916-0AF64A99C111}"/>
              </a:ext>
            </a:extLst>
          </p:cNvPr>
          <p:cNvGrpSpPr/>
          <p:nvPr/>
        </p:nvGrpSpPr>
        <p:grpSpPr>
          <a:xfrm>
            <a:off x="1886550" y="5934468"/>
            <a:ext cx="921385" cy="931590"/>
            <a:chOff x="160230" y="5402602"/>
            <a:chExt cx="921385" cy="93159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ACC6065-D2DD-4E91-8F80-EC1BB1C304FD}"/>
                </a:ext>
              </a:extLst>
            </p:cNvPr>
            <p:cNvSpPr/>
            <p:nvPr/>
          </p:nvSpPr>
          <p:spPr>
            <a:xfrm>
              <a:off x="160230" y="5752108"/>
              <a:ext cx="921385" cy="582084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BE01768-9F8D-4D29-AF21-173ED3C3961B}"/>
                </a:ext>
              </a:extLst>
            </p:cNvPr>
            <p:cNvSpPr/>
            <p:nvPr/>
          </p:nvSpPr>
          <p:spPr>
            <a:xfrm>
              <a:off x="161635" y="5402602"/>
              <a:ext cx="919979" cy="34950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5C32C61D-B629-4A7D-BE87-543E6AD6E797}"/>
              </a:ext>
            </a:extLst>
          </p:cNvPr>
          <p:cNvSpPr txBox="1"/>
          <p:nvPr/>
        </p:nvSpPr>
        <p:spPr>
          <a:xfrm>
            <a:off x="2894231" y="5945419"/>
            <a:ext cx="1621277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Nova Fm basalts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AD101EA-685E-4479-B28E-00B2B75D9DB8}"/>
              </a:ext>
            </a:extLst>
          </p:cNvPr>
          <p:cNvSpPr txBox="1"/>
          <p:nvPr/>
        </p:nvSpPr>
        <p:spPr>
          <a:xfrm>
            <a:off x="2894187" y="6304378"/>
            <a:ext cx="1621277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Pre-Cenozoic rocks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E6A0A3C-1072-4DD5-9DF8-6956884FC119}"/>
              </a:ext>
            </a:extLst>
          </p:cNvPr>
          <p:cNvCxnSpPr>
            <a:cxnSpLocks/>
          </p:cNvCxnSpPr>
          <p:nvPr/>
        </p:nvCxnSpPr>
        <p:spPr>
          <a:xfrm flipH="1" flipV="1">
            <a:off x="2548988" y="4855828"/>
            <a:ext cx="133252" cy="125339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C82C02C-9634-45FB-903E-5567DA723F84}"/>
              </a:ext>
            </a:extLst>
          </p:cNvPr>
          <p:cNvSpPr txBox="1"/>
          <p:nvPr/>
        </p:nvSpPr>
        <p:spPr>
          <a:xfrm>
            <a:off x="6771250" y="1236051"/>
            <a:ext cx="51430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Displacement on the central part of the HMFZ is equal to the amount of extension in the northern Panamint Valley and Saline Valley.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D708C59-F1D1-4490-86C9-22BE6D958582}"/>
              </a:ext>
            </a:extLst>
          </p:cNvPr>
          <p:cNvGrpSpPr/>
          <p:nvPr/>
        </p:nvGrpSpPr>
        <p:grpSpPr>
          <a:xfrm>
            <a:off x="36737" y="328360"/>
            <a:ext cx="919979" cy="699011"/>
            <a:chOff x="99795" y="891982"/>
            <a:chExt cx="919979" cy="699011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1B4381B1-C23D-4D00-AD2D-DA646DA4A29A}"/>
                </a:ext>
              </a:extLst>
            </p:cNvPr>
            <p:cNvSpPr/>
            <p:nvPr/>
          </p:nvSpPr>
          <p:spPr>
            <a:xfrm>
              <a:off x="99795" y="1241488"/>
              <a:ext cx="919979" cy="34950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098279D-F7FC-4C4F-85CD-9B4AAD843080}"/>
                </a:ext>
              </a:extLst>
            </p:cNvPr>
            <p:cNvSpPr/>
            <p:nvPr/>
          </p:nvSpPr>
          <p:spPr>
            <a:xfrm>
              <a:off x="99795" y="891982"/>
              <a:ext cx="919979" cy="349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DEA12D65-A8E3-4287-B85C-521829120C6C}"/>
              </a:ext>
            </a:extLst>
          </p:cNvPr>
          <p:cNvSpPr txBox="1"/>
          <p:nvPr/>
        </p:nvSpPr>
        <p:spPr>
          <a:xfrm>
            <a:off x="984633" y="343101"/>
            <a:ext cx="1876502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Younger Basalts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88E8A00-113A-4D2F-B75E-56355FD4FB27}"/>
              </a:ext>
            </a:extLst>
          </p:cNvPr>
          <p:cNvSpPr txBox="1"/>
          <p:nvPr/>
        </p:nvSpPr>
        <p:spPr>
          <a:xfrm>
            <a:off x="984633" y="704827"/>
            <a:ext cx="3125071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Pre –extension Basalts,</a:t>
            </a:r>
          </a:p>
          <a:p>
            <a:r>
              <a:rPr lang="en-US" sz="1400" dirty="0"/>
              <a:t> 3.8-2.8 Ma</a:t>
            </a:r>
            <a:r>
              <a:rPr lang="en-US" sz="1400" dirty="0">
                <a:sym typeface="Wingdings" panose="05000000000000000000" pitchFamily="2" charset="2"/>
              </a:rPr>
              <a:t> max age of valley ~3.0 Ma</a:t>
            </a:r>
            <a:endParaRPr lang="en-US" sz="1400" dirty="0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76236B35-E9EB-42BD-9DA4-EE1FA007202E}"/>
              </a:ext>
            </a:extLst>
          </p:cNvPr>
          <p:cNvCxnSpPr>
            <a:cxnSpLocks/>
          </p:cNvCxnSpPr>
          <p:nvPr/>
        </p:nvCxnSpPr>
        <p:spPr>
          <a:xfrm>
            <a:off x="749147" y="1123720"/>
            <a:ext cx="1279678" cy="24788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D760464B-9604-4E6E-891B-DB2B93AB3E3C}"/>
              </a:ext>
            </a:extLst>
          </p:cNvPr>
          <p:cNvSpPr/>
          <p:nvPr/>
        </p:nvSpPr>
        <p:spPr>
          <a:xfrm>
            <a:off x="1886550" y="3376175"/>
            <a:ext cx="360891" cy="227992"/>
          </a:xfrm>
          <a:prstGeom prst="rect">
            <a:avLst/>
          </a:prstGeom>
          <a:solidFill>
            <a:srgbClr val="F94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51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D914F6D-36A0-46A5-B375-3985B58FAF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528320"/>
            <a:ext cx="6683867" cy="63377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60B3D0-D1A3-4EDB-8285-07CEB62126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6140" y="0"/>
            <a:ext cx="8985860" cy="25298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FDFC83-3B56-411C-AED1-63133F7B209C}"/>
              </a:ext>
            </a:extLst>
          </p:cNvPr>
          <p:cNvSpPr txBox="1"/>
          <p:nvPr/>
        </p:nvSpPr>
        <p:spPr>
          <a:xfrm>
            <a:off x="6602776" y="2529840"/>
            <a:ext cx="55892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Palinspastic</a:t>
            </a:r>
            <a:r>
              <a:rPr lang="en-US" dirty="0"/>
              <a:t> reconstruction of northern Panamint Valley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8-10km of right lateral net slip and 0-2km of down-to-the-south normal slip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If Saline Valley and northern Panamint Valley extended contemporaneously, and the maximum age of the Saline Valley is 3.0 Ma, the slip rate on the fault is 2-3.2 mm/</a:t>
            </a:r>
            <a:r>
              <a:rPr lang="en-US" dirty="0" err="1"/>
              <a:t>yr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Restoring the low-angle normal detachment fault puts similarly aged basalts, that are across the valley in present day, back together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Low angle detachment argument is reinforced by geophysics data and drill hole data that intercepted bedrock at 370ft in northern Panamint Valley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7D124D-D43A-426D-8615-AC0BF6F37158}"/>
              </a:ext>
            </a:extLst>
          </p:cNvPr>
          <p:cNvSpPr/>
          <p:nvPr/>
        </p:nvSpPr>
        <p:spPr>
          <a:xfrm>
            <a:off x="4204954" y="3610811"/>
            <a:ext cx="921385" cy="582084"/>
          </a:xfrm>
          <a:prstGeom prst="rect">
            <a:avLst/>
          </a:prstGeom>
          <a:solidFill>
            <a:srgbClr val="F94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E00595-57A3-4F7B-AC4E-1E12C57554F6}"/>
              </a:ext>
            </a:extLst>
          </p:cNvPr>
          <p:cNvSpPr/>
          <p:nvPr/>
        </p:nvSpPr>
        <p:spPr>
          <a:xfrm>
            <a:off x="1886550" y="3376175"/>
            <a:ext cx="360891" cy="227992"/>
          </a:xfrm>
          <a:prstGeom prst="rect">
            <a:avLst/>
          </a:prstGeom>
          <a:solidFill>
            <a:srgbClr val="F94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37B6BD4-D31D-44C1-9FCA-796E9E69E4CD}"/>
              </a:ext>
            </a:extLst>
          </p:cNvPr>
          <p:cNvGrpSpPr/>
          <p:nvPr/>
        </p:nvGrpSpPr>
        <p:grpSpPr>
          <a:xfrm>
            <a:off x="2933666" y="4981574"/>
            <a:ext cx="544947" cy="550983"/>
            <a:chOff x="160230" y="5402602"/>
            <a:chExt cx="921385" cy="93159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5B57804-ADAD-4A2E-B0DD-CD8424BD16BF}"/>
                </a:ext>
              </a:extLst>
            </p:cNvPr>
            <p:cNvSpPr/>
            <p:nvPr/>
          </p:nvSpPr>
          <p:spPr>
            <a:xfrm>
              <a:off x="160230" y="5752108"/>
              <a:ext cx="921385" cy="582084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F9745C7-A13C-45B1-8E7A-7171646BA013}"/>
                </a:ext>
              </a:extLst>
            </p:cNvPr>
            <p:cNvSpPr/>
            <p:nvPr/>
          </p:nvSpPr>
          <p:spPr>
            <a:xfrm>
              <a:off x="161635" y="5402602"/>
              <a:ext cx="919979" cy="34950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1D14E3A3-FBAB-4B66-A5E5-5CBC42692179}"/>
              </a:ext>
            </a:extLst>
          </p:cNvPr>
          <p:cNvGrpSpPr/>
          <p:nvPr/>
        </p:nvGrpSpPr>
        <p:grpSpPr>
          <a:xfrm>
            <a:off x="4824072" y="5273866"/>
            <a:ext cx="433245" cy="433662"/>
            <a:chOff x="9184640" y="4435013"/>
            <a:chExt cx="921385" cy="92227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D440BF0-993E-4CDA-9138-DD708E9D8A5B}"/>
                </a:ext>
              </a:extLst>
            </p:cNvPr>
            <p:cNvSpPr/>
            <p:nvPr/>
          </p:nvSpPr>
          <p:spPr>
            <a:xfrm>
              <a:off x="9184640" y="4775200"/>
              <a:ext cx="921385" cy="582084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512E46E-5D7E-401D-B831-5008ADBE0A10}"/>
                </a:ext>
              </a:extLst>
            </p:cNvPr>
            <p:cNvSpPr/>
            <p:nvPr/>
          </p:nvSpPr>
          <p:spPr>
            <a:xfrm>
              <a:off x="9184640" y="4435013"/>
              <a:ext cx="459286" cy="34003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F543727-A7A4-4F11-A91F-A8A4A6C57889}"/>
                </a:ext>
              </a:extLst>
            </p:cNvPr>
            <p:cNvSpPr/>
            <p:nvPr/>
          </p:nvSpPr>
          <p:spPr>
            <a:xfrm>
              <a:off x="9643926" y="4435013"/>
              <a:ext cx="459286" cy="34003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C4FEC6F-97ED-4929-B97C-0B3E80D88A00}"/>
              </a:ext>
            </a:extLst>
          </p:cNvPr>
          <p:cNvGrpSpPr/>
          <p:nvPr/>
        </p:nvGrpSpPr>
        <p:grpSpPr>
          <a:xfrm>
            <a:off x="1275042" y="1104643"/>
            <a:ext cx="421885" cy="320553"/>
            <a:chOff x="99795" y="891982"/>
            <a:chExt cx="919979" cy="69901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1E88734-963F-41CE-8F31-544D783ADB9C}"/>
                </a:ext>
              </a:extLst>
            </p:cNvPr>
            <p:cNvSpPr/>
            <p:nvPr/>
          </p:nvSpPr>
          <p:spPr>
            <a:xfrm>
              <a:off x="99795" y="1241488"/>
              <a:ext cx="919979" cy="34950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BA4FD8A-6221-4EA0-B391-96A6A59A857C}"/>
                </a:ext>
              </a:extLst>
            </p:cNvPr>
            <p:cNvSpPr/>
            <p:nvPr/>
          </p:nvSpPr>
          <p:spPr>
            <a:xfrm>
              <a:off x="99795" y="891982"/>
              <a:ext cx="919979" cy="34950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68292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1C7185-5651-4331-8D97-77E0CEDDF39C}"/>
              </a:ext>
            </a:extLst>
          </p:cNvPr>
          <p:cNvSpPr txBox="1"/>
          <p:nvPr/>
        </p:nvSpPr>
        <p:spPr>
          <a:xfrm>
            <a:off x="6599104" y="0"/>
            <a:ext cx="5846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Interpretation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ED870D-AE86-41A5-8FBE-51C3F9B6E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8630"/>
            <a:ext cx="6333290" cy="178304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BE4B4086-565F-4642-B4B9-5821BD2D2547}"/>
              </a:ext>
            </a:extLst>
          </p:cNvPr>
          <p:cNvGrpSpPr/>
          <p:nvPr/>
        </p:nvGrpSpPr>
        <p:grpSpPr>
          <a:xfrm>
            <a:off x="-1" y="2670048"/>
            <a:ext cx="6096001" cy="3730752"/>
            <a:chOff x="-1" y="2670048"/>
            <a:chExt cx="6096001" cy="3730752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FEF6223-D26A-48E7-B0CE-E27472E6C7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" y="2670048"/>
              <a:ext cx="6096001" cy="3730752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91BD2EA-C080-4681-A428-88D094DE6A04}"/>
                </a:ext>
              </a:extLst>
            </p:cNvPr>
            <p:cNvSpPr txBox="1"/>
            <p:nvPr/>
          </p:nvSpPr>
          <p:spPr>
            <a:xfrm>
              <a:off x="-1" y="6093023"/>
              <a:ext cx="29635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Figure 4b, from </a:t>
              </a:r>
              <a:r>
                <a:rPr lang="en-US" sz="1400" dirty="0" err="1"/>
                <a:t>Seedorff</a:t>
              </a:r>
              <a:r>
                <a:rPr lang="en-US" sz="1400" dirty="0"/>
                <a:t> et al., 2015 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1F8411B-8CA1-4CDC-BD12-C78291FFC642}"/>
              </a:ext>
            </a:extLst>
          </p:cNvPr>
          <p:cNvSpPr txBox="1"/>
          <p:nvPr/>
        </p:nvSpPr>
        <p:spPr>
          <a:xfrm>
            <a:off x="6731306" y="815248"/>
            <a:ext cx="516691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“No alternative reconstruction involving large-scale rotation of an initially high-angle structure produces and acceptable initial orientation of the volcanic units”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Northern Panamint Valley shows immense evidence for: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Lots of extension can be accommodated by low angle faulting in the Great Basin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Not all recent Basin and Range faulting is high-angle normal faulting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Saline Valley shows a different style of extension than the northern Panamint Valley, thus low angle faulting is only one means of Basin and Range extension.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Saline Valley geology actually precludes the detachment model there and favors closely spaced rotated faults</a:t>
            </a:r>
          </a:p>
        </p:txBody>
      </p:sp>
    </p:spTree>
    <p:extLst>
      <p:ext uri="{BB962C8B-B14F-4D97-AF65-F5344CB8AC3E}">
        <p14:creationId xmlns:p14="http://schemas.microsoft.com/office/powerpoint/2010/main" val="3937009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2686DE-0938-4446-AA47-71F8C9DADD4D}"/>
              </a:ext>
            </a:extLst>
          </p:cNvPr>
          <p:cNvSpPr txBox="1"/>
          <p:nvPr/>
        </p:nvSpPr>
        <p:spPr>
          <a:xfrm>
            <a:off x="484743" y="2551837"/>
            <a:ext cx="609783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Seedorff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E., Richardson, C. A., Maher, D. J., Pennell, W. M., &amp; Garside, L. J. (2015, May). Fault surface maps: Three-dimensional structural reconstructions and their utility in exploration and mining. In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New concepts and discoveries: Proceedings, Geological Society of Nevada Symposium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(Vol. 2, pp. 1179-1206).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128344-FD6B-4078-A342-521136F21A88}"/>
              </a:ext>
            </a:extLst>
          </p:cNvPr>
          <p:cNvSpPr txBox="1"/>
          <p:nvPr/>
        </p:nvSpPr>
        <p:spPr>
          <a:xfrm>
            <a:off x="484743" y="242371"/>
            <a:ext cx="2864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Works Cited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5F8C1A-0514-4AA2-B0DE-D072766F11FB}"/>
              </a:ext>
            </a:extLst>
          </p:cNvPr>
          <p:cNvSpPr txBox="1"/>
          <p:nvPr/>
        </p:nvSpPr>
        <p:spPr>
          <a:xfrm>
            <a:off x="484743" y="888702"/>
            <a:ext cx="609783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Burchfiel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B.C., Hodges, K.V. and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Royden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L.H., 1987. Geology of the Panamint Valley - Saline Valley pull-apart system, California: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Palinspastic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evidence for low-angle geometry of a Neogene range-bounding fault. Journal of Geophysical Research, 92: 10422-10426.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968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515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Atticus Proctor</dc:creator>
  <cp:lastModifiedBy>Atticus Proctor</cp:lastModifiedBy>
  <cp:revision>22</cp:revision>
  <dcterms:created xsi:type="dcterms:W3CDTF">2021-09-19T22:18:00Z</dcterms:created>
  <dcterms:modified xsi:type="dcterms:W3CDTF">2021-09-20T15:14:40Z</dcterms:modified>
</cp:coreProperties>
</file>