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1" r:id="rId4"/>
    <p:sldId id="259" r:id="rId5"/>
    <p:sldId id="260"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35"/>
    <p:restoredTop sz="96296"/>
  </p:normalViewPr>
  <p:slideViewPr>
    <p:cSldViewPr snapToGrid="0" snapToObjects="1">
      <p:cViewPr>
        <p:scale>
          <a:sx n="120" d="100"/>
          <a:sy n="120" d="100"/>
        </p:scale>
        <p:origin x="177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D0ACF1-55FD-1445-B6BD-5F9CC4E5FE2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27558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0ACF1-55FD-1445-B6BD-5F9CC4E5FE2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353126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0ACF1-55FD-1445-B6BD-5F9CC4E5FE2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118861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0ACF1-55FD-1445-B6BD-5F9CC4E5FE2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67169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0ACF1-55FD-1445-B6BD-5F9CC4E5FE26}"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321124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D0ACF1-55FD-1445-B6BD-5F9CC4E5FE26}"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83693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D0ACF1-55FD-1445-B6BD-5F9CC4E5FE26}"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236064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D0ACF1-55FD-1445-B6BD-5F9CC4E5FE26}"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270293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0ACF1-55FD-1445-B6BD-5F9CC4E5FE26}"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108471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D0ACF1-55FD-1445-B6BD-5F9CC4E5FE26}"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312514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D0ACF1-55FD-1445-B6BD-5F9CC4E5FE26}"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95824-73E4-5A4F-AFD7-1D66DA244377}" type="slidenum">
              <a:rPr lang="en-US" smtClean="0"/>
              <a:t>‹#›</a:t>
            </a:fld>
            <a:endParaRPr lang="en-US"/>
          </a:p>
        </p:txBody>
      </p:sp>
    </p:spTree>
    <p:extLst>
      <p:ext uri="{BB962C8B-B14F-4D97-AF65-F5344CB8AC3E}">
        <p14:creationId xmlns:p14="http://schemas.microsoft.com/office/powerpoint/2010/main" val="370624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5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0ACF1-55FD-1445-B6BD-5F9CC4E5FE26}" type="datetimeFigureOut">
              <a:rPr lang="en-US" smtClean="0"/>
              <a:t>9/27/21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95824-73E4-5A4F-AFD7-1D66DA244377}" type="slidenum">
              <a:rPr lang="en-US" smtClean="0"/>
              <a:t>‹#›</a:t>
            </a:fld>
            <a:endParaRPr lang="en-US"/>
          </a:p>
        </p:txBody>
      </p:sp>
    </p:spTree>
    <p:extLst>
      <p:ext uri="{BB962C8B-B14F-4D97-AF65-F5344CB8AC3E}">
        <p14:creationId xmlns:p14="http://schemas.microsoft.com/office/powerpoint/2010/main" val="1545509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CB52D7-9142-154D-9B0D-2C0804E3C775}"/>
              </a:ext>
            </a:extLst>
          </p:cNvPr>
          <p:cNvSpPr>
            <a:spLocks noGrp="1"/>
          </p:cNvSpPr>
          <p:nvPr>
            <p:ph type="ctrTitle"/>
          </p:nvPr>
        </p:nvSpPr>
        <p:spPr>
          <a:xfrm>
            <a:off x="539014" y="5091762"/>
            <a:ext cx="5613590" cy="1264588"/>
          </a:xfrm>
        </p:spPr>
        <p:txBody>
          <a:bodyPr anchor="ctr">
            <a:normAutofit/>
          </a:bodyPr>
          <a:lstStyle/>
          <a:p>
            <a:pPr algn="r"/>
            <a:r>
              <a:rPr lang="en-US" sz="2000">
                <a:solidFill>
                  <a:srgbClr val="FFFFFF"/>
                </a:solidFill>
                <a:latin typeface="Times New Roman" panose="02020603050405020304" pitchFamily="18" charset="0"/>
                <a:cs typeface="Times New Roman" panose="02020603050405020304" pitchFamily="18" charset="0"/>
              </a:rPr>
              <a:t>Timing of Cenozoic volcanism and Basin and Range extension in northwestern Nevada: New constraints from the northern Pine Forest Range</a:t>
            </a:r>
          </a:p>
        </p:txBody>
      </p:sp>
      <p:sp>
        <p:nvSpPr>
          <p:cNvPr id="3" name="Subtitle 2">
            <a:extLst>
              <a:ext uri="{FF2B5EF4-FFF2-40B4-BE49-F238E27FC236}">
                <a16:creationId xmlns:a16="http://schemas.microsoft.com/office/drawing/2014/main" id="{1E0C68EA-F959-874F-9922-0B91D0043237}"/>
              </a:ext>
            </a:extLst>
          </p:cNvPr>
          <p:cNvSpPr>
            <a:spLocks noGrp="1"/>
          </p:cNvSpPr>
          <p:nvPr>
            <p:ph type="subTitle" idx="1"/>
          </p:nvPr>
        </p:nvSpPr>
        <p:spPr>
          <a:xfrm>
            <a:off x="6451589" y="5091763"/>
            <a:ext cx="2153396" cy="1264587"/>
          </a:xfrm>
        </p:spPr>
        <p:txBody>
          <a:bodyPr anchor="ctr">
            <a:normAutofit/>
          </a:bodyPr>
          <a:lstStyle/>
          <a:p>
            <a:pPr algn="l"/>
            <a:r>
              <a:rPr lang="en-US" sz="900">
                <a:solidFill>
                  <a:srgbClr val="FFC000"/>
                </a:solidFill>
              </a:rPr>
              <a:t>Colgan, J. P., Dumitru, T. A., McWilliams, M. and E. Miller, 2006, Timing of Cenozoic volcanism and Basin and Range Extension in northwestern Nevada, New constraints from the northern Pine Forest Range, Geological Society of American Bulletin, 118, 126-139.</a:t>
            </a:r>
          </a:p>
        </p:txBody>
      </p:sp>
      <p:pic>
        <p:nvPicPr>
          <p:cNvPr id="5" name="Picture 4" descr="A dirt road in the desert&#10;&#10;Description automatically generated with low confidence">
            <a:extLst>
              <a:ext uri="{FF2B5EF4-FFF2-40B4-BE49-F238E27FC236}">
                <a16:creationId xmlns:a16="http://schemas.microsoft.com/office/drawing/2014/main" id="{25E56ECC-60A5-E143-8345-414C5FBA634A}"/>
              </a:ext>
            </a:extLst>
          </p:cNvPr>
          <p:cNvPicPr>
            <a:picLocks noChangeAspect="1"/>
          </p:cNvPicPr>
          <p:nvPr/>
        </p:nvPicPr>
        <p:blipFill rotWithShape="1">
          <a:blip r:embed="rId2"/>
          <a:srcRect r="-1" b="22237"/>
          <a:stretch/>
        </p:blipFill>
        <p:spPr>
          <a:xfrm>
            <a:off x="240030" y="320040"/>
            <a:ext cx="8661654" cy="4462272"/>
          </a:xfrm>
          <a:prstGeom prst="rect">
            <a:avLst/>
          </a:prstGeom>
        </p:spPr>
      </p:pic>
      <p:cxnSp>
        <p:nvCxnSpPr>
          <p:cNvPr id="23" name="Straight Connector 2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6075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nature&#10;&#10;Description automatically generated">
            <a:extLst>
              <a:ext uri="{FF2B5EF4-FFF2-40B4-BE49-F238E27FC236}">
                <a16:creationId xmlns:a16="http://schemas.microsoft.com/office/drawing/2014/main" id="{880CDEE7-0F71-C347-B2B1-0F8F41460375}"/>
              </a:ext>
            </a:extLst>
          </p:cNvPr>
          <p:cNvPicPr>
            <a:picLocks noChangeAspect="1"/>
          </p:cNvPicPr>
          <p:nvPr/>
        </p:nvPicPr>
        <p:blipFill>
          <a:blip r:embed="rId2"/>
          <a:stretch>
            <a:fillRect/>
          </a:stretch>
        </p:blipFill>
        <p:spPr>
          <a:xfrm>
            <a:off x="4838326" y="103155"/>
            <a:ext cx="4222774" cy="3416319"/>
          </a:xfrm>
          <a:prstGeom prst="rect">
            <a:avLst/>
          </a:prstGeom>
        </p:spPr>
      </p:pic>
      <p:sp>
        <p:nvSpPr>
          <p:cNvPr id="8" name="TextBox 7">
            <a:extLst>
              <a:ext uri="{FF2B5EF4-FFF2-40B4-BE49-F238E27FC236}">
                <a16:creationId xmlns:a16="http://schemas.microsoft.com/office/drawing/2014/main" id="{82FB6E63-C8D0-BF41-B760-E20188F8D37A}"/>
              </a:ext>
            </a:extLst>
          </p:cNvPr>
          <p:cNvSpPr txBox="1"/>
          <p:nvPr/>
        </p:nvSpPr>
        <p:spPr>
          <a:xfrm>
            <a:off x="414670" y="404037"/>
            <a:ext cx="135223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Introduction</a:t>
            </a:r>
          </a:p>
        </p:txBody>
      </p:sp>
      <p:sp>
        <p:nvSpPr>
          <p:cNvPr id="10" name="TextBox 9">
            <a:extLst>
              <a:ext uri="{FF2B5EF4-FFF2-40B4-BE49-F238E27FC236}">
                <a16:creationId xmlns:a16="http://schemas.microsoft.com/office/drawing/2014/main" id="{D62922CD-175E-F844-8DB8-DDE739DF15DF}"/>
              </a:ext>
            </a:extLst>
          </p:cNvPr>
          <p:cNvSpPr txBox="1"/>
          <p:nvPr/>
        </p:nvSpPr>
        <p:spPr>
          <a:xfrm>
            <a:off x="310442" y="1397675"/>
            <a:ext cx="4246200"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Purpose: </a:t>
            </a:r>
          </a:p>
          <a:p>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a:latin typeface="Times New Roman" panose="02020603050405020304" pitchFamily="18" charset="0"/>
                <a:cs typeface="Times New Roman" panose="02020603050405020304" pitchFamily="18" charset="0"/>
              </a:rPr>
              <a:t>To better constrain the timing of Basin and Range extensional faulting and Cenozoic Volcanism in NW Nevada </a:t>
            </a:r>
          </a:p>
          <a:p>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a:latin typeface="Times New Roman" panose="02020603050405020304" pitchFamily="18" charset="0"/>
                <a:cs typeface="Times New Roman" panose="02020603050405020304" pitchFamily="18" charset="0"/>
              </a:rPr>
              <a:t>To seek evidence for extensional faulting and tilting that occurred before Miocene faulting event</a:t>
            </a:r>
          </a:p>
          <a:p>
            <a:pPr marL="285750" indent="-285750">
              <a:buFontTx/>
              <a:buChar char="-"/>
            </a:pPr>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a:latin typeface="Times New Roman" panose="02020603050405020304" pitchFamily="18" charset="0"/>
                <a:cs typeface="Times New Roman" panose="02020603050405020304" pitchFamily="18" charset="0"/>
              </a:rPr>
              <a:t>Pine Forest Range has well preserved geologic relationships  </a:t>
            </a:r>
          </a:p>
        </p:txBody>
      </p:sp>
      <p:sp>
        <p:nvSpPr>
          <p:cNvPr id="11" name="7-Point Star 10">
            <a:extLst>
              <a:ext uri="{FF2B5EF4-FFF2-40B4-BE49-F238E27FC236}">
                <a16:creationId xmlns:a16="http://schemas.microsoft.com/office/drawing/2014/main" id="{088722F4-23F5-F346-B6FA-7F2629F90F1F}"/>
              </a:ext>
            </a:extLst>
          </p:cNvPr>
          <p:cNvSpPr/>
          <p:nvPr/>
        </p:nvSpPr>
        <p:spPr>
          <a:xfrm>
            <a:off x="7295103" y="2136148"/>
            <a:ext cx="196371" cy="201801"/>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descr="A picture containing text&#10;&#10;Description automatically generated">
            <a:extLst>
              <a:ext uri="{FF2B5EF4-FFF2-40B4-BE49-F238E27FC236}">
                <a16:creationId xmlns:a16="http://schemas.microsoft.com/office/drawing/2014/main" id="{EB71AF82-93E0-1246-BA99-E285B9DBA553}"/>
              </a:ext>
            </a:extLst>
          </p:cNvPr>
          <p:cNvPicPr>
            <a:picLocks noGrp="1" noChangeAspect="1"/>
          </p:cNvPicPr>
          <p:nvPr>
            <p:ph idx="1"/>
          </p:nvPr>
        </p:nvPicPr>
        <p:blipFill>
          <a:blip r:embed="rId3"/>
          <a:stretch>
            <a:fillRect/>
          </a:stretch>
        </p:blipFill>
        <p:spPr>
          <a:xfrm>
            <a:off x="4832760" y="3148444"/>
            <a:ext cx="4311240" cy="3649857"/>
          </a:xfrm>
        </p:spPr>
      </p:pic>
    </p:spTree>
    <p:extLst>
      <p:ext uri="{BB962C8B-B14F-4D97-AF65-F5344CB8AC3E}">
        <p14:creationId xmlns:p14="http://schemas.microsoft.com/office/powerpoint/2010/main" val="247228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5CFC0-46E3-244F-80C7-AB1BE79DD960}"/>
              </a:ext>
            </a:extLst>
          </p:cNvPr>
          <p:cNvSpPr txBox="1"/>
          <p:nvPr/>
        </p:nvSpPr>
        <p:spPr>
          <a:xfrm>
            <a:off x="339817" y="342369"/>
            <a:ext cx="283693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Some geology of the area</a:t>
            </a:r>
          </a:p>
        </p:txBody>
      </p:sp>
      <p:sp>
        <p:nvSpPr>
          <p:cNvPr id="9" name="TextBox 8">
            <a:extLst>
              <a:ext uri="{FF2B5EF4-FFF2-40B4-BE49-F238E27FC236}">
                <a16:creationId xmlns:a16="http://schemas.microsoft.com/office/drawing/2014/main" id="{5EEAD0D8-3C57-B84C-A0C7-B930645E41A4}"/>
              </a:ext>
            </a:extLst>
          </p:cNvPr>
          <p:cNvSpPr txBox="1"/>
          <p:nvPr/>
        </p:nvSpPr>
        <p:spPr>
          <a:xfrm>
            <a:off x="339817" y="1048366"/>
            <a:ext cx="4657485" cy="550920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Ranges in the central part of the northern Basin and Range province formed during a large episode of major normal fault slip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Recent Basin and Range extensional faulting has been concentrated at the eastern and western margins of the province </a:t>
            </a:r>
          </a:p>
          <a:p>
            <a:r>
              <a:rPr lang="en-US" sz="1600" dirty="0">
                <a:latin typeface="Times New Roman" panose="02020603050405020304" pitchFamily="18" charset="0"/>
                <a:cs typeface="Times New Roman" panose="02020603050405020304" pitchFamily="18" charset="0"/>
              </a:rPr>
              <a:t> - involves more limited amounts of extension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Pine Forest Range</a:t>
            </a:r>
          </a:p>
          <a:p>
            <a:r>
              <a:rPr lang="en-US" sz="1600" dirty="0">
                <a:latin typeface="Times New Roman" panose="02020603050405020304" pitchFamily="18" charset="0"/>
                <a:cs typeface="Times New Roman" panose="02020603050405020304" pitchFamily="18" charset="0"/>
              </a:rPr>
              <a:t>Pre-Tertiary:</a:t>
            </a:r>
          </a:p>
          <a:p>
            <a:r>
              <a:rPr lang="en-US" sz="1600" dirty="0">
                <a:latin typeface="Times New Roman" panose="02020603050405020304" pitchFamily="18" charset="0"/>
                <a:cs typeface="Times New Roman" panose="02020603050405020304" pitchFamily="18" charset="0"/>
              </a:rPr>
              <a:t>Basement rocks contain Paleozoic to late Triassic Strata</a:t>
            </a:r>
          </a:p>
          <a:p>
            <a:r>
              <a:rPr lang="en-US" sz="1600" dirty="0">
                <a:latin typeface="Times New Roman" panose="02020603050405020304" pitchFamily="18" charset="0"/>
                <a:cs typeface="Times New Roman" panose="02020603050405020304" pitchFamily="18" charset="0"/>
              </a:rPr>
              <a:t>Overlying Mesozoic strata consists of volcanogenic rocks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Early to Mid Jurassic:</a:t>
            </a:r>
          </a:p>
          <a:p>
            <a:r>
              <a:rPr lang="en-US" sz="1600" dirty="0">
                <a:latin typeface="Times New Roman" panose="02020603050405020304" pitchFamily="18" charset="0"/>
                <a:cs typeface="Times New Roman" panose="02020603050405020304" pitchFamily="18" charset="0"/>
              </a:rPr>
              <a:t>Both strata were deformed during southeast-northwest shortening</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Tertiary Units described by Noble et al. 1970</a:t>
            </a:r>
          </a:p>
          <a:p>
            <a:r>
              <a:rPr lang="en-US" sz="1600" dirty="0">
                <a:latin typeface="Times New Roman" panose="02020603050405020304" pitchFamily="18" charset="0"/>
                <a:cs typeface="Times New Roman" panose="02020603050405020304" pitchFamily="18" charset="0"/>
              </a:rPr>
              <a:t>- Paired with </a:t>
            </a:r>
            <a:r>
              <a:rPr lang="en-US" sz="1600" baseline="30000" dirty="0">
                <a:latin typeface="Times New Roman" panose="02020603050405020304" pitchFamily="18" charset="0"/>
                <a:cs typeface="Times New Roman" panose="02020603050405020304" pitchFamily="18" charset="0"/>
              </a:rPr>
              <a:t>40</a:t>
            </a:r>
            <a:r>
              <a:rPr lang="en-US" sz="1600" dirty="0">
                <a:latin typeface="Times New Roman" panose="02020603050405020304" pitchFamily="18" charset="0"/>
                <a:cs typeface="Times New Roman" panose="02020603050405020304" pitchFamily="18" charset="0"/>
              </a:rPr>
              <a:t>Ar/</a:t>
            </a:r>
            <a:r>
              <a:rPr lang="en-US" sz="1600" baseline="30000" dirty="0">
                <a:latin typeface="Times New Roman" panose="02020603050405020304" pitchFamily="18" charset="0"/>
                <a:cs typeface="Times New Roman" panose="02020603050405020304" pitchFamily="18" charset="0"/>
              </a:rPr>
              <a:t>39</a:t>
            </a:r>
            <a:r>
              <a:rPr lang="en-US" sz="1600" dirty="0">
                <a:latin typeface="Times New Roman" panose="02020603050405020304" pitchFamily="18" charset="0"/>
                <a:cs typeface="Times New Roman" panose="02020603050405020304" pitchFamily="18" charset="0"/>
              </a:rPr>
              <a:t>Ar  samples/dates </a:t>
            </a:r>
          </a:p>
        </p:txBody>
      </p:sp>
      <p:pic>
        <p:nvPicPr>
          <p:cNvPr id="13" name="Content Placeholder 12" descr="Diagram&#10;&#10;Description automatically generated">
            <a:extLst>
              <a:ext uri="{FF2B5EF4-FFF2-40B4-BE49-F238E27FC236}">
                <a16:creationId xmlns:a16="http://schemas.microsoft.com/office/drawing/2014/main" id="{A0A8B676-23A1-D641-B6CC-11FB6C7694C8}"/>
              </a:ext>
            </a:extLst>
          </p:cNvPr>
          <p:cNvPicPr>
            <a:picLocks noGrp="1" noChangeAspect="1"/>
          </p:cNvPicPr>
          <p:nvPr>
            <p:ph idx="1"/>
          </p:nvPr>
        </p:nvPicPr>
        <p:blipFill rotWithShape="1">
          <a:blip r:embed="rId2"/>
          <a:srcRect l="4330" t="2541" r="2605" b="3628"/>
          <a:stretch/>
        </p:blipFill>
        <p:spPr>
          <a:xfrm>
            <a:off x="4965405" y="1387549"/>
            <a:ext cx="4178595" cy="4082902"/>
          </a:xfrm>
        </p:spPr>
      </p:pic>
    </p:spTree>
    <p:extLst>
      <p:ext uri="{BB962C8B-B14F-4D97-AF65-F5344CB8AC3E}">
        <p14:creationId xmlns:p14="http://schemas.microsoft.com/office/powerpoint/2010/main" val="219470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AB2C60C0-E783-F147-8C93-5BC53B3E6957}"/>
              </a:ext>
            </a:extLst>
          </p:cNvPr>
          <p:cNvPicPr>
            <a:picLocks noGrp="1" noChangeAspect="1"/>
          </p:cNvPicPr>
          <p:nvPr>
            <p:ph idx="1"/>
          </p:nvPr>
        </p:nvPicPr>
        <p:blipFill>
          <a:blip r:embed="rId2"/>
          <a:stretch>
            <a:fillRect/>
          </a:stretch>
        </p:blipFill>
        <p:spPr>
          <a:xfrm>
            <a:off x="3984808" y="499905"/>
            <a:ext cx="5014965" cy="5858189"/>
          </a:xfrm>
        </p:spPr>
      </p:pic>
      <p:sp>
        <p:nvSpPr>
          <p:cNvPr id="6" name="TextBox 5">
            <a:extLst>
              <a:ext uri="{FF2B5EF4-FFF2-40B4-BE49-F238E27FC236}">
                <a16:creationId xmlns:a16="http://schemas.microsoft.com/office/drawing/2014/main" id="{06C33BFE-EB2A-4843-BB9D-557F085937E2}"/>
              </a:ext>
            </a:extLst>
          </p:cNvPr>
          <p:cNvSpPr txBox="1"/>
          <p:nvPr/>
        </p:nvSpPr>
        <p:spPr>
          <a:xfrm>
            <a:off x="396638" y="222279"/>
            <a:ext cx="130830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Methods</a:t>
            </a:r>
          </a:p>
        </p:txBody>
      </p:sp>
      <p:sp>
        <p:nvSpPr>
          <p:cNvPr id="7" name="TextBox 6">
            <a:extLst>
              <a:ext uri="{FF2B5EF4-FFF2-40B4-BE49-F238E27FC236}">
                <a16:creationId xmlns:a16="http://schemas.microsoft.com/office/drawing/2014/main" id="{088A8420-5261-FD4A-B95B-DE7F98E58011}"/>
              </a:ext>
            </a:extLst>
          </p:cNvPr>
          <p:cNvSpPr txBox="1"/>
          <p:nvPr/>
        </p:nvSpPr>
        <p:spPr>
          <a:xfrm>
            <a:off x="691686" y="649466"/>
            <a:ext cx="2026517" cy="400110"/>
          </a:xfrm>
          <a:prstGeom prst="rect">
            <a:avLst/>
          </a:prstGeom>
          <a:noFill/>
        </p:spPr>
        <p:txBody>
          <a:bodyPr wrap="none" rtlCol="0">
            <a:spAutoFit/>
          </a:bodyPr>
          <a:lstStyle/>
          <a:p>
            <a:r>
              <a:rPr lang="en-US" sz="2000" baseline="30000" dirty="0">
                <a:latin typeface="Times New Roman" panose="02020603050405020304" pitchFamily="18" charset="0"/>
                <a:cs typeface="Times New Roman" panose="02020603050405020304" pitchFamily="18" charset="0"/>
              </a:rPr>
              <a:t>40</a:t>
            </a:r>
            <a:r>
              <a:rPr lang="en-US" sz="2000" dirty="0">
                <a:latin typeface="Times New Roman" panose="02020603050405020304" pitchFamily="18" charset="0"/>
                <a:cs typeface="Times New Roman" panose="02020603050405020304" pitchFamily="18" charset="0"/>
              </a:rPr>
              <a:t>Ar/</a:t>
            </a:r>
            <a:r>
              <a:rPr lang="en-US" sz="2000" baseline="30000" dirty="0">
                <a:latin typeface="Times New Roman" panose="02020603050405020304" pitchFamily="18" charset="0"/>
                <a:cs typeface="Times New Roman" panose="02020603050405020304" pitchFamily="18" charset="0"/>
              </a:rPr>
              <a:t>39</a:t>
            </a:r>
            <a:r>
              <a:rPr lang="en-US" sz="2000" dirty="0">
                <a:latin typeface="Times New Roman" panose="02020603050405020304" pitchFamily="18" charset="0"/>
                <a:cs typeface="Times New Roman" panose="02020603050405020304" pitchFamily="18" charset="0"/>
              </a:rPr>
              <a:t>Ar  Dating </a:t>
            </a:r>
          </a:p>
        </p:txBody>
      </p:sp>
      <p:sp>
        <p:nvSpPr>
          <p:cNvPr id="8" name="TextBox 7">
            <a:extLst>
              <a:ext uri="{FF2B5EF4-FFF2-40B4-BE49-F238E27FC236}">
                <a16:creationId xmlns:a16="http://schemas.microsoft.com/office/drawing/2014/main" id="{2D7E08E4-F9B3-634A-8B95-41124F621F65}"/>
              </a:ext>
            </a:extLst>
          </p:cNvPr>
          <p:cNvSpPr txBox="1"/>
          <p:nvPr/>
        </p:nvSpPr>
        <p:spPr>
          <a:xfrm>
            <a:off x="232459" y="1476763"/>
            <a:ext cx="3572902" cy="4524315"/>
          </a:xfrm>
          <a:prstGeom prst="rect">
            <a:avLst/>
          </a:prstGeom>
          <a:noFill/>
        </p:spPr>
        <p:txBody>
          <a:bodyPr wrap="square" rtlCol="0">
            <a:spAutoFit/>
          </a:bodyPr>
          <a:lstStyle/>
          <a:p>
            <a:pPr marL="285750" indent="-285750">
              <a:buFontTx/>
              <a:buChar char="-"/>
            </a:pPr>
            <a:r>
              <a:rPr lang="en-US" dirty="0">
                <a:latin typeface="Times New Roman" panose="02020603050405020304" pitchFamily="18" charset="0"/>
                <a:cs typeface="Times New Roman" panose="02020603050405020304" pitchFamily="18" charset="0"/>
              </a:rPr>
              <a:t>11 new </a:t>
            </a:r>
            <a:r>
              <a:rPr lang="en-US" baseline="30000" dirty="0">
                <a:latin typeface="Times New Roman" panose="02020603050405020304" pitchFamily="18" charset="0"/>
                <a:cs typeface="Times New Roman" panose="02020603050405020304" pitchFamily="18" charset="0"/>
              </a:rPr>
              <a:t>40</a:t>
            </a:r>
            <a:r>
              <a:rPr lang="en-US" dirty="0">
                <a:latin typeface="Times New Roman" panose="02020603050405020304" pitchFamily="18" charset="0"/>
                <a:cs typeface="Times New Roman" panose="02020603050405020304" pitchFamily="18" charset="0"/>
              </a:rPr>
              <a:t>Ar/</a:t>
            </a:r>
            <a:r>
              <a:rPr lang="en-US" baseline="30000" dirty="0">
                <a:latin typeface="Times New Roman" panose="02020603050405020304" pitchFamily="18" charset="0"/>
                <a:cs typeface="Times New Roman" panose="02020603050405020304" pitchFamily="18" charset="0"/>
              </a:rPr>
              <a:t>39</a:t>
            </a:r>
            <a:r>
              <a:rPr lang="en-US" dirty="0">
                <a:latin typeface="Times New Roman" panose="02020603050405020304" pitchFamily="18" charset="0"/>
                <a:cs typeface="Times New Roman" panose="02020603050405020304" pitchFamily="18" charset="0"/>
              </a:rPr>
              <a:t>Ar dates identified </a:t>
            </a:r>
          </a:p>
          <a:p>
            <a:pPr marL="285750" indent="-285750">
              <a:buFontTx/>
              <a:buChar char="-"/>
            </a:pPr>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err="1">
                <a:latin typeface="Times New Roman" panose="02020603050405020304" pitchFamily="18" charset="0"/>
                <a:cs typeface="Times New Roman" panose="02020603050405020304" pitchFamily="18" charset="0"/>
              </a:rPr>
              <a:t>Trachyandesitic</a:t>
            </a:r>
            <a:r>
              <a:rPr lang="en-US" dirty="0">
                <a:latin typeface="Times New Roman" panose="02020603050405020304" pitchFamily="18" charset="0"/>
                <a:cs typeface="Times New Roman" panose="02020603050405020304" pitchFamily="18" charset="0"/>
              </a:rPr>
              <a:t> Intrusive Rocks</a:t>
            </a:r>
          </a:p>
          <a:p>
            <a:pPr lvl="1"/>
            <a:r>
              <a:rPr lang="en-US" dirty="0">
                <a:latin typeface="Times New Roman" panose="02020603050405020304" pitchFamily="18" charset="0"/>
                <a:cs typeface="Times New Roman" panose="02020603050405020304" pitchFamily="18" charset="0"/>
              </a:rPr>
              <a:t>38 Ma</a:t>
            </a:r>
          </a:p>
          <a:p>
            <a:pPr marL="285750" indent="-285750">
              <a:buFontTx/>
              <a:buChar char="-"/>
            </a:pPr>
            <a:r>
              <a:rPr lang="en-US" dirty="0">
                <a:latin typeface="Times New Roman" panose="02020603050405020304" pitchFamily="18" charset="0"/>
                <a:cs typeface="Times New Roman" panose="02020603050405020304" pitchFamily="18" charset="0"/>
              </a:rPr>
              <a:t>Older Basalt flows</a:t>
            </a:r>
          </a:p>
          <a:p>
            <a:pPr lvl="1"/>
            <a:r>
              <a:rPr lang="en-US" dirty="0">
                <a:latin typeface="Times New Roman" panose="02020603050405020304" pitchFamily="18" charset="0"/>
                <a:cs typeface="Times New Roman" panose="02020603050405020304" pitchFamily="18" charset="0"/>
              </a:rPr>
              <a:t>Not enough </a:t>
            </a:r>
            <a:r>
              <a:rPr lang="en-US" baseline="30000" dirty="0">
                <a:latin typeface="Times New Roman" panose="02020603050405020304" pitchFamily="18" charset="0"/>
                <a:cs typeface="Times New Roman" panose="02020603050405020304" pitchFamily="18" charset="0"/>
              </a:rPr>
              <a:t>40</a:t>
            </a:r>
            <a:r>
              <a:rPr lang="en-US" dirty="0">
                <a:latin typeface="Times New Roman" panose="02020603050405020304" pitchFamily="18" charset="0"/>
                <a:cs typeface="Times New Roman" panose="02020603050405020304" pitchFamily="18" charset="0"/>
              </a:rPr>
              <a:t>Ar/</a:t>
            </a:r>
            <a:r>
              <a:rPr lang="en-US" baseline="30000" dirty="0">
                <a:latin typeface="Times New Roman" panose="02020603050405020304" pitchFamily="18" charset="0"/>
                <a:cs typeface="Times New Roman" panose="02020603050405020304" pitchFamily="18" charset="0"/>
              </a:rPr>
              <a:t>39</a:t>
            </a:r>
            <a:r>
              <a:rPr lang="en-US" dirty="0">
                <a:latin typeface="Times New Roman" panose="02020603050405020304" pitchFamily="18" charset="0"/>
                <a:cs typeface="Times New Roman" panose="02020603050405020304" pitchFamily="18" charset="0"/>
              </a:rPr>
              <a:t>Ar </a:t>
            </a:r>
          </a:p>
          <a:p>
            <a:pPr lvl="1"/>
            <a:r>
              <a:rPr lang="en-US" dirty="0">
                <a:latin typeface="Times New Roman" panose="02020603050405020304" pitchFamily="18" charset="0"/>
                <a:cs typeface="Times New Roman" panose="02020603050405020304" pitchFamily="18" charset="0"/>
              </a:rPr>
              <a:t>30 Ma</a:t>
            </a:r>
          </a:p>
          <a:p>
            <a:pPr marL="285750" indent="-285750">
              <a:buFontTx/>
              <a:buChar char="-"/>
            </a:pPr>
            <a:r>
              <a:rPr lang="en-US" dirty="0">
                <a:latin typeface="Times New Roman" panose="02020603050405020304" pitchFamily="18" charset="0"/>
                <a:cs typeface="Times New Roman" panose="02020603050405020304" pitchFamily="18" charset="0"/>
              </a:rPr>
              <a:t>Tuff of Alder Creek</a:t>
            </a:r>
          </a:p>
          <a:p>
            <a:pPr lvl="1"/>
            <a:r>
              <a:rPr lang="en-US" dirty="0">
                <a:latin typeface="Times New Roman" panose="02020603050405020304" pitchFamily="18" charset="0"/>
                <a:cs typeface="Times New Roman" panose="02020603050405020304" pitchFamily="18" charset="0"/>
              </a:rPr>
              <a:t>26 Ma</a:t>
            </a:r>
          </a:p>
          <a:p>
            <a:pPr lvl="1"/>
            <a:r>
              <a:rPr lang="en-US" dirty="0">
                <a:latin typeface="Times New Roman" panose="02020603050405020304" pitchFamily="18" charset="0"/>
                <a:cs typeface="Times New Roman" panose="02020603050405020304" pitchFamily="18" charset="0"/>
              </a:rPr>
              <a:t>Based on stratigraphic position</a:t>
            </a:r>
          </a:p>
          <a:p>
            <a:pPr marL="285750" indent="-285750">
              <a:buFontTx/>
              <a:buChar char="-"/>
            </a:pPr>
            <a:r>
              <a:rPr lang="en-US" dirty="0">
                <a:latin typeface="Times New Roman" panose="02020603050405020304" pitchFamily="18" charset="0"/>
                <a:cs typeface="Times New Roman" panose="02020603050405020304" pitchFamily="18" charset="0"/>
              </a:rPr>
              <a:t>Ashdown Tuff</a:t>
            </a:r>
          </a:p>
          <a:p>
            <a:pPr lvl="1"/>
            <a:r>
              <a:rPr lang="en-US" dirty="0">
                <a:latin typeface="Times New Roman" panose="02020603050405020304" pitchFamily="18" charset="0"/>
                <a:cs typeface="Times New Roman" panose="02020603050405020304" pitchFamily="18" charset="0"/>
              </a:rPr>
              <a:t>26 Ma</a:t>
            </a:r>
          </a:p>
          <a:p>
            <a:pPr marL="285750" indent="-285750">
              <a:buFontTx/>
              <a:buChar char="-"/>
            </a:pPr>
            <a:r>
              <a:rPr lang="en-US" dirty="0" err="1">
                <a:latin typeface="Times New Roman" panose="02020603050405020304" pitchFamily="18" charset="0"/>
                <a:cs typeface="Times New Roman" panose="02020603050405020304" pitchFamily="18" charset="0"/>
              </a:rPr>
              <a:t>Steens</a:t>
            </a:r>
            <a:r>
              <a:rPr lang="en-US" dirty="0">
                <a:latin typeface="Times New Roman" panose="02020603050405020304" pitchFamily="18" charset="0"/>
                <a:cs typeface="Times New Roman" panose="02020603050405020304" pitchFamily="18" charset="0"/>
              </a:rPr>
              <a:t> Basalt </a:t>
            </a:r>
          </a:p>
          <a:p>
            <a:pPr lvl="1"/>
            <a:r>
              <a:rPr lang="en-US" dirty="0">
                <a:latin typeface="Times New Roman" panose="02020603050405020304" pitchFamily="18" charset="0"/>
                <a:cs typeface="Times New Roman" panose="02020603050405020304" pitchFamily="18" charset="0"/>
              </a:rPr>
              <a:t>16 Ma</a:t>
            </a:r>
          </a:p>
          <a:p>
            <a:pPr marL="285750" indent="-285750">
              <a:buFontTx/>
              <a:buChar char="-"/>
            </a:pPr>
            <a:r>
              <a:rPr lang="en-US" dirty="0">
                <a:latin typeface="Times New Roman" panose="02020603050405020304" pitchFamily="18" charset="0"/>
                <a:cs typeface="Times New Roman" panose="02020603050405020304" pitchFamily="18" charset="0"/>
              </a:rPr>
              <a:t>Miocene Tuff  </a:t>
            </a:r>
          </a:p>
          <a:p>
            <a:pPr lvl="1"/>
            <a:r>
              <a:rPr lang="en-US" dirty="0">
                <a:latin typeface="Times New Roman" panose="02020603050405020304" pitchFamily="18" charset="0"/>
                <a:cs typeface="Times New Roman" panose="02020603050405020304" pitchFamily="18" charset="0"/>
              </a:rPr>
              <a:t>16 Ma</a:t>
            </a:r>
          </a:p>
        </p:txBody>
      </p:sp>
    </p:spTree>
    <p:extLst>
      <p:ext uri="{BB962C8B-B14F-4D97-AF65-F5344CB8AC3E}">
        <p14:creationId xmlns:p14="http://schemas.microsoft.com/office/powerpoint/2010/main" val="215459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4B209A84-29EC-9C4B-83FC-82FDBF941FAF}"/>
              </a:ext>
            </a:extLst>
          </p:cNvPr>
          <p:cNvPicPr>
            <a:picLocks noChangeAspect="1"/>
          </p:cNvPicPr>
          <p:nvPr/>
        </p:nvPicPr>
        <p:blipFill>
          <a:blip r:embed="rId2"/>
          <a:stretch>
            <a:fillRect/>
          </a:stretch>
        </p:blipFill>
        <p:spPr>
          <a:xfrm>
            <a:off x="3496826" y="1553808"/>
            <a:ext cx="5647174" cy="3644584"/>
          </a:xfrm>
          <a:prstGeom prst="rect">
            <a:avLst/>
          </a:prstGeom>
        </p:spPr>
      </p:pic>
      <p:sp>
        <p:nvSpPr>
          <p:cNvPr id="6" name="TextBox 5">
            <a:extLst>
              <a:ext uri="{FF2B5EF4-FFF2-40B4-BE49-F238E27FC236}">
                <a16:creationId xmlns:a16="http://schemas.microsoft.com/office/drawing/2014/main" id="{39D4CFE4-EF9D-C340-9DC2-F0CB9AC96687}"/>
              </a:ext>
            </a:extLst>
          </p:cNvPr>
          <p:cNvSpPr txBox="1"/>
          <p:nvPr/>
        </p:nvSpPr>
        <p:spPr>
          <a:xfrm>
            <a:off x="548693" y="241160"/>
            <a:ext cx="1122680" cy="400110"/>
          </a:xfrm>
          <a:prstGeom prst="rect">
            <a:avLst/>
          </a:prstGeom>
          <a:noFill/>
        </p:spPr>
        <p:txBody>
          <a:bodyPr wrap="none" rtlCol="0">
            <a:spAutoFit/>
          </a:bodyPr>
          <a:lstStyle/>
          <a:p>
            <a:r>
              <a:rPr lang="en-US" sz="2000" dirty="0"/>
              <a:t>Methods</a:t>
            </a:r>
          </a:p>
        </p:txBody>
      </p:sp>
      <p:sp>
        <p:nvSpPr>
          <p:cNvPr id="7" name="TextBox 6">
            <a:extLst>
              <a:ext uri="{FF2B5EF4-FFF2-40B4-BE49-F238E27FC236}">
                <a16:creationId xmlns:a16="http://schemas.microsoft.com/office/drawing/2014/main" id="{F24D2C19-149A-5C47-A28E-A7B36AAB211C}"/>
              </a:ext>
            </a:extLst>
          </p:cNvPr>
          <p:cNvSpPr txBox="1"/>
          <p:nvPr/>
        </p:nvSpPr>
        <p:spPr>
          <a:xfrm>
            <a:off x="548693" y="887866"/>
            <a:ext cx="3868615" cy="400110"/>
          </a:xfrm>
          <a:prstGeom prst="rect">
            <a:avLst/>
          </a:prstGeom>
          <a:noFill/>
        </p:spPr>
        <p:txBody>
          <a:bodyPr wrap="square" rtlCol="0">
            <a:spAutoFit/>
          </a:bodyPr>
          <a:lstStyle/>
          <a:p>
            <a:r>
              <a:rPr lang="en-US" sz="2000" dirty="0"/>
              <a:t>Fission-Track Dating </a:t>
            </a:r>
          </a:p>
        </p:txBody>
      </p:sp>
      <p:sp>
        <p:nvSpPr>
          <p:cNvPr id="8" name="TextBox 7">
            <a:extLst>
              <a:ext uri="{FF2B5EF4-FFF2-40B4-BE49-F238E27FC236}">
                <a16:creationId xmlns:a16="http://schemas.microsoft.com/office/drawing/2014/main" id="{E4F4BC24-0806-AB48-B16D-1F55169FF444}"/>
              </a:ext>
            </a:extLst>
          </p:cNvPr>
          <p:cNvSpPr txBox="1"/>
          <p:nvPr/>
        </p:nvSpPr>
        <p:spPr>
          <a:xfrm>
            <a:off x="292661" y="1659608"/>
            <a:ext cx="3438091" cy="3970318"/>
          </a:xfrm>
          <a:prstGeom prst="rect">
            <a:avLst/>
          </a:prstGeom>
          <a:noFill/>
        </p:spPr>
        <p:txBody>
          <a:bodyPr wrap="square" rtlCol="0">
            <a:spAutoFit/>
          </a:bodyPr>
          <a:lstStyle/>
          <a:p>
            <a:pPr marL="285750" indent="-285750">
              <a:buFontTx/>
              <a:buChar char="-"/>
            </a:pPr>
            <a:r>
              <a:rPr lang="en-US" dirty="0"/>
              <a:t>Used to date the timing of slip of normal fault systems </a:t>
            </a:r>
          </a:p>
          <a:p>
            <a:pPr marL="285750" indent="-285750">
              <a:buFontTx/>
              <a:buChar char="-"/>
            </a:pPr>
            <a:r>
              <a:rPr lang="en-US" dirty="0"/>
              <a:t>17 samples from the Pine Forest Range </a:t>
            </a:r>
          </a:p>
          <a:p>
            <a:pPr marL="742950" lvl="1" indent="-285750">
              <a:buFontTx/>
              <a:buChar char="-"/>
            </a:pPr>
            <a:r>
              <a:rPr lang="en-US" dirty="0"/>
              <a:t>Collected across the footwall to gain widest range of depths and temperatures</a:t>
            </a:r>
          </a:p>
          <a:p>
            <a:pPr marL="1200150" lvl="2" indent="-285750">
              <a:buFontTx/>
              <a:buChar char="-"/>
            </a:pPr>
            <a:r>
              <a:rPr lang="en-US" dirty="0"/>
              <a:t>Before extension began </a:t>
            </a:r>
          </a:p>
          <a:p>
            <a:pPr marL="1200150" lvl="2" indent="-285750">
              <a:buFontTx/>
              <a:buChar char="-"/>
            </a:pPr>
            <a:endParaRPr lang="en-US" dirty="0"/>
          </a:p>
          <a:p>
            <a:pPr marL="285750" indent="-285750">
              <a:buFontTx/>
              <a:buChar char="-"/>
            </a:pPr>
            <a:r>
              <a:rPr lang="en-US" dirty="0"/>
              <a:t>Fission-Track ages exhibit a systematic decrease with increasing depth </a:t>
            </a:r>
          </a:p>
        </p:txBody>
      </p:sp>
    </p:spTree>
    <p:extLst>
      <p:ext uri="{BB962C8B-B14F-4D97-AF65-F5344CB8AC3E}">
        <p14:creationId xmlns:p14="http://schemas.microsoft.com/office/powerpoint/2010/main" val="36305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F4678-0CBA-D34A-8F0B-C33901BA2EC2}"/>
              </a:ext>
            </a:extLst>
          </p:cNvPr>
          <p:cNvSpPr txBox="1"/>
          <p:nvPr/>
        </p:nvSpPr>
        <p:spPr>
          <a:xfrm>
            <a:off x="292610" y="253983"/>
            <a:ext cx="476342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Tertiary Normal Faulting and Tilting </a:t>
            </a:r>
          </a:p>
        </p:txBody>
      </p:sp>
      <p:sp>
        <p:nvSpPr>
          <p:cNvPr id="5" name="TextBox 4">
            <a:extLst>
              <a:ext uri="{FF2B5EF4-FFF2-40B4-BE49-F238E27FC236}">
                <a16:creationId xmlns:a16="http://schemas.microsoft.com/office/drawing/2014/main" id="{3DA71F87-629A-784A-9DCC-26448D18307C}"/>
              </a:ext>
            </a:extLst>
          </p:cNvPr>
          <p:cNvSpPr txBox="1"/>
          <p:nvPr/>
        </p:nvSpPr>
        <p:spPr>
          <a:xfrm>
            <a:off x="292610" y="1003441"/>
            <a:ext cx="4626862" cy="4278094"/>
          </a:xfrm>
          <a:prstGeom prst="rect">
            <a:avLst/>
          </a:prstGeom>
          <a:noFill/>
        </p:spPr>
        <p:txBody>
          <a:bodyPr wrap="square" rtlCol="0">
            <a:spAutoFit/>
          </a:bodyPr>
          <a:lstStyle/>
          <a:p>
            <a:pPr marL="285750" indent="-285750">
              <a:buFontTx/>
              <a:buChar char="-"/>
            </a:pPr>
            <a:r>
              <a:rPr lang="en-US" dirty="0">
                <a:latin typeface="Times New Roman" panose="02020603050405020304" pitchFamily="18" charset="0"/>
                <a:cs typeface="Times New Roman" panose="02020603050405020304" pitchFamily="18" charset="0"/>
              </a:rPr>
              <a:t>Determined by geologic mapping of previously mentioned units in the Vicksburg Canyon Quadrangle </a:t>
            </a:r>
          </a:p>
          <a:p>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a:latin typeface="Times New Roman" panose="02020603050405020304" pitchFamily="18" charset="0"/>
                <a:cs typeface="Times New Roman" panose="02020603050405020304" pitchFamily="18" charset="0"/>
              </a:rPr>
              <a:t>At Four Spring, the range-front fault dips ~40°E,</a:t>
            </a:r>
          </a:p>
          <a:p>
            <a:pPr marL="742950" lvl="1" indent="-285750">
              <a:buFontTx/>
              <a:buChar char="-"/>
            </a:pPr>
            <a:r>
              <a:rPr lang="en-US" dirty="0">
                <a:latin typeface="Times New Roman" panose="02020603050405020304" pitchFamily="18" charset="0"/>
                <a:cs typeface="Times New Roman" panose="02020603050405020304" pitchFamily="18" charset="0"/>
              </a:rPr>
              <a:t>well- developed striations indicating dip-slip motion </a:t>
            </a:r>
          </a:p>
          <a:p>
            <a:pPr marL="285750" indent="-285750">
              <a:buFontTx/>
              <a:buChar char="-"/>
            </a:pPr>
            <a:endParaRPr lang="en-US" dirty="0">
              <a:latin typeface="Times New Roman" panose="02020603050405020304" pitchFamily="18" charset="0"/>
              <a:cs typeface="Times New Roman" panose="02020603050405020304" pitchFamily="18" charset="0"/>
            </a:endParaRPr>
          </a:p>
          <a:p>
            <a:pPr marL="285750" indent="-285750">
              <a:buFontTx/>
              <a:buChar char="-"/>
            </a:pPr>
            <a:r>
              <a:rPr lang="en-US" dirty="0">
                <a:latin typeface="Times New Roman" panose="02020603050405020304" pitchFamily="18" charset="0"/>
                <a:cs typeface="Times New Roman" panose="02020603050405020304" pitchFamily="18" charset="0"/>
              </a:rPr>
              <a:t>Pine forest range was tilted 30-35° during a single extensional episode</a:t>
            </a:r>
          </a:p>
          <a:p>
            <a:pPr marL="742950" lvl="1" indent="-285750">
              <a:buFontTx/>
              <a:buChar char="-"/>
            </a:pPr>
            <a:r>
              <a:rPr lang="en-US" dirty="0">
                <a:latin typeface="Times New Roman" panose="02020603050405020304" pitchFamily="18" charset="0"/>
                <a:cs typeface="Times New Roman" panose="02020603050405020304" pitchFamily="18" charset="0"/>
              </a:rPr>
              <a:t>North: extension took place via a single fault </a:t>
            </a:r>
          </a:p>
          <a:p>
            <a:pPr marL="742950" lvl="1" indent="-285750">
              <a:buFontTx/>
              <a:buChar char="-"/>
            </a:pPr>
            <a:r>
              <a:rPr lang="en-US" dirty="0">
                <a:latin typeface="Times New Roman" panose="02020603050405020304" pitchFamily="18" charset="0"/>
                <a:cs typeface="Times New Roman" panose="02020603050405020304" pitchFamily="18" charset="0"/>
              </a:rPr>
              <a:t>South: split by two north striking faults </a:t>
            </a:r>
          </a:p>
          <a:p>
            <a:pPr marL="285750" indent="-285750">
              <a:buFontTx/>
              <a:buChar char="-"/>
            </a:pPr>
            <a:endParaRPr lang="en-US" sz="2000" dirty="0">
              <a:latin typeface="Times New Roman" panose="02020603050405020304" pitchFamily="18" charset="0"/>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07E0A32F-C3C1-BA4A-81A1-1D8211C8CB38}"/>
              </a:ext>
            </a:extLst>
          </p:cNvPr>
          <p:cNvPicPr>
            <a:picLocks noChangeAspect="1"/>
          </p:cNvPicPr>
          <p:nvPr/>
        </p:nvPicPr>
        <p:blipFill>
          <a:blip r:embed="rId2"/>
          <a:stretch>
            <a:fillRect/>
          </a:stretch>
        </p:blipFill>
        <p:spPr>
          <a:xfrm>
            <a:off x="3257805" y="4940300"/>
            <a:ext cx="2921000" cy="1917700"/>
          </a:xfrm>
          <a:prstGeom prst="rect">
            <a:avLst/>
          </a:prstGeom>
        </p:spPr>
      </p:pic>
      <p:pic>
        <p:nvPicPr>
          <p:cNvPr id="9" name="Picture 8">
            <a:extLst>
              <a:ext uri="{FF2B5EF4-FFF2-40B4-BE49-F238E27FC236}">
                <a16:creationId xmlns:a16="http://schemas.microsoft.com/office/drawing/2014/main" id="{CF82FD26-C99C-3F46-8053-0EDF81D13D37}"/>
              </a:ext>
            </a:extLst>
          </p:cNvPr>
          <p:cNvPicPr>
            <a:picLocks noChangeAspect="1"/>
          </p:cNvPicPr>
          <p:nvPr/>
        </p:nvPicPr>
        <p:blipFill>
          <a:blip r:embed="rId3"/>
          <a:stretch>
            <a:fillRect/>
          </a:stretch>
        </p:blipFill>
        <p:spPr>
          <a:xfrm>
            <a:off x="5874369" y="0"/>
            <a:ext cx="3269631" cy="6858000"/>
          </a:xfrm>
          <a:prstGeom prst="rect">
            <a:avLst/>
          </a:prstGeom>
        </p:spPr>
      </p:pic>
    </p:spTree>
    <p:extLst>
      <p:ext uri="{BB962C8B-B14F-4D97-AF65-F5344CB8AC3E}">
        <p14:creationId xmlns:p14="http://schemas.microsoft.com/office/powerpoint/2010/main" val="64676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A83E1E-2CBB-7246-8E6E-ED96733E25A1}"/>
              </a:ext>
            </a:extLst>
          </p:cNvPr>
          <p:cNvSpPr txBox="1"/>
          <p:nvPr/>
        </p:nvSpPr>
        <p:spPr>
          <a:xfrm>
            <a:off x="310896" y="212264"/>
            <a:ext cx="10779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Timing</a:t>
            </a:r>
          </a:p>
        </p:txBody>
      </p:sp>
      <p:sp>
        <p:nvSpPr>
          <p:cNvPr id="5" name="TextBox 4">
            <a:extLst>
              <a:ext uri="{FF2B5EF4-FFF2-40B4-BE49-F238E27FC236}">
                <a16:creationId xmlns:a16="http://schemas.microsoft.com/office/drawing/2014/main" id="{C6CDC264-7B1E-2942-B507-1496F3F496CC}"/>
              </a:ext>
            </a:extLst>
          </p:cNvPr>
          <p:cNvSpPr txBox="1"/>
          <p:nvPr/>
        </p:nvSpPr>
        <p:spPr>
          <a:xfrm>
            <a:off x="0" y="859536"/>
            <a:ext cx="4297680" cy="532453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Identified 3 major episodes of activity</a:t>
            </a:r>
          </a:p>
          <a:p>
            <a:pPr marL="742950" lvl="1" indent="-285750">
              <a:buFontTx/>
              <a:buChar char="-"/>
            </a:pPr>
            <a:r>
              <a:rPr lang="en-US" sz="2000" dirty="0">
                <a:latin typeface="Times New Roman" panose="02020603050405020304" pitchFamily="18" charset="0"/>
                <a:cs typeface="Times New Roman" panose="02020603050405020304" pitchFamily="18" charset="0"/>
              </a:rPr>
              <a:t>Late Cretaceous – Early cooling </a:t>
            </a:r>
          </a:p>
          <a:p>
            <a:pPr marL="1200150" lvl="2" indent="-285750">
              <a:buFontTx/>
              <a:buChar char="-"/>
            </a:pPr>
            <a:r>
              <a:rPr lang="en-US" sz="2000" dirty="0">
                <a:latin typeface="Times New Roman" panose="02020603050405020304" pitchFamily="18" charset="0"/>
                <a:cs typeface="Times New Roman" panose="02020603050405020304" pitchFamily="18" charset="0"/>
              </a:rPr>
              <a:t>Area exhumed by 83-75 Ma </a:t>
            </a:r>
          </a:p>
          <a:p>
            <a:pPr marL="1200150" lvl="2" indent="-285750">
              <a:buFontTx/>
              <a:buChar char="-"/>
            </a:pPr>
            <a:r>
              <a:rPr lang="en-US" sz="2000" dirty="0">
                <a:latin typeface="Times New Roman" panose="02020603050405020304" pitchFamily="18" charset="0"/>
                <a:cs typeface="Times New Roman" panose="02020603050405020304" pitchFamily="18" charset="0"/>
              </a:rPr>
              <a:t>Exposed Pre-Tertiary and Tertiary intrusive rocks – 38 Ma </a:t>
            </a:r>
          </a:p>
          <a:p>
            <a:pPr marL="742950" lvl="1" indent="-285750">
              <a:buFontTx/>
              <a:buChar char="-"/>
            </a:pPr>
            <a:r>
              <a:rPr lang="en-US" sz="2000" dirty="0">
                <a:latin typeface="Times New Roman" panose="02020603050405020304" pitchFamily="18" charset="0"/>
                <a:cs typeface="Times New Roman" panose="02020603050405020304" pitchFamily="18" charset="0"/>
              </a:rPr>
              <a:t>Oligocene Volcanism </a:t>
            </a:r>
          </a:p>
          <a:p>
            <a:pPr marL="1200150" lvl="2" indent="-285750">
              <a:buFontTx/>
              <a:buChar char="-"/>
            </a:pPr>
            <a:r>
              <a:rPr lang="en-US" sz="2000" dirty="0">
                <a:latin typeface="Times New Roman" panose="02020603050405020304" pitchFamily="18" charset="0"/>
                <a:cs typeface="Times New Roman" panose="02020603050405020304" pitchFamily="18" charset="0"/>
              </a:rPr>
              <a:t>Area overlain by basalt and ash-flow tuffs – 30 Ma </a:t>
            </a:r>
          </a:p>
          <a:p>
            <a:pPr marL="1200150" lvl="2" indent="-285750">
              <a:buFontTx/>
              <a:buChar char="-"/>
            </a:pPr>
            <a:r>
              <a:rPr lang="en-US" sz="2000" dirty="0">
                <a:latin typeface="Times New Roman" panose="02020603050405020304" pitchFamily="18" charset="0"/>
                <a:cs typeface="Times New Roman" panose="02020603050405020304" pitchFamily="18" charset="0"/>
              </a:rPr>
              <a:t>Source of eruptions unknown </a:t>
            </a:r>
          </a:p>
          <a:p>
            <a:pPr marL="742950" lvl="1" indent="-285750">
              <a:buFontTx/>
              <a:buChar char="-"/>
            </a:pPr>
            <a:r>
              <a:rPr lang="en-US" sz="2000" dirty="0" err="1">
                <a:latin typeface="Times New Roman" panose="02020603050405020304" pitchFamily="18" charset="0"/>
                <a:cs typeface="Times New Roman" panose="02020603050405020304" pitchFamily="18" charset="0"/>
              </a:rPr>
              <a:t>Steens</a:t>
            </a:r>
            <a:r>
              <a:rPr lang="en-US" sz="2000" dirty="0">
                <a:latin typeface="Times New Roman" panose="02020603050405020304" pitchFamily="18" charset="0"/>
                <a:cs typeface="Times New Roman" panose="02020603050405020304" pitchFamily="18" charset="0"/>
              </a:rPr>
              <a:t> Basalt Eruption</a:t>
            </a:r>
          </a:p>
          <a:p>
            <a:pPr marL="1200150" lvl="2" indent="-285750">
              <a:buFontTx/>
              <a:buChar char="-"/>
            </a:pPr>
            <a:r>
              <a:rPr lang="en-US" sz="2000" dirty="0">
                <a:latin typeface="Times New Roman" panose="02020603050405020304" pitchFamily="18" charset="0"/>
                <a:cs typeface="Times New Roman" panose="02020603050405020304" pitchFamily="18" charset="0"/>
              </a:rPr>
              <a:t>16.5 Ma </a:t>
            </a:r>
          </a:p>
          <a:p>
            <a:pPr marL="1200150" lvl="2" indent="-285750">
              <a:buFontTx/>
              <a:buChar char="-"/>
            </a:pPr>
            <a:r>
              <a:rPr lang="en-US" sz="2000" dirty="0">
                <a:latin typeface="Times New Roman" panose="02020603050405020304" pitchFamily="18" charset="0"/>
                <a:cs typeface="Times New Roman" panose="02020603050405020304" pitchFamily="18" charset="0"/>
              </a:rPr>
              <a:t>Conformable with Oligocene </a:t>
            </a:r>
            <a:r>
              <a:rPr lang="en-US" sz="2000" dirty="0" err="1">
                <a:latin typeface="Times New Roman" panose="02020603050405020304" pitchFamily="18" charset="0"/>
                <a:cs typeface="Times New Roman" panose="02020603050405020304" pitchFamily="18" charset="0"/>
              </a:rPr>
              <a:t>volcanics</a:t>
            </a:r>
            <a:r>
              <a:rPr lang="en-US" sz="2000" dirty="0">
                <a:latin typeface="Times New Roman" panose="02020603050405020304" pitchFamily="18" charset="0"/>
                <a:cs typeface="Times New Roman" panose="02020603050405020304" pitchFamily="18" charset="0"/>
              </a:rPr>
              <a:t> </a:t>
            </a:r>
          </a:p>
          <a:p>
            <a:pPr marL="1657350" lvl="3" indent="-285750">
              <a:buFontTx/>
              <a:buChar char="-"/>
            </a:pPr>
            <a:r>
              <a:rPr lang="en-US" sz="2000" dirty="0">
                <a:latin typeface="Times New Roman" panose="02020603050405020304" pitchFamily="18" charset="0"/>
                <a:cs typeface="Times New Roman" panose="02020603050405020304" pitchFamily="18" charset="0"/>
              </a:rPr>
              <a:t>Area inactive from 30-17 Ma</a:t>
            </a:r>
          </a:p>
        </p:txBody>
      </p:sp>
      <p:pic>
        <p:nvPicPr>
          <p:cNvPr id="7" name="Picture 6" descr="Diagram&#10;&#10;Description automatically generated">
            <a:extLst>
              <a:ext uri="{FF2B5EF4-FFF2-40B4-BE49-F238E27FC236}">
                <a16:creationId xmlns:a16="http://schemas.microsoft.com/office/drawing/2014/main" id="{DAF1448C-0680-B543-A06E-D5E1FC9AA45E}"/>
              </a:ext>
            </a:extLst>
          </p:cNvPr>
          <p:cNvPicPr>
            <a:picLocks noChangeAspect="1"/>
          </p:cNvPicPr>
          <p:nvPr/>
        </p:nvPicPr>
        <p:blipFill>
          <a:blip r:embed="rId2"/>
          <a:stretch>
            <a:fillRect/>
          </a:stretch>
        </p:blipFill>
        <p:spPr>
          <a:xfrm>
            <a:off x="4297680" y="310896"/>
            <a:ext cx="4697067" cy="6146994"/>
          </a:xfrm>
          <a:prstGeom prst="rect">
            <a:avLst/>
          </a:prstGeom>
        </p:spPr>
      </p:pic>
    </p:spTree>
    <p:extLst>
      <p:ext uri="{BB962C8B-B14F-4D97-AF65-F5344CB8AC3E}">
        <p14:creationId xmlns:p14="http://schemas.microsoft.com/office/powerpoint/2010/main" val="139337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9758-E925-3B48-BF5F-D485DD72855B}"/>
              </a:ext>
            </a:extLst>
          </p:cNvPr>
          <p:cNvSpPr>
            <a:spLocks noGrp="1"/>
          </p:cNvSpPr>
          <p:nvPr>
            <p:ph type="title"/>
          </p:nvPr>
        </p:nvSpPr>
        <p:spPr>
          <a:xfrm>
            <a:off x="275867" y="328550"/>
            <a:ext cx="2050755" cy="836353"/>
          </a:xfrm>
        </p:spPr>
        <p:txBody>
          <a:bodyPr>
            <a:normAutofit/>
          </a:bodyPr>
          <a:lstStyle/>
          <a:p>
            <a:r>
              <a:rPr lang="en-US" sz="3200" dirty="0">
                <a:latin typeface="Times New Roman" panose="02020603050405020304" pitchFamily="18" charset="0"/>
                <a:cs typeface="Times New Roman" panose="02020603050405020304" pitchFamily="18" charset="0"/>
              </a:rPr>
              <a:t>Summary</a:t>
            </a:r>
          </a:p>
        </p:txBody>
      </p:sp>
      <p:pic>
        <p:nvPicPr>
          <p:cNvPr id="5" name="Content Placeholder 4" descr="A picture containing mountain, sky, outdoor, nature&#10;&#10;Description automatically generated">
            <a:extLst>
              <a:ext uri="{FF2B5EF4-FFF2-40B4-BE49-F238E27FC236}">
                <a16:creationId xmlns:a16="http://schemas.microsoft.com/office/drawing/2014/main" id="{1882BC7C-F017-D34A-A207-5EBB7E61A4CE}"/>
              </a:ext>
            </a:extLst>
          </p:cNvPr>
          <p:cNvPicPr>
            <a:picLocks noGrp="1" noChangeAspect="1"/>
          </p:cNvPicPr>
          <p:nvPr>
            <p:ph idx="1"/>
          </p:nvPr>
        </p:nvPicPr>
        <p:blipFill>
          <a:blip r:embed="rId2"/>
          <a:stretch>
            <a:fillRect/>
          </a:stretch>
        </p:blipFill>
        <p:spPr>
          <a:xfrm>
            <a:off x="4592116" y="1738936"/>
            <a:ext cx="4551884" cy="2923953"/>
          </a:xfrm>
        </p:spPr>
      </p:pic>
      <p:sp>
        <p:nvSpPr>
          <p:cNvPr id="6" name="TextBox 5">
            <a:extLst>
              <a:ext uri="{FF2B5EF4-FFF2-40B4-BE49-F238E27FC236}">
                <a16:creationId xmlns:a16="http://schemas.microsoft.com/office/drawing/2014/main" id="{A7391D98-E6C1-F541-9CE2-6032E7B81094}"/>
              </a:ext>
            </a:extLst>
          </p:cNvPr>
          <p:cNvSpPr txBox="1"/>
          <p:nvPr/>
        </p:nvSpPr>
        <p:spPr>
          <a:xfrm>
            <a:off x="275867" y="1461976"/>
            <a:ext cx="4021813" cy="3477875"/>
          </a:xfrm>
          <a:prstGeom prst="rect">
            <a:avLst/>
          </a:prstGeom>
          <a:noFill/>
        </p:spPr>
        <p:txBody>
          <a:bodyPr wrap="square" rtlCol="0">
            <a:spAutoFit/>
          </a:bodyPr>
          <a:lstStyle/>
          <a:p>
            <a:pPr marL="285750" indent="-285750">
              <a:buFontTx/>
              <a:buChar char="-"/>
            </a:pPr>
            <a:r>
              <a:rPr lang="en-US" sz="2000" baseline="30000" dirty="0">
                <a:latin typeface="Times New Roman" panose="02020603050405020304" pitchFamily="18" charset="0"/>
                <a:cs typeface="Times New Roman" panose="02020603050405020304" pitchFamily="18" charset="0"/>
              </a:rPr>
              <a:t>40</a:t>
            </a:r>
            <a:r>
              <a:rPr lang="en-US" sz="2000" dirty="0">
                <a:latin typeface="Times New Roman" panose="02020603050405020304" pitchFamily="18" charset="0"/>
                <a:cs typeface="Times New Roman" panose="02020603050405020304" pitchFamily="18" charset="0"/>
              </a:rPr>
              <a:t>Ar/</a:t>
            </a:r>
            <a:r>
              <a:rPr lang="en-US" sz="2000" baseline="30000" dirty="0">
                <a:latin typeface="Times New Roman" panose="02020603050405020304" pitchFamily="18" charset="0"/>
                <a:cs typeface="Times New Roman" panose="02020603050405020304" pitchFamily="18" charset="0"/>
              </a:rPr>
              <a:t>39</a:t>
            </a:r>
            <a:r>
              <a:rPr lang="en-US" sz="2000" dirty="0">
                <a:latin typeface="Times New Roman" panose="02020603050405020304" pitchFamily="18" charset="0"/>
                <a:cs typeface="Times New Roman" panose="02020603050405020304" pitchFamily="18" charset="0"/>
              </a:rPr>
              <a:t>Ar and </a:t>
            </a:r>
            <a:r>
              <a:rPr lang="en-US" sz="2000" dirty="0" err="1">
                <a:latin typeface="Times New Roman" panose="02020603050405020304" pitchFamily="18" charset="0"/>
                <a:cs typeface="Times New Roman" panose="02020603050405020304" pitchFamily="18" charset="0"/>
              </a:rPr>
              <a:t>Fisson</a:t>
            </a:r>
            <a:r>
              <a:rPr lang="en-US" sz="2000" dirty="0">
                <a:latin typeface="Times New Roman" panose="02020603050405020304" pitchFamily="18" charset="0"/>
                <a:cs typeface="Times New Roman" panose="02020603050405020304" pitchFamily="18" charset="0"/>
              </a:rPr>
              <a:t>-Track Dating</a:t>
            </a:r>
          </a:p>
          <a:p>
            <a:pPr marL="285750" indent="-285750">
              <a:buFontTx/>
              <a:buChar char="-"/>
            </a:pPr>
            <a:r>
              <a:rPr lang="en-US" sz="2000" dirty="0">
                <a:latin typeface="Times New Roman" panose="02020603050405020304" pitchFamily="18" charset="0"/>
                <a:cs typeface="Times New Roman" panose="02020603050405020304" pitchFamily="18" charset="0"/>
              </a:rPr>
              <a:t> Three periods of activity:</a:t>
            </a:r>
          </a:p>
          <a:p>
            <a:pPr marL="742950" lvl="1" indent="-285750">
              <a:buFontTx/>
              <a:buChar char="-"/>
            </a:pPr>
            <a:r>
              <a:rPr lang="en-US" sz="2000" dirty="0">
                <a:latin typeface="Times New Roman" panose="02020603050405020304" pitchFamily="18" charset="0"/>
                <a:cs typeface="Times New Roman" panose="02020603050405020304" pitchFamily="18" charset="0"/>
              </a:rPr>
              <a:t>83-75 Ma</a:t>
            </a:r>
          </a:p>
          <a:p>
            <a:pPr marL="742950" lvl="1" indent="-285750">
              <a:buFontTx/>
              <a:buChar char="-"/>
            </a:pPr>
            <a:r>
              <a:rPr lang="en-US" sz="2000" dirty="0">
                <a:latin typeface="Times New Roman" panose="02020603050405020304" pitchFamily="18" charset="0"/>
                <a:cs typeface="Times New Roman" panose="02020603050405020304" pitchFamily="18" charset="0"/>
              </a:rPr>
              <a:t>30 Ma</a:t>
            </a:r>
          </a:p>
          <a:p>
            <a:pPr marL="742950" lvl="1" indent="-285750">
              <a:buFontTx/>
              <a:buChar char="-"/>
            </a:pPr>
            <a:r>
              <a:rPr lang="en-US" sz="2000" dirty="0">
                <a:latin typeface="Times New Roman" panose="02020603050405020304" pitchFamily="18" charset="0"/>
                <a:cs typeface="Times New Roman" panose="02020603050405020304" pitchFamily="18" charset="0"/>
              </a:rPr>
              <a:t>16 Ma</a:t>
            </a:r>
          </a:p>
          <a:p>
            <a:pPr marL="285750" indent="-285750">
              <a:buFontTx/>
              <a:buChar char="-"/>
            </a:pPr>
            <a:r>
              <a:rPr lang="en-US" sz="2000" dirty="0">
                <a:latin typeface="Times New Roman" panose="02020603050405020304" pitchFamily="18" charset="0"/>
                <a:cs typeface="Times New Roman" panose="02020603050405020304" pitchFamily="18" charset="0"/>
              </a:rPr>
              <a:t>Pine Forest Range did not undergo significant extension before or during the large volcanic events </a:t>
            </a:r>
          </a:p>
          <a:p>
            <a:pPr marL="285750" indent="-285750">
              <a:buFontTx/>
              <a:buChar char="-"/>
            </a:pPr>
            <a:r>
              <a:rPr lang="en-US" sz="2000" dirty="0">
                <a:latin typeface="Times New Roman" panose="02020603050405020304" pitchFamily="18" charset="0"/>
                <a:cs typeface="Times New Roman" panose="02020603050405020304" pitchFamily="18" charset="0"/>
              </a:rPr>
              <a:t>Basin and Range faulting in Northern Nevada did not begin before 12 Ma </a:t>
            </a:r>
          </a:p>
        </p:txBody>
      </p:sp>
    </p:spTree>
    <p:extLst>
      <p:ext uri="{BB962C8B-B14F-4D97-AF65-F5344CB8AC3E}">
        <p14:creationId xmlns:p14="http://schemas.microsoft.com/office/powerpoint/2010/main" val="31812395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2690</TotalTime>
  <Words>485</Words>
  <Application>Microsoft Macintosh PowerPoint</Application>
  <PresentationFormat>On-screen Show (4:3)</PresentationFormat>
  <Paragraphs>81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Timing of Cenozoic volcanism and Basin and Range extension in northwestern Nevada: New constraints from the northern Pine Forest Range</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Timing of Cenozoic volcanism and Basin and Range extension in northwestern Nevada: New constraints from the northern Pine Forest Range</dc:title>
  <dc:creator>Jenna Graham</dc:creator>
  <cp:lastModifiedBy>Jenna Graham</cp:lastModifiedBy>
  <cp:revision>12</cp:revision>
  <dcterms:created xsi:type="dcterms:W3CDTF">2021-09-27T21:19:16Z</dcterms:created>
  <dcterms:modified xsi:type="dcterms:W3CDTF">2021-09-29T18:10:03Z</dcterms:modified>
</cp:coreProperties>
</file>