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63" r:id="rId7"/>
    <p:sldId id="259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11B8-2F20-4946-8995-3F2FF0412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D9525-51CF-4242-967C-AAEC89D77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1816E-87E0-4DB3-84F4-C01039753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F03-F6F4-4153-9994-1966D31D7A5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F854D-E94A-4E06-AF62-96301E96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5308-52F2-4831-B7B2-5A21B49A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20AC-99FB-459E-8BEF-4F324576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6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83FF-0401-487A-885C-F0BA5F2C0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4DD05-B4D2-4DDB-A1BC-34BDCAC4D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0A6D8-BBE4-435D-8A8B-E00282A47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F03-F6F4-4153-9994-1966D31D7A5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EC46E-0589-439F-A8F2-38532623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88917-28D9-4296-ABBF-5B125996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20AC-99FB-459E-8BEF-4F324576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8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1886AE-C914-4829-AD0D-F252AE041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C3828-DF90-4755-B4AE-00FDBA66E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BE0BC-0533-4410-9541-D9458C004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F03-F6F4-4153-9994-1966D31D7A5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5FDF2-A9D9-4790-8347-F6320666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9DE23-B8D3-4691-B97E-CDBC33DB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20AC-99FB-459E-8BEF-4F324576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1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05BC1-6694-4D5A-8A12-69DD35878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A12F9-BCB6-4D22-93FE-8DB366DFD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2B26F-A3A7-411D-B242-9EF623D2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F03-F6F4-4153-9994-1966D31D7A5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1C406-42DD-4325-B0E0-3EE078A6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D32DC-00DF-4218-B673-3FD43C6DD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20AC-99FB-459E-8BEF-4F324576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7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B6419-BE49-4861-BA3C-F5BF7537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BB3CC-4D90-496B-87EF-F85EDB5B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976A5-09C8-4DA9-9C6D-C4A20DB5D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F03-F6F4-4153-9994-1966D31D7A5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BC992-4992-40CB-995A-7D1032B2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BA2E2-A97D-41AE-8F89-354D77C75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20AC-99FB-459E-8BEF-4F324576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5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620F6-B0DC-4CD4-965F-5532ACB2D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0149A-928F-4A0C-AA7B-A78F11FCF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CBF62-AAA3-46A7-9E50-3A8360ED9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642EF-3B43-4AD9-B814-94088E6E0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F03-F6F4-4153-9994-1966D31D7A5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B57BC-1270-4E44-A40F-3250C7934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58648-7C28-46A7-8264-B4742CEF7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20AC-99FB-459E-8BEF-4F324576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5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26B8A-5F3B-4A13-B627-47E8165B0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EDDFD-6201-4ACC-802E-B2654352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6987CA-300A-4627-8CE1-AA371F764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240A2A-F964-4AFE-9F1F-C8A5E5E37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98FD85-D8F3-4225-8194-C5DF62A21C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B83746-2BEA-485D-AB01-1DCB0AEA7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F03-F6F4-4153-9994-1966D31D7A5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B4C99-E8C6-4B60-A595-9AB96C50A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FD54A2-CB11-4B42-9990-9E4CD979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20AC-99FB-459E-8BEF-4F324576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1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92CC6-E849-49D1-94E9-C0CB7AD72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A906D0-F083-4AE2-9ADE-034C7B1C8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F03-F6F4-4153-9994-1966D31D7A5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2F2F39-D0FE-46AF-BE13-F49BF06FF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AC8F74-F388-4958-8327-113ECF03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20AC-99FB-459E-8BEF-4F324576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4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113E90-8EF8-4B72-A2E1-60BB1770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F03-F6F4-4153-9994-1966D31D7A5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6CFAAB-A02B-4C6F-8BBB-887AF552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5BC6C-3FB7-4892-904A-491E0028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20AC-99FB-459E-8BEF-4F324576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7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A4F9E-A54A-4653-9AB1-845DB24A5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5B199-444B-47F3-9560-2A145345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DF0C9-22B2-47AE-A82D-3760D9196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5F8EF-2F95-4A3F-892E-2C48652F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F03-F6F4-4153-9994-1966D31D7A5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02EFF-D4DD-47FE-A3B7-D632DD03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798B6-D4AF-496D-96EE-27F12B705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20AC-99FB-459E-8BEF-4F324576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4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D9F9-B3FF-4D98-9222-95188FFB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EDA650-971E-4A93-BEC1-7E91098574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83B5A-B55B-44FB-8572-883BB3144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B2A22-7F3E-49FD-B435-CAAC9D228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F03-F6F4-4153-9994-1966D31D7A5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FD09A-D29A-41A4-9D91-686FBF21A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A432A-181B-416C-BF94-5007E7FA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20AC-99FB-459E-8BEF-4F324576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5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97573D-5E20-4A8E-9255-29810C4C7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CCCC3-CD95-4F24-BC64-ECDA92890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B1FBE-C929-48AE-9260-B3359241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F4F03-F6F4-4153-9994-1966D31D7A5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B335C-F469-4419-8CCD-87534B322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862A2-D091-4B86-9505-94D8972A1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620AC-99FB-459E-8BEF-4F324576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7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705981-7A54-425A-ADA3-A860E0A45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72525" cy="239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C606A-65A1-4949-92AD-CFD8390C04B6}"/>
              </a:ext>
            </a:extLst>
          </p:cNvPr>
          <p:cNvSpPr txBox="1"/>
          <p:nvPr/>
        </p:nvSpPr>
        <p:spPr>
          <a:xfrm>
            <a:off x="5728138" y="1132327"/>
            <a:ext cx="189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1959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54394A-88CF-4DCA-9BC8-E624741A56A4}"/>
              </a:ext>
            </a:extLst>
          </p:cNvPr>
          <p:cNvSpPr txBox="1"/>
          <p:nvPr/>
        </p:nvSpPr>
        <p:spPr>
          <a:xfrm>
            <a:off x="0" y="1744444"/>
            <a:ext cx="1685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Atticus Proctor,</a:t>
            </a:r>
          </a:p>
          <a:p>
            <a:r>
              <a:rPr lang="en-US" dirty="0"/>
              <a:t>October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B66EF6-27A1-4D43-9DF0-3D293EBC0B25}"/>
              </a:ext>
            </a:extLst>
          </p:cNvPr>
          <p:cNvSpPr txBox="1"/>
          <p:nvPr/>
        </p:nvSpPr>
        <p:spPr>
          <a:xfrm>
            <a:off x="9534525" y="1074509"/>
            <a:ext cx="23526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Purpose of this gravity study is to understand the structural history of the area, specifically with regard to the 1954 earthquakes.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Did the 1954 earthquakes cause a measurable change in the gravity anomaly?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1A6CF7-D8B6-4EC5-B716-4E72D7B83928}"/>
              </a:ext>
            </a:extLst>
          </p:cNvPr>
          <p:cNvGrpSpPr/>
          <p:nvPr/>
        </p:nvGrpSpPr>
        <p:grpSpPr>
          <a:xfrm>
            <a:off x="0" y="2633986"/>
            <a:ext cx="9297551" cy="4224014"/>
            <a:chOff x="0" y="2633986"/>
            <a:chExt cx="9297551" cy="42240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DAC3DD-355E-4650-89BD-07EB9BFD5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633986"/>
              <a:ext cx="9297551" cy="4224014"/>
            </a:xfrm>
            <a:prstGeom prst="rect">
              <a:avLst/>
            </a:prstGeom>
          </p:spPr>
        </p:pic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A9EE717B-A3DB-4202-8114-1A2CB89CF375}"/>
                </a:ext>
              </a:extLst>
            </p:cNvPr>
            <p:cNvSpPr/>
            <p:nvPr/>
          </p:nvSpPr>
          <p:spPr>
            <a:xfrm>
              <a:off x="2109787" y="4738283"/>
              <a:ext cx="295275" cy="295275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4DA50B12-7C2E-482E-B2FF-BCBC902E97E0}"/>
                </a:ext>
              </a:extLst>
            </p:cNvPr>
            <p:cNvSpPr/>
            <p:nvPr/>
          </p:nvSpPr>
          <p:spPr>
            <a:xfrm>
              <a:off x="3809998" y="3682482"/>
              <a:ext cx="295275" cy="295275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55D3C954-9367-4328-B59B-1A63BD403D0C}"/>
                </a:ext>
              </a:extLst>
            </p:cNvPr>
            <p:cNvSpPr/>
            <p:nvPr/>
          </p:nvSpPr>
          <p:spPr>
            <a:xfrm>
              <a:off x="3809999" y="5616802"/>
              <a:ext cx="295275" cy="295275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780ABDDC-4CA6-4871-9244-BB73DF48CF0B}"/>
                </a:ext>
              </a:extLst>
            </p:cNvPr>
            <p:cNvSpPr/>
            <p:nvPr/>
          </p:nvSpPr>
          <p:spPr>
            <a:xfrm>
              <a:off x="147637" y="6464527"/>
              <a:ext cx="295275" cy="295275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0D0B9D-4831-4F83-980E-4E97E46D3DE1}"/>
                </a:ext>
              </a:extLst>
            </p:cNvPr>
            <p:cNvSpPr txBox="1"/>
            <p:nvPr/>
          </p:nvSpPr>
          <p:spPr>
            <a:xfrm>
              <a:off x="542925" y="6464527"/>
              <a:ext cx="620357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July</a:t>
              </a:r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647CDAC2-92B4-4BAE-89E5-145E85E3E338}"/>
                </a:ext>
              </a:extLst>
            </p:cNvPr>
            <p:cNvSpPr/>
            <p:nvPr/>
          </p:nvSpPr>
          <p:spPr>
            <a:xfrm>
              <a:off x="1367412" y="6464527"/>
              <a:ext cx="295275" cy="295275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EA9A15-96DF-4B80-BB1C-96D9C172BF73}"/>
                </a:ext>
              </a:extLst>
            </p:cNvPr>
            <p:cNvSpPr txBox="1"/>
            <p:nvPr/>
          </p:nvSpPr>
          <p:spPr>
            <a:xfrm>
              <a:off x="1703743" y="6464526"/>
              <a:ext cx="620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Dec.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437C0CC-220A-4C93-9CA2-CAD729331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9635"/>
            <a:ext cx="12192000" cy="57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2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EE8E7-A046-4842-8E59-AF490484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1954 Earthquakes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11853-6E11-4A95-95D2-F4CC4BEB4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Series of earthquakes east of Fallon, NV that took place between July and December 1954</a:t>
            </a:r>
          </a:p>
          <a:p>
            <a:r>
              <a:rPr lang="en-US" dirty="0"/>
              <a:t>Two major shocks occurred in December 1954 and took place 4 minutes apart approximately 35 miles from each other. </a:t>
            </a:r>
          </a:p>
          <a:p>
            <a:pPr lvl="1"/>
            <a:r>
              <a:rPr lang="en-US" dirty="0"/>
              <a:t>Focal depth of southern earthquake 15km, M7.1</a:t>
            </a:r>
          </a:p>
          <a:p>
            <a:pPr lvl="1"/>
            <a:r>
              <a:rPr lang="en-US" dirty="0"/>
              <a:t>Focal depth of northern earthquake 40km, M6.9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8FD73F-E38B-4341-A08C-EF3A3F7C8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760" y="3514724"/>
            <a:ext cx="3269240" cy="3343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4DA910-437D-47ED-8D5C-8F5F368E0955}"/>
              </a:ext>
            </a:extLst>
          </p:cNvPr>
          <p:cNvSpPr txBox="1"/>
          <p:nvPr/>
        </p:nvSpPr>
        <p:spPr>
          <a:xfrm>
            <a:off x="6172199" y="6581001"/>
            <a:ext cx="3933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from the Churchill County Museum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47AFAF-2030-46AE-AA06-22E04ECC6AC1}"/>
              </a:ext>
            </a:extLst>
          </p:cNvPr>
          <p:cNvGrpSpPr/>
          <p:nvPr/>
        </p:nvGrpSpPr>
        <p:grpSpPr>
          <a:xfrm>
            <a:off x="1" y="4391412"/>
            <a:ext cx="5429250" cy="2466588"/>
            <a:chOff x="0" y="2633986"/>
            <a:chExt cx="9297551" cy="42240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16129F2-3291-40CF-BB0F-AA4DF8CC3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633986"/>
              <a:ext cx="9297551" cy="4224014"/>
            </a:xfrm>
            <a:prstGeom prst="rect">
              <a:avLst/>
            </a:prstGeom>
          </p:spPr>
        </p:pic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1C13CD63-6CB4-4BCC-99B8-EE30C89F2AAB}"/>
                </a:ext>
              </a:extLst>
            </p:cNvPr>
            <p:cNvSpPr/>
            <p:nvPr/>
          </p:nvSpPr>
          <p:spPr>
            <a:xfrm>
              <a:off x="2109787" y="4738283"/>
              <a:ext cx="295275" cy="295275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381CAA4B-109F-4599-B1EA-C4FB8304ED9D}"/>
                </a:ext>
              </a:extLst>
            </p:cNvPr>
            <p:cNvSpPr/>
            <p:nvPr/>
          </p:nvSpPr>
          <p:spPr>
            <a:xfrm>
              <a:off x="3809998" y="3682482"/>
              <a:ext cx="295275" cy="295275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09868CE8-06DB-49F0-A883-368A87B1996A}"/>
                </a:ext>
              </a:extLst>
            </p:cNvPr>
            <p:cNvSpPr/>
            <p:nvPr/>
          </p:nvSpPr>
          <p:spPr>
            <a:xfrm>
              <a:off x="3809999" y="5616802"/>
              <a:ext cx="295275" cy="295275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4E116687-D1AE-4E74-A1C6-266802C01F73}"/>
                </a:ext>
              </a:extLst>
            </p:cNvPr>
            <p:cNvSpPr/>
            <p:nvPr/>
          </p:nvSpPr>
          <p:spPr>
            <a:xfrm>
              <a:off x="147637" y="6464527"/>
              <a:ext cx="295275" cy="295275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AC5CF4-5122-434B-B03A-A2FDD43490D0}"/>
                </a:ext>
              </a:extLst>
            </p:cNvPr>
            <p:cNvSpPr txBox="1"/>
            <p:nvPr/>
          </p:nvSpPr>
          <p:spPr>
            <a:xfrm>
              <a:off x="542925" y="6464527"/>
              <a:ext cx="620357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July</a:t>
              </a:r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ECD4BC98-C4A9-4253-9BEE-7580CE254B59}"/>
                </a:ext>
              </a:extLst>
            </p:cNvPr>
            <p:cNvSpPr/>
            <p:nvPr/>
          </p:nvSpPr>
          <p:spPr>
            <a:xfrm>
              <a:off x="1367412" y="6464527"/>
              <a:ext cx="295275" cy="295275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1D3980-3682-473E-A010-94306C72DA12}"/>
                </a:ext>
              </a:extLst>
            </p:cNvPr>
            <p:cNvSpPr txBox="1"/>
            <p:nvPr/>
          </p:nvSpPr>
          <p:spPr>
            <a:xfrm>
              <a:off x="1703743" y="6464526"/>
              <a:ext cx="620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638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A30012-B746-45D1-8334-B0E6181DA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48575" cy="6286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677CA9-F586-485B-AA3F-1728CE931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823" y="762000"/>
            <a:ext cx="425617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2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16B2F-A143-48F4-B20B-1ADE43DD6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9910"/>
            <a:ext cx="9496425" cy="43180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F0B3FF-BB42-4C55-9C59-CE01C50840DA}"/>
              </a:ext>
            </a:extLst>
          </p:cNvPr>
          <p:cNvSpPr txBox="1"/>
          <p:nvPr/>
        </p:nvSpPr>
        <p:spPr>
          <a:xfrm>
            <a:off x="0" y="0"/>
            <a:ext cx="204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Gravity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C550C6-40E2-4259-A13B-5AC56C4BDAE1}"/>
              </a:ext>
            </a:extLst>
          </p:cNvPr>
          <p:cNvSpPr txBox="1"/>
          <p:nvPr/>
        </p:nvSpPr>
        <p:spPr>
          <a:xfrm>
            <a:off x="95250" y="628650"/>
            <a:ext cx="1196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Gal=cm/sec^2 unit generally used in gravity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“The Bouguer anomaly is the measured gravity corrected for the known or modeled gravity effects at a planetary scale” </a:t>
            </a:r>
            <a:r>
              <a:rPr lang="en-US" b="0" i="0" dirty="0" err="1">
                <a:effectLst/>
              </a:rPr>
              <a:t>Karcol</a:t>
            </a:r>
            <a:r>
              <a:rPr lang="en-US" b="0" i="0" dirty="0">
                <a:effectLst/>
              </a:rPr>
              <a:t> et al., 2017.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Decrease in Bouguer anomaly from west to east across the study area. This variation is related to isostatic compensation.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Ranges show no evidence of local compensation. If there was local compensation the ranges would have negative Bouguer anomalies.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8A5908-DE7C-4016-9A5F-B428C0681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300" y="2114180"/>
            <a:ext cx="4076700" cy="185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40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8D2AD70-63B1-46AF-8283-ECD6EF3FA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2" y="1192975"/>
            <a:ext cx="7811758" cy="37957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1F73A3-EBDD-4167-903F-D02E60FBDCE7}"/>
              </a:ext>
            </a:extLst>
          </p:cNvPr>
          <p:cNvSpPr txBox="1"/>
          <p:nvPr/>
        </p:nvSpPr>
        <p:spPr>
          <a:xfrm>
            <a:off x="0" y="85725"/>
            <a:ext cx="11944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Models of compensation and structure of basins and ranges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EDDD92-F463-4C4D-B825-92A50399B815}"/>
              </a:ext>
            </a:extLst>
          </p:cNvPr>
          <p:cNvSpPr txBox="1"/>
          <p:nvPr/>
        </p:nvSpPr>
        <p:spPr>
          <a:xfrm>
            <a:off x="66675" y="828675"/>
            <a:ext cx="443865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Lack of local compensation rules out a hypothesis that requires compensating roots beneath the ranges.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Figure 3a shows warping in the upper and lower crust, though there is no conclusive evidence that the lower crust is warped, thus 3b is a reasonable alternative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Figure 3c shows mountain blocks ‘rising’ and valley blocks ‘sinking.’ The ‘roots’ in this model are too deep to be detected gravimetrically, thus 3d is an alternative.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figure 3d the lower part of the crust behaves plastically, and the upper part is more brittle. Author believes this is the most accurate model of the actual structure.</a:t>
            </a:r>
          </a:p>
        </p:txBody>
      </p:sp>
    </p:spTree>
    <p:extLst>
      <p:ext uri="{BB962C8B-B14F-4D97-AF65-F5344CB8AC3E}">
        <p14:creationId xmlns:p14="http://schemas.microsoft.com/office/powerpoint/2010/main" val="421364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1D757-351E-4320-8377-59D3DE558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gravity data to infer basin depth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799B8-C383-4F6A-AB50-B36DF98F7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3895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Using gravity data and average densities for rocks the author estimates the amount of fill in basins within the study area</a:t>
            </a:r>
          </a:p>
          <a:p>
            <a:r>
              <a:rPr lang="en-US" dirty="0"/>
              <a:t>Mountains adjacent to this basin are approximately 5000ft high and the basin is approx. 7 miles wide</a:t>
            </a:r>
          </a:p>
          <a:p>
            <a:r>
              <a:rPr lang="en-US" dirty="0"/>
              <a:t>This depth estimate leads to calculations done on the 1954 earthquakes’ impact on the gravity anomaly in the area</a:t>
            </a:r>
          </a:p>
          <a:p>
            <a:pPr lvl="1"/>
            <a:r>
              <a:rPr lang="en-US" dirty="0"/>
              <a:t>1954 earthquakes had negligible impact on the gravity anomaly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074F4-B54C-4363-AF04-297E76759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509" y="1884362"/>
            <a:ext cx="4436491" cy="423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0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AB1BB3-E70D-45D2-9DBA-6850DAA22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14034" cy="4586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8300B9-E6D2-4401-933E-DD4902149B98}"/>
              </a:ext>
            </a:extLst>
          </p:cNvPr>
          <p:cNvSpPr txBox="1"/>
          <p:nvPr/>
        </p:nvSpPr>
        <p:spPr>
          <a:xfrm>
            <a:off x="6557962" y="84772"/>
            <a:ext cx="479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Conclusions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B7B3CC-0681-4CA7-8EB7-DBEE1CFA9E97}"/>
              </a:ext>
            </a:extLst>
          </p:cNvPr>
          <p:cNvSpPr txBox="1"/>
          <p:nvPr/>
        </p:nvSpPr>
        <p:spPr>
          <a:xfrm>
            <a:off x="6557962" y="797510"/>
            <a:ext cx="52959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Gravity measurements show the region is in isostatic balance.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Valleys between the ranges can be quite deep, Fairview and Dixie Valleys have more than 5000ft of fill and the Edwards Creek Valley has more than 6000ft of fill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5ft of extension resulted from the 1954 earthquakes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1.5 miles of extension in the past 15 million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Regionally 30 miles of extension in 15 million years, which averages to about 1ft/100 years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19D8AE-208F-484F-8C9D-B0E1F5A8F1EC}"/>
              </a:ext>
            </a:extLst>
          </p:cNvPr>
          <p:cNvSpPr txBox="1"/>
          <p:nvPr/>
        </p:nvSpPr>
        <p:spPr>
          <a:xfrm>
            <a:off x="4814887" y="170944"/>
            <a:ext cx="1395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Figure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D37BAA-D7E8-4547-95FE-35A4CC19B84A}"/>
              </a:ext>
            </a:extLst>
          </p:cNvPr>
          <p:cNvSpPr txBox="1"/>
          <p:nvPr/>
        </p:nvSpPr>
        <p:spPr>
          <a:xfrm>
            <a:off x="242361" y="4586288"/>
            <a:ext cx="4162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Horizontal component of dip slip movement is 5 feet on the 1954 faults</a:t>
            </a:r>
          </a:p>
        </p:txBody>
      </p:sp>
    </p:spTree>
    <p:extLst>
      <p:ext uri="{BB962C8B-B14F-4D97-AF65-F5344CB8AC3E}">
        <p14:creationId xmlns:p14="http://schemas.microsoft.com/office/powerpoint/2010/main" val="579792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032F0-EB2E-4F61-A0CC-A016E1C2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AA044-32FF-4DBF-94BD-5F962C4D4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Karcol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R.,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Mikuška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J., &amp;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Marušiak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I. (2017). Normal Earth Gravity Field Versus Gravity Effect of Layered Ellipsoidal Model. In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Understanding the Bouguer Anomaly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(pp. 63-77). Elsevier.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70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527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1954 Earthquakes</vt:lpstr>
      <vt:lpstr>PowerPoint Presentation</vt:lpstr>
      <vt:lpstr>PowerPoint Presentation</vt:lpstr>
      <vt:lpstr>PowerPoint Presentation</vt:lpstr>
      <vt:lpstr>Using gravity data to infer basin depth</vt:lpstr>
      <vt:lpstr>PowerPoint Presentation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Atticus Proctor</dc:creator>
  <cp:lastModifiedBy>Atticus Proctor</cp:lastModifiedBy>
  <cp:revision>9</cp:revision>
  <dcterms:created xsi:type="dcterms:W3CDTF">2021-10-04T02:05:36Z</dcterms:created>
  <dcterms:modified xsi:type="dcterms:W3CDTF">2021-10-04T16:46:35Z</dcterms:modified>
</cp:coreProperties>
</file>