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9" r:id="rId3"/>
    <p:sldId id="257" r:id="rId4"/>
    <p:sldId id="258" r:id="rId5"/>
    <p:sldId id="260" r:id="rId6"/>
    <p:sldId id="262"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FFFF"/>
    <a:srgbClr val="00B0F0"/>
    <a:srgbClr val="FFC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228"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10-05T23:47:51.913"/>
    </inkml:context>
    <inkml:brush xml:id="br0">
      <inkml:brushProperty name="width" value="0.05" units="cm"/>
      <inkml:brushProperty name="height" value="0.05" units="cm"/>
    </inkml:brush>
  </inkml:definitions>
  <inkml:trace contextRef="#ctx0" brushRef="#br0">12 0 2248 0 0,'0'0'1528'0'0,"3"14"-244"0"0,-6 5-1724 0 0,-2-5-560 0 0,-2 3-216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5A087-DEA9-4EE0-86B3-D49426B5B73D}" type="datetimeFigureOut">
              <a:rPr lang="en-US" smtClean="0"/>
              <a:t>10/5/2021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635CA-2DA1-481B-A0F5-B93896C91039}" type="slidenum">
              <a:rPr lang="en-US" smtClean="0"/>
              <a:t>‹#›</a:t>
            </a:fld>
            <a:endParaRPr lang="en-US"/>
          </a:p>
        </p:txBody>
      </p:sp>
    </p:spTree>
    <p:extLst>
      <p:ext uri="{BB962C8B-B14F-4D97-AF65-F5344CB8AC3E}">
        <p14:creationId xmlns:p14="http://schemas.microsoft.com/office/powerpoint/2010/main" val="293061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61D6FD-3FF3-45B0-94D1-91967092FE5D}" type="datetime1">
              <a:rPr lang="en-US" smtClean="0"/>
              <a:t>10/5/2021</a:t>
            </a:fld>
            <a:endParaRPr lang="en-US"/>
          </a:p>
        </p:txBody>
      </p:sp>
      <p:sp>
        <p:nvSpPr>
          <p:cNvPr id="5" name="Footer Placeholder 4"/>
          <p:cNvSpPr>
            <a:spLocks noGrp="1"/>
          </p:cNvSpPr>
          <p:nvPr>
            <p:ph type="ftr" sz="quarter" idx="11"/>
          </p:nvPr>
        </p:nvSpPr>
        <p:spPr/>
        <p:txBody>
          <a:bodyPr/>
          <a:lstStyle/>
          <a:p>
            <a:r>
              <a:rPr lang="en-US"/>
              <a:t>Thompson, 1966; Thompson and Burke, 1973</a:t>
            </a:r>
          </a:p>
        </p:txBody>
      </p:sp>
      <p:sp>
        <p:nvSpPr>
          <p:cNvPr id="6" name="Slide Number Placeholder 5"/>
          <p:cNvSpPr>
            <a:spLocks noGrp="1"/>
          </p:cNvSpPr>
          <p:nvPr>
            <p:ph type="sldNum" sz="quarter" idx="12"/>
          </p:nvPr>
        </p:nvSpPr>
        <p:spPr/>
        <p:txBody>
          <a:bodyPr/>
          <a:lstStyle/>
          <a:p>
            <a:fld id="{A56D2735-607D-4EFC-8F1A-22E6C0F9234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540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9FF61-8AA2-4A14-8819-3B1C37A321E0}" type="datetime1">
              <a:rPr lang="en-US" smtClean="0"/>
              <a:t>10/5/2021</a:t>
            </a:fld>
            <a:endParaRPr lang="en-US"/>
          </a:p>
        </p:txBody>
      </p:sp>
      <p:sp>
        <p:nvSpPr>
          <p:cNvPr id="5" name="Footer Placeholder 4"/>
          <p:cNvSpPr>
            <a:spLocks noGrp="1"/>
          </p:cNvSpPr>
          <p:nvPr>
            <p:ph type="ftr" sz="quarter" idx="11"/>
          </p:nvPr>
        </p:nvSpPr>
        <p:spPr/>
        <p:txBody>
          <a:bodyPr/>
          <a:lstStyle/>
          <a:p>
            <a:r>
              <a:rPr lang="en-US"/>
              <a:t>Thompson, 1966; Thompson and Burke, 1973</a:t>
            </a:r>
          </a:p>
        </p:txBody>
      </p:sp>
      <p:sp>
        <p:nvSpPr>
          <p:cNvPr id="6" name="Slide Number Placeholder 5"/>
          <p:cNvSpPr>
            <a:spLocks noGrp="1"/>
          </p:cNvSpPr>
          <p:nvPr>
            <p:ph type="sldNum" sz="quarter" idx="12"/>
          </p:nvPr>
        </p:nvSpPr>
        <p:spPr/>
        <p:txBody>
          <a:bodyPr/>
          <a:lstStyle/>
          <a:p>
            <a:fld id="{A56D2735-607D-4EFC-8F1A-22E6C0F9234F}" type="slidenum">
              <a:rPr lang="en-US" smtClean="0"/>
              <a:t>‹#›</a:t>
            </a:fld>
            <a:endParaRPr lang="en-US"/>
          </a:p>
        </p:txBody>
      </p:sp>
    </p:spTree>
    <p:extLst>
      <p:ext uri="{BB962C8B-B14F-4D97-AF65-F5344CB8AC3E}">
        <p14:creationId xmlns:p14="http://schemas.microsoft.com/office/powerpoint/2010/main" val="145748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79F956-CF96-4AD8-8EDC-1D9A4531153E}" type="datetime1">
              <a:rPr lang="en-US" smtClean="0"/>
              <a:t>10/5/2021</a:t>
            </a:fld>
            <a:endParaRPr lang="en-US"/>
          </a:p>
        </p:txBody>
      </p:sp>
      <p:sp>
        <p:nvSpPr>
          <p:cNvPr id="5" name="Footer Placeholder 4"/>
          <p:cNvSpPr>
            <a:spLocks noGrp="1"/>
          </p:cNvSpPr>
          <p:nvPr>
            <p:ph type="ftr" sz="quarter" idx="11"/>
          </p:nvPr>
        </p:nvSpPr>
        <p:spPr/>
        <p:txBody>
          <a:bodyPr/>
          <a:lstStyle/>
          <a:p>
            <a:r>
              <a:rPr lang="en-US"/>
              <a:t>Thompson, 1966; Thompson and Burke, 1973</a:t>
            </a:r>
          </a:p>
        </p:txBody>
      </p:sp>
      <p:sp>
        <p:nvSpPr>
          <p:cNvPr id="6" name="Slide Number Placeholder 5"/>
          <p:cNvSpPr>
            <a:spLocks noGrp="1"/>
          </p:cNvSpPr>
          <p:nvPr>
            <p:ph type="sldNum" sz="quarter" idx="12"/>
          </p:nvPr>
        </p:nvSpPr>
        <p:spPr/>
        <p:txBody>
          <a:bodyPr/>
          <a:lstStyle/>
          <a:p>
            <a:fld id="{A56D2735-607D-4EFC-8F1A-22E6C0F9234F}" type="slidenum">
              <a:rPr lang="en-US" smtClean="0"/>
              <a:t>‹#›</a:t>
            </a:fld>
            <a:endParaRPr lang="en-US"/>
          </a:p>
        </p:txBody>
      </p:sp>
    </p:spTree>
    <p:extLst>
      <p:ext uri="{BB962C8B-B14F-4D97-AF65-F5344CB8AC3E}">
        <p14:creationId xmlns:p14="http://schemas.microsoft.com/office/powerpoint/2010/main" val="167976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60BD1-4202-4772-B23F-6B6BFEF35DE1}" type="datetime1">
              <a:rPr lang="en-US" smtClean="0"/>
              <a:t>10/5/2021</a:t>
            </a:fld>
            <a:endParaRPr lang="en-US"/>
          </a:p>
        </p:txBody>
      </p:sp>
      <p:sp>
        <p:nvSpPr>
          <p:cNvPr id="5" name="Footer Placeholder 4"/>
          <p:cNvSpPr>
            <a:spLocks noGrp="1"/>
          </p:cNvSpPr>
          <p:nvPr>
            <p:ph type="ftr" sz="quarter" idx="11"/>
          </p:nvPr>
        </p:nvSpPr>
        <p:spPr/>
        <p:txBody>
          <a:bodyPr/>
          <a:lstStyle/>
          <a:p>
            <a:r>
              <a:rPr lang="en-US"/>
              <a:t>Thompson, 1966; Thompson and Burke, 1973</a:t>
            </a:r>
          </a:p>
        </p:txBody>
      </p:sp>
      <p:sp>
        <p:nvSpPr>
          <p:cNvPr id="6" name="Slide Number Placeholder 5"/>
          <p:cNvSpPr>
            <a:spLocks noGrp="1"/>
          </p:cNvSpPr>
          <p:nvPr>
            <p:ph type="sldNum" sz="quarter" idx="12"/>
          </p:nvPr>
        </p:nvSpPr>
        <p:spPr/>
        <p:txBody>
          <a:bodyPr/>
          <a:lstStyle/>
          <a:p>
            <a:fld id="{A56D2735-607D-4EFC-8F1A-22E6C0F9234F}" type="slidenum">
              <a:rPr lang="en-US" smtClean="0"/>
              <a:t>‹#›</a:t>
            </a:fld>
            <a:endParaRPr lang="en-US"/>
          </a:p>
        </p:txBody>
      </p:sp>
    </p:spTree>
    <p:extLst>
      <p:ext uri="{BB962C8B-B14F-4D97-AF65-F5344CB8AC3E}">
        <p14:creationId xmlns:p14="http://schemas.microsoft.com/office/powerpoint/2010/main" val="313007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DA76F6-921F-4BB0-B197-E2B998693483}" type="datetime1">
              <a:rPr lang="en-US" smtClean="0"/>
              <a:t>10/5/2021</a:t>
            </a:fld>
            <a:endParaRPr lang="en-US"/>
          </a:p>
        </p:txBody>
      </p:sp>
      <p:sp>
        <p:nvSpPr>
          <p:cNvPr id="5" name="Footer Placeholder 4"/>
          <p:cNvSpPr>
            <a:spLocks noGrp="1"/>
          </p:cNvSpPr>
          <p:nvPr>
            <p:ph type="ftr" sz="quarter" idx="11"/>
          </p:nvPr>
        </p:nvSpPr>
        <p:spPr/>
        <p:txBody>
          <a:bodyPr/>
          <a:lstStyle/>
          <a:p>
            <a:r>
              <a:rPr lang="en-US"/>
              <a:t>Thompson, 1966; Thompson and Burke, 1973</a:t>
            </a:r>
          </a:p>
        </p:txBody>
      </p:sp>
      <p:sp>
        <p:nvSpPr>
          <p:cNvPr id="6" name="Slide Number Placeholder 5"/>
          <p:cNvSpPr>
            <a:spLocks noGrp="1"/>
          </p:cNvSpPr>
          <p:nvPr>
            <p:ph type="sldNum" sz="quarter" idx="12"/>
          </p:nvPr>
        </p:nvSpPr>
        <p:spPr/>
        <p:txBody>
          <a:bodyPr/>
          <a:lstStyle/>
          <a:p>
            <a:fld id="{A56D2735-607D-4EFC-8F1A-22E6C0F9234F}"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94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B810F9-382C-4767-9FE4-17FFA4084CB9}" type="datetime1">
              <a:rPr lang="en-US" smtClean="0"/>
              <a:t>10/5/2021</a:t>
            </a:fld>
            <a:endParaRPr lang="en-US"/>
          </a:p>
        </p:txBody>
      </p:sp>
      <p:sp>
        <p:nvSpPr>
          <p:cNvPr id="6" name="Footer Placeholder 5"/>
          <p:cNvSpPr>
            <a:spLocks noGrp="1"/>
          </p:cNvSpPr>
          <p:nvPr>
            <p:ph type="ftr" sz="quarter" idx="11"/>
          </p:nvPr>
        </p:nvSpPr>
        <p:spPr/>
        <p:txBody>
          <a:bodyPr/>
          <a:lstStyle/>
          <a:p>
            <a:r>
              <a:rPr lang="en-US"/>
              <a:t>Thompson, 1966; Thompson and Burke, 1973</a:t>
            </a:r>
          </a:p>
        </p:txBody>
      </p:sp>
      <p:sp>
        <p:nvSpPr>
          <p:cNvPr id="7" name="Slide Number Placeholder 6"/>
          <p:cNvSpPr>
            <a:spLocks noGrp="1"/>
          </p:cNvSpPr>
          <p:nvPr>
            <p:ph type="sldNum" sz="quarter" idx="12"/>
          </p:nvPr>
        </p:nvSpPr>
        <p:spPr/>
        <p:txBody>
          <a:bodyPr/>
          <a:lstStyle/>
          <a:p>
            <a:fld id="{A56D2735-607D-4EFC-8F1A-22E6C0F9234F}" type="slidenum">
              <a:rPr lang="en-US" smtClean="0"/>
              <a:t>‹#›</a:t>
            </a:fld>
            <a:endParaRPr lang="en-US"/>
          </a:p>
        </p:txBody>
      </p:sp>
    </p:spTree>
    <p:extLst>
      <p:ext uri="{BB962C8B-B14F-4D97-AF65-F5344CB8AC3E}">
        <p14:creationId xmlns:p14="http://schemas.microsoft.com/office/powerpoint/2010/main" val="151817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3AEDE6-27FA-47ED-8CF6-37907732F868}" type="datetime1">
              <a:rPr lang="en-US" smtClean="0"/>
              <a:t>10/5/2021</a:t>
            </a:fld>
            <a:endParaRPr lang="en-US"/>
          </a:p>
        </p:txBody>
      </p:sp>
      <p:sp>
        <p:nvSpPr>
          <p:cNvPr id="8" name="Footer Placeholder 7"/>
          <p:cNvSpPr>
            <a:spLocks noGrp="1"/>
          </p:cNvSpPr>
          <p:nvPr>
            <p:ph type="ftr" sz="quarter" idx="11"/>
          </p:nvPr>
        </p:nvSpPr>
        <p:spPr/>
        <p:txBody>
          <a:bodyPr/>
          <a:lstStyle/>
          <a:p>
            <a:r>
              <a:rPr lang="en-US"/>
              <a:t>Thompson, 1966; Thompson and Burke, 1973</a:t>
            </a:r>
          </a:p>
        </p:txBody>
      </p:sp>
      <p:sp>
        <p:nvSpPr>
          <p:cNvPr id="9" name="Slide Number Placeholder 8"/>
          <p:cNvSpPr>
            <a:spLocks noGrp="1"/>
          </p:cNvSpPr>
          <p:nvPr>
            <p:ph type="sldNum" sz="quarter" idx="12"/>
          </p:nvPr>
        </p:nvSpPr>
        <p:spPr/>
        <p:txBody>
          <a:bodyPr/>
          <a:lstStyle/>
          <a:p>
            <a:fld id="{A56D2735-607D-4EFC-8F1A-22E6C0F9234F}" type="slidenum">
              <a:rPr lang="en-US" smtClean="0"/>
              <a:t>‹#›</a:t>
            </a:fld>
            <a:endParaRPr lang="en-US"/>
          </a:p>
        </p:txBody>
      </p:sp>
    </p:spTree>
    <p:extLst>
      <p:ext uri="{BB962C8B-B14F-4D97-AF65-F5344CB8AC3E}">
        <p14:creationId xmlns:p14="http://schemas.microsoft.com/office/powerpoint/2010/main" val="239690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BB388-492E-4C6C-AFE9-D09C226D241B}" type="datetime1">
              <a:rPr lang="en-US" smtClean="0"/>
              <a:t>10/5/2021</a:t>
            </a:fld>
            <a:endParaRPr lang="en-US"/>
          </a:p>
        </p:txBody>
      </p:sp>
      <p:sp>
        <p:nvSpPr>
          <p:cNvPr id="4" name="Footer Placeholder 3"/>
          <p:cNvSpPr>
            <a:spLocks noGrp="1"/>
          </p:cNvSpPr>
          <p:nvPr>
            <p:ph type="ftr" sz="quarter" idx="11"/>
          </p:nvPr>
        </p:nvSpPr>
        <p:spPr/>
        <p:txBody>
          <a:bodyPr/>
          <a:lstStyle/>
          <a:p>
            <a:r>
              <a:rPr lang="en-US"/>
              <a:t>Thompson, 1966; Thompson and Burke, 1973</a:t>
            </a:r>
          </a:p>
        </p:txBody>
      </p:sp>
      <p:sp>
        <p:nvSpPr>
          <p:cNvPr id="5" name="Slide Number Placeholder 4"/>
          <p:cNvSpPr>
            <a:spLocks noGrp="1"/>
          </p:cNvSpPr>
          <p:nvPr>
            <p:ph type="sldNum" sz="quarter" idx="12"/>
          </p:nvPr>
        </p:nvSpPr>
        <p:spPr/>
        <p:txBody>
          <a:bodyPr/>
          <a:lstStyle/>
          <a:p>
            <a:fld id="{A56D2735-607D-4EFC-8F1A-22E6C0F9234F}" type="slidenum">
              <a:rPr lang="en-US" smtClean="0"/>
              <a:t>‹#›</a:t>
            </a:fld>
            <a:endParaRPr lang="en-US"/>
          </a:p>
        </p:txBody>
      </p:sp>
    </p:spTree>
    <p:extLst>
      <p:ext uri="{BB962C8B-B14F-4D97-AF65-F5344CB8AC3E}">
        <p14:creationId xmlns:p14="http://schemas.microsoft.com/office/powerpoint/2010/main" val="53292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4E1DC8-CB37-49FC-9612-114CA2828BBE}" type="datetime1">
              <a:rPr lang="en-US" smtClean="0"/>
              <a:t>10/5/2021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Thompson, 1966; Thompson and Burke, 1973</a:t>
            </a:r>
          </a:p>
        </p:txBody>
      </p:sp>
      <p:sp>
        <p:nvSpPr>
          <p:cNvPr id="9" name="Slide Number Placeholder 8"/>
          <p:cNvSpPr>
            <a:spLocks noGrp="1"/>
          </p:cNvSpPr>
          <p:nvPr>
            <p:ph type="sldNum" sz="quarter" idx="12"/>
          </p:nvPr>
        </p:nvSpPr>
        <p:spPr/>
        <p:txBody>
          <a:bodyPr/>
          <a:lstStyle/>
          <a:p>
            <a:fld id="{A56D2735-607D-4EFC-8F1A-22E6C0F9234F}" type="slidenum">
              <a:rPr lang="en-US" smtClean="0"/>
              <a:t>‹#›</a:t>
            </a:fld>
            <a:endParaRPr lang="en-US"/>
          </a:p>
        </p:txBody>
      </p:sp>
    </p:spTree>
    <p:extLst>
      <p:ext uri="{BB962C8B-B14F-4D97-AF65-F5344CB8AC3E}">
        <p14:creationId xmlns:p14="http://schemas.microsoft.com/office/powerpoint/2010/main" val="144708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1B9D5FB-26A1-4E1D-A973-2AB8C79F39F1}" type="datetime1">
              <a:rPr lang="en-US" smtClean="0"/>
              <a:t>10/5/2021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Thompson, 1966; Thompson and Burke, 1973</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6D2735-607D-4EFC-8F1A-22E6C0F9234F}" type="slidenum">
              <a:rPr lang="en-US" smtClean="0"/>
              <a:t>‹#›</a:t>
            </a:fld>
            <a:endParaRPr lang="en-US"/>
          </a:p>
        </p:txBody>
      </p:sp>
    </p:spTree>
    <p:extLst>
      <p:ext uri="{BB962C8B-B14F-4D97-AF65-F5344CB8AC3E}">
        <p14:creationId xmlns:p14="http://schemas.microsoft.com/office/powerpoint/2010/main" val="150726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7CD1F1-ACF9-466A-B250-0BBC0FA77298}" type="datetime1">
              <a:rPr lang="en-US" smtClean="0"/>
              <a:t>10/5/2021</a:t>
            </a:fld>
            <a:endParaRPr lang="en-US"/>
          </a:p>
        </p:txBody>
      </p:sp>
      <p:sp>
        <p:nvSpPr>
          <p:cNvPr id="6" name="Footer Placeholder 5"/>
          <p:cNvSpPr>
            <a:spLocks noGrp="1"/>
          </p:cNvSpPr>
          <p:nvPr>
            <p:ph type="ftr" sz="quarter" idx="11"/>
          </p:nvPr>
        </p:nvSpPr>
        <p:spPr/>
        <p:txBody>
          <a:bodyPr/>
          <a:lstStyle/>
          <a:p>
            <a:r>
              <a:rPr lang="en-US"/>
              <a:t>Thompson, 1966; Thompson and Burke, 1973</a:t>
            </a:r>
          </a:p>
        </p:txBody>
      </p:sp>
      <p:sp>
        <p:nvSpPr>
          <p:cNvPr id="7" name="Slide Number Placeholder 6"/>
          <p:cNvSpPr>
            <a:spLocks noGrp="1"/>
          </p:cNvSpPr>
          <p:nvPr>
            <p:ph type="sldNum" sz="quarter" idx="12"/>
          </p:nvPr>
        </p:nvSpPr>
        <p:spPr/>
        <p:txBody>
          <a:bodyPr/>
          <a:lstStyle/>
          <a:p>
            <a:fld id="{A56D2735-607D-4EFC-8F1A-22E6C0F9234F}" type="slidenum">
              <a:rPr lang="en-US" smtClean="0"/>
              <a:t>‹#›</a:t>
            </a:fld>
            <a:endParaRPr lang="en-US"/>
          </a:p>
        </p:txBody>
      </p:sp>
    </p:spTree>
    <p:extLst>
      <p:ext uri="{BB962C8B-B14F-4D97-AF65-F5344CB8AC3E}">
        <p14:creationId xmlns:p14="http://schemas.microsoft.com/office/powerpoint/2010/main" val="338548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0D9C18F-C050-4296-828B-16982A97936D}" type="datetime1">
              <a:rPr lang="en-US" smtClean="0"/>
              <a:t>10/5/2021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Thompson, 1966; Thompson and Burke, 1973</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56D2735-607D-4EFC-8F1A-22E6C0F9234F}"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81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FBD54-3121-47F6-B8DE-8568CC5A5ED2}"/>
              </a:ext>
            </a:extLst>
          </p:cNvPr>
          <p:cNvSpPr>
            <a:spLocks noGrp="1"/>
          </p:cNvSpPr>
          <p:nvPr>
            <p:ph type="title"/>
          </p:nvPr>
        </p:nvSpPr>
        <p:spPr/>
        <p:txBody>
          <a:bodyPr>
            <a:noAutofit/>
          </a:bodyPr>
          <a:lstStyle/>
          <a:p>
            <a:r>
              <a:rPr lang="en-US" sz="2000" baseline="30000" dirty="0"/>
              <a:t>1</a:t>
            </a:r>
            <a:r>
              <a:rPr lang="en-US" sz="2000" dirty="0"/>
              <a:t>The Rift Systems of the Western United States &amp;</a:t>
            </a:r>
            <a:br>
              <a:rPr lang="en-US" sz="2000" dirty="0"/>
            </a:br>
            <a:r>
              <a:rPr lang="en-US" sz="2000" baseline="30000" dirty="0"/>
              <a:t>2</a:t>
            </a:r>
            <a:r>
              <a:rPr lang="en-US" sz="2000" dirty="0"/>
              <a:t>Rate and Direction of Spreading in Dixie Valley, Basin and Range Province, Nevada</a:t>
            </a:r>
            <a:br>
              <a:rPr lang="en-US" sz="2000" dirty="0"/>
            </a:br>
            <a:r>
              <a:rPr lang="en-US" sz="1600" baseline="30000" dirty="0"/>
              <a:t>1</a:t>
            </a:r>
            <a:r>
              <a:rPr lang="en-US" sz="1600" dirty="0"/>
              <a:t>George A. Thompson </a:t>
            </a:r>
            <a:r>
              <a:rPr lang="en-US" sz="1600" baseline="30000" dirty="0"/>
              <a:t>2</a:t>
            </a:r>
            <a:r>
              <a:rPr lang="en-US" sz="1600" dirty="0"/>
              <a:t>George A. Thompson and Dennis B. Burke</a:t>
            </a:r>
            <a:br>
              <a:rPr lang="en-US" sz="1600" dirty="0"/>
            </a:br>
            <a:r>
              <a:rPr lang="en-US" sz="1600" i="1" dirty="0"/>
              <a:t>Gary McGaughey, GEOL 730</a:t>
            </a:r>
            <a:endParaRPr lang="en-US" sz="2000" dirty="0"/>
          </a:p>
        </p:txBody>
      </p:sp>
      <p:sp>
        <p:nvSpPr>
          <p:cNvPr id="5" name="Content Placeholder 4">
            <a:extLst>
              <a:ext uri="{FF2B5EF4-FFF2-40B4-BE49-F238E27FC236}">
                <a16:creationId xmlns:a16="http://schemas.microsoft.com/office/drawing/2014/main" id="{5EA12201-E0B5-4BE6-ADD2-B40AECAAAED4}"/>
              </a:ext>
            </a:extLst>
          </p:cNvPr>
          <p:cNvSpPr>
            <a:spLocks noGrp="1"/>
          </p:cNvSpPr>
          <p:nvPr>
            <p:ph idx="1"/>
          </p:nvPr>
        </p:nvSpPr>
        <p:spPr/>
        <p:txBody>
          <a:bodyPr>
            <a:normAutofit lnSpcReduction="10000"/>
          </a:bodyPr>
          <a:lstStyle/>
          <a:p>
            <a:r>
              <a:rPr lang="en-US" dirty="0"/>
              <a:t>The Western Rift System</a:t>
            </a:r>
          </a:p>
          <a:p>
            <a:pPr lvl="1"/>
            <a:r>
              <a:rPr lang="en-US" dirty="0"/>
              <a:t>There are overlaps in deformation type, especially along the margins of the system.</a:t>
            </a:r>
          </a:p>
          <a:p>
            <a:pPr lvl="1"/>
            <a:r>
              <a:rPr lang="en-US" dirty="0"/>
              <a:t>Present seismic activity is not confined within the rift system.</a:t>
            </a:r>
          </a:p>
          <a:p>
            <a:pPr lvl="1"/>
            <a:r>
              <a:rPr lang="en-US" dirty="0"/>
              <a:t>Anomalously thin crust in the region roughly correlates with the rift system.</a:t>
            </a:r>
          </a:p>
          <a:p>
            <a:pPr lvl="1"/>
            <a:r>
              <a:rPr lang="en-US" dirty="0"/>
              <a:t>Volcanism and heat flow are correlated with the rift system.</a:t>
            </a:r>
          </a:p>
          <a:p>
            <a:pPr lvl="1"/>
            <a:r>
              <a:rPr lang="en-US" dirty="0"/>
              <a:t>Rifts may be underlain by shallow igneous intrusions.</a:t>
            </a:r>
          </a:p>
          <a:p>
            <a:pPr lvl="1"/>
            <a:r>
              <a:rPr lang="en-US" dirty="0"/>
              <a:t>Volume changes at the moment of large earthquakes are consistent with elastic rebound theory.</a:t>
            </a:r>
          </a:p>
          <a:p>
            <a:r>
              <a:rPr lang="en-US" dirty="0"/>
              <a:t>Dixie Valley</a:t>
            </a:r>
          </a:p>
          <a:p>
            <a:pPr lvl="1"/>
            <a:r>
              <a:rPr lang="en-US" dirty="0"/>
              <a:t>For the last 15 </a:t>
            </a:r>
            <a:r>
              <a:rPr lang="en-US" dirty="0" err="1"/>
              <a:t>m.y</a:t>
            </a:r>
            <a:r>
              <a:rPr lang="en-US" dirty="0"/>
              <a:t>. the basin has been spreading at an average of 0.4 mm/yr. For the last 12,000 years this rate has been higher at 1 mm/yr.</a:t>
            </a:r>
          </a:p>
          <a:p>
            <a:pPr lvl="1"/>
            <a:r>
              <a:rPr lang="en-US" dirty="0"/>
              <a:t>The Spreading direction is N 55° W – S 55° E</a:t>
            </a:r>
          </a:p>
          <a:p>
            <a:pPr lvl="1"/>
            <a:endParaRPr lang="en-US" dirty="0"/>
          </a:p>
        </p:txBody>
      </p:sp>
      <p:sp>
        <p:nvSpPr>
          <p:cNvPr id="6" name="Footer Placeholder 5">
            <a:extLst>
              <a:ext uri="{FF2B5EF4-FFF2-40B4-BE49-F238E27FC236}">
                <a16:creationId xmlns:a16="http://schemas.microsoft.com/office/drawing/2014/main" id="{B36D2620-EDFB-4906-9734-C0AB1ED83C55}"/>
              </a:ext>
            </a:extLst>
          </p:cNvPr>
          <p:cNvSpPr>
            <a:spLocks noGrp="1"/>
          </p:cNvSpPr>
          <p:nvPr>
            <p:ph type="ftr" sz="quarter" idx="11"/>
          </p:nvPr>
        </p:nvSpPr>
        <p:spPr/>
        <p:txBody>
          <a:bodyPr/>
          <a:lstStyle/>
          <a:p>
            <a:r>
              <a:rPr lang="en-US"/>
              <a:t>Thompson, 1966; Thompson and Burke, 1973</a:t>
            </a:r>
          </a:p>
        </p:txBody>
      </p:sp>
      <p:sp>
        <p:nvSpPr>
          <p:cNvPr id="7" name="Slide Number Placeholder 6">
            <a:extLst>
              <a:ext uri="{FF2B5EF4-FFF2-40B4-BE49-F238E27FC236}">
                <a16:creationId xmlns:a16="http://schemas.microsoft.com/office/drawing/2014/main" id="{A08BAB99-CB27-4445-885D-AA99D6746581}"/>
              </a:ext>
            </a:extLst>
          </p:cNvPr>
          <p:cNvSpPr>
            <a:spLocks noGrp="1"/>
          </p:cNvSpPr>
          <p:nvPr>
            <p:ph type="sldNum" sz="quarter" idx="12"/>
          </p:nvPr>
        </p:nvSpPr>
        <p:spPr/>
        <p:txBody>
          <a:bodyPr/>
          <a:lstStyle/>
          <a:p>
            <a:fld id="{A56D2735-607D-4EFC-8F1A-22E6C0F9234F}" type="slidenum">
              <a:rPr lang="en-US" smtClean="0"/>
              <a:t>1</a:t>
            </a:fld>
            <a:endParaRPr lang="en-US"/>
          </a:p>
        </p:txBody>
      </p:sp>
    </p:spTree>
    <p:extLst>
      <p:ext uri="{BB962C8B-B14F-4D97-AF65-F5344CB8AC3E}">
        <p14:creationId xmlns:p14="http://schemas.microsoft.com/office/powerpoint/2010/main" val="248746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D198E-3055-4BB1-A29C-A7B692F9D18F}"/>
              </a:ext>
            </a:extLst>
          </p:cNvPr>
          <p:cNvSpPr>
            <a:spLocks noGrp="1"/>
          </p:cNvSpPr>
          <p:nvPr>
            <p:ph type="title"/>
          </p:nvPr>
        </p:nvSpPr>
        <p:spPr>
          <a:xfrm>
            <a:off x="4808763" y="634946"/>
            <a:ext cx="3845379" cy="1450757"/>
          </a:xfrm>
        </p:spPr>
        <p:txBody>
          <a:bodyPr>
            <a:normAutofit/>
          </a:bodyPr>
          <a:lstStyle/>
          <a:p>
            <a:r>
              <a:rPr lang="en-US" dirty="0"/>
              <a:t>The Rift System</a:t>
            </a:r>
          </a:p>
        </p:txBody>
      </p:sp>
      <p:pic>
        <p:nvPicPr>
          <p:cNvPr id="6" name="Picture 5">
            <a:extLst>
              <a:ext uri="{FF2B5EF4-FFF2-40B4-BE49-F238E27FC236}">
                <a16:creationId xmlns:a16="http://schemas.microsoft.com/office/drawing/2014/main" id="{A3D6672F-F6CA-4AA8-B00E-60CB56830ECD}"/>
              </a:ext>
            </a:extLst>
          </p:cNvPr>
          <p:cNvPicPr>
            <a:picLocks noChangeAspect="1"/>
          </p:cNvPicPr>
          <p:nvPr/>
        </p:nvPicPr>
        <p:blipFill>
          <a:blip r:embed="rId2"/>
          <a:stretch>
            <a:fillRect/>
          </a:stretch>
        </p:blipFill>
        <p:spPr>
          <a:xfrm>
            <a:off x="545730" y="645106"/>
            <a:ext cx="3962048" cy="5247747"/>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E1B9A9-49C1-483F-835E-7C9B32FC3049}"/>
              </a:ext>
            </a:extLst>
          </p:cNvPr>
          <p:cNvSpPr>
            <a:spLocks noGrp="1"/>
          </p:cNvSpPr>
          <p:nvPr>
            <p:ph idx="1"/>
          </p:nvPr>
        </p:nvSpPr>
        <p:spPr>
          <a:xfrm>
            <a:off x="4808763" y="2198914"/>
            <a:ext cx="3845379" cy="3670180"/>
          </a:xfrm>
        </p:spPr>
        <p:txBody>
          <a:bodyPr>
            <a:normAutofit/>
          </a:bodyPr>
          <a:lstStyle/>
          <a:p>
            <a:r>
              <a:rPr lang="en-US" dirty="0"/>
              <a:t>Region in the Western United States that is defined by its extensional component.</a:t>
            </a:r>
          </a:p>
          <a:p>
            <a:r>
              <a:rPr lang="en-US" dirty="0"/>
              <a:t>Analogous to:</a:t>
            </a:r>
          </a:p>
          <a:p>
            <a:pPr lvl="1"/>
            <a:r>
              <a:rPr lang="en-US" dirty="0"/>
              <a:t>Iceland</a:t>
            </a:r>
          </a:p>
          <a:p>
            <a:pPr lvl="1"/>
            <a:r>
              <a:rPr lang="en-US" dirty="0"/>
              <a:t>Oslo and Rhine Grabens</a:t>
            </a:r>
          </a:p>
          <a:p>
            <a:pPr lvl="1"/>
            <a:r>
              <a:rPr lang="en-US" dirty="0"/>
              <a:t>African Rifts</a:t>
            </a:r>
          </a:p>
          <a:p>
            <a:r>
              <a:rPr lang="en-US" dirty="0"/>
              <a:t>Strike-slip components are present, but are still accompanied by an extensional component not seen in the San Andreas</a:t>
            </a:r>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BE2647DF-FC71-47D2-8AEE-0002DA118D8C}"/>
              </a:ext>
            </a:extLst>
          </p:cNvPr>
          <p:cNvSpPr>
            <a:spLocks noGrp="1"/>
          </p:cNvSpPr>
          <p:nvPr>
            <p:ph type="ftr" sz="quarter" idx="11"/>
          </p:nvPr>
        </p:nvSpPr>
        <p:spPr>
          <a:xfrm>
            <a:off x="2764638" y="6459785"/>
            <a:ext cx="3617103" cy="365125"/>
          </a:xfrm>
        </p:spPr>
        <p:txBody>
          <a:bodyPr>
            <a:normAutofit/>
          </a:bodyPr>
          <a:lstStyle/>
          <a:p>
            <a:pPr>
              <a:spcAft>
                <a:spcPts val="600"/>
              </a:spcAft>
            </a:pPr>
            <a:r>
              <a:rPr lang="en-US" dirty="0"/>
              <a:t>Thompson, 1966</a:t>
            </a:r>
          </a:p>
        </p:txBody>
      </p:sp>
      <p:sp>
        <p:nvSpPr>
          <p:cNvPr id="5" name="Slide Number Placeholder 4">
            <a:extLst>
              <a:ext uri="{FF2B5EF4-FFF2-40B4-BE49-F238E27FC236}">
                <a16:creationId xmlns:a16="http://schemas.microsoft.com/office/drawing/2014/main" id="{572009F9-6DD1-4C9E-905D-24F99F5913C0}"/>
              </a:ext>
            </a:extLst>
          </p:cNvPr>
          <p:cNvSpPr>
            <a:spLocks noGrp="1"/>
          </p:cNvSpPr>
          <p:nvPr>
            <p:ph type="sldNum" sz="quarter" idx="12"/>
          </p:nvPr>
        </p:nvSpPr>
        <p:spPr>
          <a:xfrm>
            <a:off x="7425343" y="6459785"/>
            <a:ext cx="984019" cy="365125"/>
          </a:xfrm>
        </p:spPr>
        <p:txBody>
          <a:bodyPr>
            <a:normAutofit/>
          </a:bodyPr>
          <a:lstStyle/>
          <a:p>
            <a:pPr>
              <a:spcAft>
                <a:spcPts val="600"/>
              </a:spcAft>
            </a:pPr>
            <a:fld id="{A56D2735-607D-4EFC-8F1A-22E6C0F9234F}" type="slidenum">
              <a:rPr lang="en-US" smtClean="0"/>
              <a:pPr>
                <a:spcAft>
                  <a:spcPts val="600"/>
                </a:spcAft>
              </a:pPr>
              <a:t>2</a:t>
            </a:fld>
            <a:endParaRPr lang="en-US"/>
          </a:p>
        </p:txBody>
      </p:sp>
    </p:spTree>
    <p:extLst>
      <p:ext uri="{BB962C8B-B14F-4D97-AF65-F5344CB8AC3E}">
        <p14:creationId xmlns:p14="http://schemas.microsoft.com/office/powerpoint/2010/main" val="100529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2AD83CFE-1CA3-4832-A4B9-C48CD1347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98641C-7F74-435D-996F-A4387A3C3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F72DE7D-BD3B-460F-8B07-C76F1BFE2968}"/>
              </a:ext>
            </a:extLst>
          </p:cNvPr>
          <p:cNvSpPr>
            <a:spLocks noGrp="1"/>
          </p:cNvSpPr>
          <p:nvPr>
            <p:ph type="title"/>
          </p:nvPr>
        </p:nvSpPr>
        <p:spPr>
          <a:xfrm>
            <a:off x="798897" y="5120640"/>
            <a:ext cx="7543800" cy="822960"/>
          </a:xfrm>
        </p:spPr>
        <p:txBody>
          <a:bodyPr vert="horz" lIns="91440" tIns="45720" rIns="91440" bIns="45720" rtlCol="0" anchor="b">
            <a:normAutofit/>
          </a:bodyPr>
          <a:lstStyle/>
          <a:p>
            <a:r>
              <a:rPr lang="en-US" sz="3100" dirty="0">
                <a:solidFill>
                  <a:srgbClr val="FFFFFF"/>
                </a:solidFill>
              </a:rPr>
              <a:t>Rift System vs Modern Seismicity</a:t>
            </a:r>
          </a:p>
        </p:txBody>
      </p:sp>
      <p:pic>
        <p:nvPicPr>
          <p:cNvPr id="9" name="Picture 8">
            <a:extLst>
              <a:ext uri="{FF2B5EF4-FFF2-40B4-BE49-F238E27FC236}">
                <a16:creationId xmlns:a16="http://schemas.microsoft.com/office/drawing/2014/main" id="{AE6353B6-CC06-401C-8933-2D0779FAFD17}"/>
              </a:ext>
            </a:extLst>
          </p:cNvPr>
          <p:cNvPicPr>
            <a:picLocks noChangeAspect="1"/>
          </p:cNvPicPr>
          <p:nvPr/>
        </p:nvPicPr>
        <p:blipFill>
          <a:blip r:embed="rId2"/>
          <a:stretch>
            <a:fillRect/>
          </a:stretch>
        </p:blipFill>
        <p:spPr>
          <a:xfrm>
            <a:off x="5015183" y="130336"/>
            <a:ext cx="3713747" cy="4761215"/>
          </a:xfrm>
          <a:prstGeom prst="rect">
            <a:avLst/>
          </a:prstGeom>
        </p:spPr>
      </p:pic>
      <p:sp>
        <p:nvSpPr>
          <p:cNvPr id="24" name="Rectangle 23">
            <a:extLst>
              <a:ext uri="{FF2B5EF4-FFF2-40B4-BE49-F238E27FC236}">
                <a16:creationId xmlns:a16="http://schemas.microsoft.com/office/drawing/2014/main" id="{F530C0F6-C8DF-4539-B30C-8105DB61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7997" y="886968"/>
            <a:ext cx="48006"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4B584B-EF4A-4273-A6C4-6F70BE84E657}"/>
              </a:ext>
            </a:extLst>
          </p:cNvPr>
          <p:cNvPicPr>
            <a:picLocks noChangeAspect="1"/>
          </p:cNvPicPr>
          <p:nvPr/>
        </p:nvPicPr>
        <p:blipFill>
          <a:blip r:embed="rId3"/>
          <a:stretch>
            <a:fillRect/>
          </a:stretch>
        </p:blipFill>
        <p:spPr>
          <a:xfrm>
            <a:off x="593558" y="140850"/>
            <a:ext cx="3535259" cy="4682463"/>
          </a:xfrm>
          <a:prstGeom prst="rect">
            <a:avLst/>
          </a:prstGeom>
        </p:spPr>
      </p:pic>
      <p:sp>
        <p:nvSpPr>
          <p:cNvPr id="26" name="Rectangle 25">
            <a:extLst>
              <a:ext uri="{FF2B5EF4-FFF2-40B4-BE49-F238E27FC236}">
                <a16:creationId xmlns:a16="http://schemas.microsoft.com/office/drawing/2014/main" id="{BAE51241-AA8B-4B82-9C59-6738DB856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BDC403A-D485-43E7-80E3-72A671536FD1}"/>
              </a:ext>
            </a:extLst>
          </p:cNvPr>
          <p:cNvSpPr>
            <a:spLocks noGrp="1"/>
          </p:cNvSpPr>
          <p:nvPr>
            <p:ph type="ftr" sz="quarter" idx="11"/>
          </p:nvPr>
        </p:nvSpPr>
        <p:spPr>
          <a:xfrm>
            <a:off x="2764638" y="6459785"/>
            <a:ext cx="3617103" cy="365125"/>
          </a:xfrm>
        </p:spPr>
        <p:txBody>
          <a:bodyPr vert="horz" lIns="91440" tIns="45720" rIns="91440" bIns="45720" rtlCol="0" anchor="ctr">
            <a:normAutofit/>
          </a:bodyPr>
          <a:lstStyle/>
          <a:p>
            <a:pPr>
              <a:spcAft>
                <a:spcPts val="600"/>
              </a:spcAft>
            </a:pPr>
            <a:r>
              <a:rPr lang="en-US" kern="1200" cap="all" baseline="0" dirty="0">
                <a:solidFill>
                  <a:srgbClr val="FFFFFF"/>
                </a:solidFill>
                <a:latin typeface="+mn-lt"/>
                <a:ea typeface="+mn-ea"/>
                <a:cs typeface="+mn-cs"/>
              </a:rPr>
              <a:t>Thompson, 1966</a:t>
            </a:r>
          </a:p>
        </p:txBody>
      </p:sp>
      <p:sp>
        <p:nvSpPr>
          <p:cNvPr id="5" name="Slide Number Placeholder 4">
            <a:extLst>
              <a:ext uri="{FF2B5EF4-FFF2-40B4-BE49-F238E27FC236}">
                <a16:creationId xmlns:a16="http://schemas.microsoft.com/office/drawing/2014/main" id="{4090CF18-C04C-452F-8C3A-87CCA8825052}"/>
              </a:ext>
            </a:extLst>
          </p:cNvPr>
          <p:cNvSpPr>
            <a:spLocks noGrp="1"/>
          </p:cNvSpPr>
          <p:nvPr>
            <p:ph type="sldNum" sz="quarter" idx="12"/>
          </p:nvPr>
        </p:nvSpPr>
        <p:spPr>
          <a:xfrm>
            <a:off x="7425343" y="6459785"/>
            <a:ext cx="984019" cy="365125"/>
          </a:xfrm>
        </p:spPr>
        <p:txBody>
          <a:bodyPr vert="horz" lIns="91440" tIns="45720" rIns="91440" bIns="45720" rtlCol="0" anchor="ctr">
            <a:normAutofit/>
          </a:bodyPr>
          <a:lstStyle/>
          <a:p>
            <a:pPr>
              <a:spcAft>
                <a:spcPts val="600"/>
              </a:spcAft>
            </a:pPr>
            <a:fld id="{A56D2735-607D-4EFC-8F1A-22E6C0F9234F}" type="slidenum">
              <a:rPr lang="en-US" smtClean="0"/>
              <a:pPr>
                <a:spcAft>
                  <a:spcPts val="600"/>
                </a:spcAft>
              </a:pPr>
              <a:t>3</a:t>
            </a:fld>
            <a:endParaRPr lang="en-US"/>
          </a:p>
        </p:txBody>
      </p:sp>
      <p:sp>
        <p:nvSpPr>
          <p:cNvPr id="10" name="Freeform: Shape 9">
            <a:extLst>
              <a:ext uri="{FF2B5EF4-FFF2-40B4-BE49-F238E27FC236}">
                <a16:creationId xmlns:a16="http://schemas.microsoft.com/office/drawing/2014/main" id="{87BDCB0F-E454-4101-B275-319C1E966262}"/>
              </a:ext>
            </a:extLst>
          </p:cNvPr>
          <p:cNvSpPr/>
          <p:nvPr/>
        </p:nvSpPr>
        <p:spPr>
          <a:xfrm>
            <a:off x="5542547" y="1187116"/>
            <a:ext cx="681790" cy="1828800"/>
          </a:xfrm>
          <a:custGeom>
            <a:avLst/>
            <a:gdLst>
              <a:gd name="connsiteX0" fmla="*/ 80211 w 681790"/>
              <a:gd name="connsiteY0" fmla="*/ 0 h 1828800"/>
              <a:gd name="connsiteX1" fmla="*/ 312822 w 681790"/>
              <a:gd name="connsiteY1" fmla="*/ 136358 h 1828800"/>
              <a:gd name="connsiteX2" fmla="*/ 537411 w 681790"/>
              <a:gd name="connsiteY2" fmla="*/ 417095 h 1828800"/>
              <a:gd name="connsiteX3" fmla="*/ 401053 w 681790"/>
              <a:gd name="connsiteY3" fmla="*/ 906379 h 1828800"/>
              <a:gd name="connsiteX4" fmla="*/ 665748 w 681790"/>
              <a:gd name="connsiteY4" fmla="*/ 1636295 h 1828800"/>
              <a:gd name="connsiteX5" fmla="*/ 681790 w 681790"/>
              <a:gd name="connsiteY5" fmla="*/ 1828800 h 1828800"/>
              <a:gd name="connsiteX6" fmla="*/ 545432 w 681790"/>
              <a:gd name="connsiteY6" fmla="*/ 1804737 h 1828800"/>
              <a:gd name="connsiteX7" fmla="*/ 529390 w 681790"/>
              <a:gd name="connsiteY7" fmla="*/ 1556084 h 1828800"/>
              <a:gd name="connsiteX8" fmla="*/ 344906 w 681790"/>
              <a:gd name="connsiteY8" fmla="*/ 1243263 h 1828800"/>
              <a:gd name="connsiteX9" fmla="*/ 208548 w 681790"/>
              <a:gd name="connsiteY9" fmla="*/ 1074821 h 1828800"/>
              <a:gd name="connsiteX10" fmla="*/ 72190 w 681790"/>
              <a:gd name="connsiteY10" fmla="*/ 745958 h 1828800"/>
              <a:gd name="connsiteX11" fmla="*/ 40106 w 681790"/>
              <a:gd name="connsiteY11" fmla="*/ 465221 h 1828800"/>
              <a:gd name="connsiteX12" fmla="*/ 0 w 681790"/>
              <a:gd name="connsiteY12" fmla="*/ 280737 h 1828800"/>
              <a:gd name="connsiteX13" fmla="*/ 32085 w 681790"/>
              <a:gd name="connsiteY13" fmla="*/ 64168 h 1828800"/>
              <a:gd name="connsiteX14" fmla="*/ 80211 w 681790"/>
              <a:gd name="connsiteY14"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790" h="1828800">
                <a:moveTo>
                  <a:pt x="80211" y="0"/>
                </a:moveTo>
                <a:lnTo>
                  <a:pt x="312822" y="136358"/>
                </a:lnTo>
                <a:lnTo>
                  <a:pt x="537411" y="417095"/>
                </a:lnTo>
                <a:lnTo>
                  <a:pt x="401053" y="906379"/>
                </a:lnTo>
                <a:lnTo>
                  <a:pt x="665748" y="1636295"/>
                </a:lnTo>
                <a:lnTo>
                  <a:pt x="681790" y="1828800"/>
                </a:lnTo>
                <a:lnTo>
                  <a:pt x="545432" y="1804737"/>
                </a:lnTo>
                <a:lnTo>
                  <a:pt x="529390" y="1556084"/>
                </a:lnTo>
                <a:lnTo>
                  <a:pt x="344906" y="1243263"/>
                </a:lnTo>
                <a:lnTo>
                  <a:pt x="208548" y="1074821"/>
                </a:lnTo>
                <a:lnTo>
                  <a:pt x="72190" y="745958"/>
                </a:lnTo>
                <a:lnTo>
                  <a:pt x="40106" y="465221"/>
                </a:lnTo>
                <a:lnTo>
                  <a:pt x="0" y="280737"/>
                </a:lnTo>
                <a:lnTo>
                  <a:pt x="32085" y="64168"/>
                </a:lnTo>
                <a:lnTo>
                  <a:pt x="80211" y="0"/>
                </a:lnTo>
                <a:close/>
              </a:path>
            </a:pathLst>
          </a:custGeom>
          <a:solidFill>
            <a:srgbClr val="FF0000">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BA49E4C-635F-43B8-91A1-6F03AD1867D0}"/>
              </a:ext>
            </a:extLst>
          </p:cNvPr>
          <p:cNvSpPr/>
          <p:nvPr/>
        </p:nvSpPr>
        <p:spPr>
          <a:xfrm>
            <a:off x="6023811" y="497305"/>
            <a:ext cx="1467852" cy="2695074"/>
          </a:xfrm>
          <a:custGeom>
            <a:avLst/>
            <a:gdLst>
              <a:gd name="connsiteX0" fmla="*/ 689810 w 1467852"/>
              <a:gd name="connsiteY0" fmla="*/ 0 h 2695074"/>
              <a:gd name="connsiteX1" fmla="*/ 417094 w 1467852"/>
              <a:gd name="connsiteY1" fmla="*/ 40106 h 2695074"/>
              <a:gd name="connsiteX2" fmla="*/ 312821 w 1467852"/>
              <a:gd name="connsiteY2" fmla="*/ 184484 h 2695074"/>
              <a:gd name="connsiteX3" fmla="*/ 625642 w 1467852"/>
              <a:gd name="connsiteY3" fmla="*/ 729916 h 2695074"/>
              <a:gd name="connsiteX4" fmla="*/ 641684 w 1467852"/>
              <a:gd name="connsiteY4" fmla="*/ 978569 h 2695074"/>
              <a:gd name="connsiteX5" fmla="*/ 505326 w 1467852"/>
              <a:gd name="connsiteY5" fmla="*/ 1227221 h 2695074"/>
              <a:gd name="connsiteX6" fmla="*/ 425115 w 1467852"/>
              <a:gd name="connsiteY6" fmla="*/ 1435769 h 2695074"/>
              <a:gd name="connsiteX7" fmla="*/ 280736 w 1467852"/>
              <a:gd name="connsiteY7" fmla="*/ 1604211 h 2695074"/>
              <a:gd name="connsiteX8" fmla="*/ 88231 w 1467852"/>
              <a:gd name="connsiteY8" fmla="*/ 1692442 h 2695074"/>
              <a:gd name="connsiteX9" fmla="*/ 0 w 1467852"/>
              <a:gd name="connsiteY9" fmla="*/ 1724527 h 2695074"/>
              <a:gd name="connsiteX10" fmla="*/ 64168 w 1467852"/>
              <a:gd name="connsiteY10" fmla="*/ 1981200 h 2695074"/>
              <a:gd name="connsiteX11" fmla="*/ 168442 w 1467852"/>
              <a:gd name="connsiteY11" fmla="*/ 2165684 h 2695074"/>
              <a:gd name="connsiteX12" fmla="*/ 641684 w 1467852"/>
              <a:gd name="connsiteY12" fmla="*/ 2229853 h 2695074"/>
              <a:gd name="connsiteX13" fmla="*/ 601578 w 1467852"/>
              <a:gd name="connsiteY13" fmla="*/ 2494548 h 2695074"/>
              <a:gd name="connsiteX14" fmla="*/ 569494 w 1467852"/>
              <a:gd name="connsiteY14" fmla="*/ 2558716 h 2695074"/>
              <a:gd name="connsiteX15" fmla="*/ 625642 w 1467852"/>
              <a:gd name="connsiteY15" fmla="*/ 2695074 h 2695074"/>
              <a:gd name="connsiteX16" fmla="*/ 866273 w 1467852"/>
              <a:gd name="connsiteY16" fmla="*/ 2638927 h 2695074"/>
              <a:gd name="connsiteX17" fmla="*/ 1050757 w 1467852"/>
              <a:gd name="connsiteY17" fmla="*/ 2622884 h 2695074"/>
              <a:gd name="connsiteX18" fmla="*/ 1331494 w 1467852"/>
              <a:gd name="connsiteY18" fmla="*/ 2454442 h 2695074"/>
              <a:gd name="connsiteX19" fmla="*/ 1315452 w 1467852"/>
              <a:gd name="connsiteY19" fmla="*/ 2133600 h 2695074"/>
              <a:gd name="connsiteX20" fmla="*/ 1395663 w 1467852"/>
              <a:gd name="connsiteY20" fmla="*/ 1804737 h 2695074"/>
              <a:gd name="connsiteX21" fmla="*/ 1467852 w 1467852"/>
              <a:gd name="connsiteY21" fmla="*/ 1427748 h 2695074"/>
              <a:gd name="connsiteX22" fmla="*/ 1363578 w 1467852"/>
              <a:gd name="connsiteY22" fmla="*/ 1211179 h 2695074"/>
              <a:gd name="connsiteX23" fmla="*/ 1122947 w 1467852"/>
              <a:gd name="connsiteY23" fmla="*/ 1098884 h 2695074"/>
              <a:gd name="connsiteX24" fmla="*/ 922421 w 1467852"/>
              <a:gd name="connsiteY24" fmla="*/ 906379 h 2695074"/>
              <a:gd name="connsiteX25" fmla="*/ 922421 w 1467852"/>
              <a:gd name="connsiteY25" fmla="*/ 657727 h 2695074"/>
              <a:gd name="connsiteX26" fmla="*/ 842210 w 1467852"/>
              <a:gd name="connsiteY26" fmla="*/ 409074 h 2695074"/>
              <a:gd name="connsiteX27" fmla="*/ 681789 w 1467852"/>
              <a:gd name="connsiteY27" fmla="*/ 88232 h 2695074"/>
              <a:gd name="connsiteX28" fmla="*/ 689810 w 1467852"/>
              <a:gd name="connsiteY28" fmla="*/ 0 h 269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67852" h="2695074">
                <a:moveTo>
                  <a:pt x="689810" y="0"/>
                </a:moveTo>
                <a:lnTo>
                  <a:pt x="417094" y="40106"/>
                </a:lnTo>
                <a:lnTo>
                  <a:pt x="312821" y="184484"/>
                </a:lnTo>
                <a:lnTo>
                  <a:pt x="625642" y="729916"/>
                </a:lnTo>
                <a:lnTo>
                  <a:pt x="641684" y="978569"/>
                </a:lnTo>
                <a:lnTo>
                  <a:pt x="505326" y="1227221"/>
                </a:lnTo>
                <a:lnTo>
                  <a:pt x="425115" y="1435769"/>
                </a:lnTo>
                <a:lnTo>
                  <a:pt x="280736" y="1604211"/>
                </a:lnTo>
                <a:lnTo>
                  <a:pt x="88231" y="1692442"/>
                </a:lnTo>
                <a:lnTo>
                  <a:pt x="0" y="1724527"/>
                </a:lnTo>
                <a:lnTo>
                  <a:pt x="64168" y="1981200"/>
                </a:lnTo>
                <a:lnTo>
                  <a:pt x="168442" y="2165684"/>
                </a:lnTo>
                <a:lnTo>
                  <a:pt x="641684" y="2229853"/>
                </a:lnTo>
                <a:lnTo>
                  <a:pt x="601578" y="2494548"/>
                </a:lnTo>
                <a:lnTo>
                  <a:pt x="569494" y="2558716"/>
                </a:lnTo>
                <a:lnTo>
                  <a:pt x="625642" y="2695074"/>
                </a:lnTo>
                <a:lnTo>
                  <a:pt x="866273" y="2638927"/>
                </a:lnTo>
                <a:lnTo>
                  <a:pt x="1050757" y="2622884"/>
                </a:lnTo>
                <a:lnTo>
                  <a:pt x="1331494" y="2454442"/>
                </a:lnTo>
                <a:lnTo>
                  <a:pt x="1315452" y="2133600"/>
                </a:lnTo>
                <a:lnTo>
                  <a:pt x="1395663" y="1804737"/>
                </a:lnTo>
                <a:lnTo>
                  <a:pt x="1467852" y="1427748"/>
                </a:lnTo>
                <a:lnTo>
                  <a:pt x="1363578" y="1211179"/>
                </a:lnTo>
                <a:lnTo>
                  <a:pt x="1122947" y="1098884"/>
                </a:lnTo>
                <a:lnTo>
                  <a:pt x="922421" y="906379"/>
                </a:lnTo>
                <a:lnTo>
                  <a:pt x="922421" y="657727"/>
                </a:lnTo>
                <a:lnTo>
                  <a:pt x="842210" y="409074"/>
                </a:lnTo>
                <a:lnTo>
                  <a:pt x="681789" y="88232"/>
                </a:lnTo>
                <a:lnTo>
                  <a:pt x="689810" y="0"/>
                </a:lnTo>
                <a:close/>
              </a:path>
            </a:pathLst>
          </a:cu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40665AFB-22D5-4378-830B-306EB8EC72A3}"/>
                  </a:ext>
                </a:extLst>
              </p14:cNvPr>
              <p14:cNvContentPartPr/>
              <p14:nvPr/>
            </p14:nvContentPartPr>
            <p14:xfrm>
              <a:off x="5454202" y="3400181"/>
              <a:ext cx="5400" cy="23400"/>
            </p14:xfrm>
          </p:contentPart>
        </mc:Choice>
        <mc:Fallback>
          <p:pic>
            <p:nvPicPr>
              <p:cNvPr id="13" name="Ink 12">
                <a:extLst>
                  <a:ext uri="{FF2B5EF4-FFF2-40B4-BE49-F238E27FC236}">
                    <a16:creationId xmlns:a16="http://schemas.microsoft.com/office/drawing/2014/main" id="{40665AFB-22D5-4378-830B-306EB8EC72A3}"/>
                  </a:ext>
                </a:extLst>
              </p:cNvPr>
              <p:cNvPicPr/>
              <p:nvPr/>
            </p:nvPicPr>
            <p:blipFill>
              <a:blip r:embed="rId5"/>
              <a:stretch>
                <a:fillRect/>
              </a:stretch>
            </p:blipFill>
            <p:spPr>
              <a:xfrm>
                <a:off x="5445202" y="3391181"/>
                <a:ext cx="23040" cy="41040"/>
              </a:xfrm>
              <a:prstGeom prst="rect">
                <a:avLst/>
              </a:prstGeom>
            </p:spPr>
          </p:pic>
        </mc:Fallback>
      </mc:AlternateContent>
      <p:sp>
        <p:nvSpPr>
          <p:cNvPr id="15" name="Oval 14">
            <a:extLst>
              <a:ext uri="{FF2B5EF4-FFF2-40B4-BE49-F238E27FC236}">
                <a16:creationId xmlns:a16="http://schemas.microsoft.com/office/drawing/2014/main" id="{350006D6-A6AA-468D-AC4C-8E28B76DDD63}"/>
              </a:ext>
            </a:extLst>
          </p:cNvPr>
          <p:cNvSpPr/>
          <p:nvPr/>
        </p:nvSpPr>
        <p:spPr>
          <a:xfrm rot="809745">
            <a:off x="6018896" y="1403663"/>
            <a:ext cx="410880" cy="76435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BDC3C60-FC8F-47FF-B395-2B22431D6EAE}"/>
              </a:ext>
            </a:extLst>
          </p:cNvPr>
          <p:cNvSpPr/>
          <p:nvPr/>
        </p:nvSpPr>
        <p:spPr>
          <a:xfrm rot="19542627">
            <a:off x="1421094" y="1934446"/>
            <a:ext cx="422379" cy="1630286"/>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521224D-CE4D-4B99-AE85-1B7E62957433}"/>
              </a:ext>
            </a:extLst>
          </p:cNvPr>
          <p:cNvSpPr txBox="1"/>
          <p:nvPr/>
        </p:nvSpPr>
        <p:spPr>
          <a:xfrm rot="3300389">
            <a:off x="861625" y="2730714"/>
            <a:ext cx="1047385" cy="276999"/>
          </a:xfrm>
          <a:prstGeom prst="rect">
            <a:avLst/>
          </a:prstGeom>
          <a:noFill/>
        </p:spPr>
        <p:txBody>
          <a:bodyPr wrap="square" rtlCol="0">
            <a:spAutoFit/>
          </a:bodyPr>
          <a:lstStyle/>
          <a:p>
            <a:pPr algn="ctr"/>
            <a:r>
              <a:rPr lang="en-US" sz="1200" dirty="0"/>
              <a:t>Walker Lane</a:t>
            </a:r>
          </a:p>
        </p:txBody>
      </p:sp>
    </p:spTree>
    <p:extLst>
      <p:ext uri="{BB962C8B-B14F-4D97-AF65-F5344CB8AC3E}">
        <p14:creationId xmlns:p14="http://schemas.microsoft.com/office/powerpoint/2010/main" val="358157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P spid="19"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FFAC41-7AC1-44AA-82D8-F5F0C515EEFC}"/>
              </a:ext>
            </a:extLst>
          </p:cNvPr>
          <p:cNvSpPr>
            <a:spLocks noGrp="1"/>
          </p:cNvSpPr>
          <p:nvPr>
            <p:ph type="title"/>
          </p:nvPr>
        </p:nvSpPr>
        <p:spPr>
          <a:xfrm>
            <a:off x="4808763" y="634946"/>
            <a:ext cx="3845379" cy="1450757"/>
          </a:xfrm>
        </p:spPr>
        <p:txBody>
          <a:bodyPr>
            <a:normAutofit/>
          </a:bodyPr>
          <a:lstStyle/>
          <a:p>
            <a:r>
              <a:rPr lang="en-US" sz="4100"/>
              <a:t>Anomalous Crust and Mantle</a:t>
            </a:r>
          </a:p>
        </p:txBody>
      </p:sp>
      <p:pic>
        <p:nvPicPr>
          <p:cNvPr id="7" name="Picture 6">
            <a:extLst>
              <a:ext uri="{FF2B5EF4-FFF2-40B4-BE49-F238E27FC236}">
                <a16:creationId xmlns:a16="http://schemas.microsoft.com/office/drawing/2014/main" id="{D8170351-77BE-4EC3-99C0-E793CFB63E15}"/>
              </a:ext>
            </a:extLst>
          </p:cNvPr>
          <p:cNvPicPr>
            <a:picLocks noChangeAspect="1"/>
          </p:cNvPicPr>
          <p:nvPr/>
        </p:nvPicPr>
        <p:blipFill>
          <a:blip r:embed="rId2"/>
          <a:stretch>
            <a:fillRect/>
          </a:stretch>
        </p:blipFill>
        <p:spPr>
          <a:xfrm>
            <a:off x="482394" y="729402"/>
            <a:ext cx="4088720" cy="5079155"/>
          </a:xfrm>
          <a:prstGeom prst="rect">
            <a:avLst/>
          </a:prstGeom>
        </p:spPr>
      </p:pic>
      <p:cxnSp>
        <p:nvCxnSpPr>
          <p:cNvPr id="14" name="Straight Connector 1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7596674-02AF-4581-AB77-5FDC7D22D11F}"/>
              </a:ext>
            </a:extLst>
          </p:cNvPr>
          <p:cNvSpPr>
            <a:spLocks noGrp="1"/>
          </p:cNvSpPr>
          <p:nvPr>
            <p:ph idx="1"/>
          </p:nvPr>
        </p:nvSpPr>
        <p:spPr>
          <a:xfrm>
            <a:off x="4808763" y="2198914"/>
            <a:ext cx="3845379" cy="3670180"/>
          </a:xfrm>
        </p:spPr>
        <p:txBody>
          <a:bodyPr>
            <a:normAutofit/>
          </a:bodyPr>
          <a:lstStyle/>
          <a:p>
            <a:r>
              <a:rPr lang="en-US" dirty="0"/>
              <a:t>Geophysical studies show an anomalously thin crust and mantle velocity.</a:t>
            </a:r>
          </a:p>
          <a:p>
            <a:r>
              <a:rPr lang="en-US" dirty="0"/>
              <a:t>These anomalies spread outside the rift system across the seismically active West and are associated with the East Pacific Rise.</a:t>
            </a:r>
          </a:p>
          <a:p>
            <a:pPr lvl="1"/>
            <a:r>
              <a:rPr lang="en-US" dirty="0" err="1"/>
              <a:t>P</a:t>
            </a:r>
            <a:r>
              <a:rPr lang="en-US" baseline="-25000" dirty="0" err="1"/>
              <a:t>n</a:t>
            </a:r>
            <a:r>
              <a:rPr lang="en-US" dirty="0"/>
              <a:t> Velocity &lt; 8.0 km/sec</a:t>
            </a:r>
          </a:p>
        </p:txBody>
      </p:sp>
      <p:sp>
        <p:nvSpPr>
          <p:cNvPr id="16" name="Rectangle 1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6EA15527-1BBD-4EB5-ACBE-434C041E4F8C}"/>
              </a:ext>
            </a:extLst>
          </p:cNvPr>
          <p:cNvSpPr>
            <a:spLocks noGrp="1"/>
          </p:cNvSpPr>
          <p:nvPr>
            <p:ph type="ftr" sz="quarter" idx="11"/>
          </p:nvPr>
        </p:nvSpPr>
        <p:spPr>
          <a:xfrm>
            <a:off x="2764638" y="6459785"/>
            <a:ext cx="3617103" cy="365125"/>
          </a:xfrm>
        </p:spPr>
        <p:txBody>
          <a:bodyPr>
            <a:normAutofit/>
          </a:bodyPr>
          <a:lstStyle/>
          <a:p>
            <a:pPr>
              <a:spcAft>
                <a:spcPts val="600"/>
              </a:spcAft>
            </a:pPr>
            <a:r>
              <a:rPr lang="en-US" dirty="0"/>
              <a:t>Thompson, 1966 </a:t>
            </a:r>
          </a:p>
        </p:txBody>
      </p:sp>
      <p:sp>
        <p:nvSpPr>
          <p:cNvPr id="5" name="Slide Number Placeholder 4">
            <a:extLst>
              <a:ext uri="{FF2B5EF4-FFF2-40B4-BE49-F238E27FC236}">
                <a16:creationId xmlns:a16="http://schemas.microsoft.com/office/drawing/2014/main" id="{4BDEF97B-61BF-45F2-8716-314896868E41}"/>
              </a:ext>
            </a:extLst>
          </p:cNvPr>
          <p:cNvSpPr>
            <a:spLocks noGrp="1"/>
          </p:cNvSpPr>
          <p:nvPr>
            <p:ph type="sldNum" sz="quarter" idx="12"/>
          </p:nvPr>
        </p:nvSpPr>
        <p:spPr>
          <a:xfrm>
            <a:off x="7425343" y="6459785"/>
            <a:ext cx="984019" cy="365125"/>
          </a:xfrm>
        </p:spPr>
        <p:txBody>
          <a:bodyPr>
            <a:normAutofit/>
          </a:bodyPr>
          <a:lstStyle/>
          <a:p>
            <a:pPr>
              <a:spcAft>
                <a:spcPts val="600"/>
              </a:spcAft>
            </a:pPr>
            <a:fld id="{A56D2735-607D-4EFC-8F1A-22E6C0F9234F}" type="slidenum">
              <a:rPr lang="en-US" smtClean="0"/>
              <a:pPr>
                <a:spcAft>
                  <a:spcPts val="600"/>
                </a:spcAft>
              </a:pPr>
              <a:t>4</a:t>
            </a:fld>
            <a:endParaRPr lang="en-US"/>
          </a:p>
        </p:txBody>
      </p:sp>
      <p:sp>
        <p:nvSpPr>
          <p:cNvPr id="9" name="TextBox 8">
            <a:extLst>
              <a:ext uri="{FF2B5EF4-FFF2-40B4-BE49-F238E27FC236}">
                <a16:creationId xmlns:a16="http://schemas.microsoft.com/office/drawing/2014/main" id="{441926E5-F990-4524-92DF-DA19C4FD599B}"/>
              </a:ext>
            </a:extLst>
          </p:cNvPr>
          <p:cNvSpPr txBox="1"/>
          <p:nvPr/>
        </p:nvSpPr>
        <p:spPr>
          <a:xfrm>
            <a:off x="413187" y="5686207"/>
            <a:ext cx="2413206" cy="276999"/>
          </a:xfrm>
          <a:prstGeom prst="rect">
            <a:avLst/>
          </a:prstGeom>
          <a:noFill/>
        </p:spPr>
        <p:txBody>
          <a:bodyPr wrap="square" rtlCol="0">
            <a:spAutoFit/>
          </a:bodyPr>
          <a:lstStyle/>
          <a:p>
            <a:r>
              <a:rPr lang="en-US" sz="1200" dirty="0"/>
              <a:t>Thompson &amp; Burke, 1974</a:t>
            </a:r>
          </a:p>
        </p:txBody>
      </p:sp>
    </p:spTree>
    <p:extLst>
      <p:ext uri="{BB962C8B-B14F-4D97-AF65-F5344CB8AC3E}">
        <p14:creationId xmlns:p14="http://schemas.microsoft.com/office/powerpoint/2010/main" val="2873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B9A5D6-6DBD-4FD8-BF4B-CE9A41ED69D3}"/>
              </a:ext>
            </a:extLst>
          </p:cNvPr>
          <p:cNvSpPr>
            <a:spLocks noGrp="1"/>
          </p:cNvSpPr>
          <p:nvPr>
            <p:ph type="title"/>
          </p:nvPr>
        </p:nvSpPr>
        <p:spPr>
          <a:xfrm>
            <a:off x="3858509" y="634946"/>
            <a:ext cx="4803797" cy="1450757"/>
          </a:xfrm>
        </p:spPr>
        <p:txBody>
          <a:bodyPr>
            <a:normAutofit fontScale="90000"/>
          </a:bodyPr>
          <a:lstStyle/>
          <a:p>
            <a:r>
              <a:rPr lang="en-US" dirty="0"/>
              <a:t>Volume Changes During Earthquakes</a:t>
            </a:r>
          </a:p>
        </p:txBody>
      </p:sp>
      <p:pic>
        <p:nvPicPr>
          <p:cNvPr id="7" name="Picture 6">
            <a:extLst>
              <a:ext uri="{FF2B5EF4-FFF2-40B4-BE49-F238E27FC236}">
                <a16:creationId xmlns:a16="http://schemas.microsoft.com/office/drawing/2014/main" id="{7988229B-55A0-4CC4-B805-5F1B00D54262}"/>
              </a:ext>
            </a:extLst>
          </p:cNvPr>
          <p:cNvPicPr>
            <a:picLocks noChangeAspect="1"/>
          </p:cNvPicPr>
          <p:nvPr/>
        </p:nvPicPr>
        <p:blipFill rotWithShape="1">
          <a:blip r:embed="rId2"/>
          <a:srcRect l="14983" r="15536" b="26613"/>
          <a:stretch/>
        </p:blipFill>
        <p:spPr>
          <a:xfrm>
            <a:off x="159931" y="518714"/>
            <a:ext cx="3677878" cy="2379348"/>
          </a:xfrm>
          <a:prstGeom prst="rect">
            <a:avLst/>
          </a:prstGeom>
        </p:spPr>
      </p:pic>
      <p:cxnSp>
        <p:nvCxnSpPr>
          <p:cNvPr id="38" name="Straight Connector 37">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DB7260A-4523-4202-9506-BD62F141D085}"/>
              </a:ext>
            </a:extLst>
          </p:cNvPr>
          <p:cNvPicPr>
            <a:picLocks noChangeAspect="1"/>
          </p:cNvPicPr>
          <p:nvPr/>
        </p:nvPicPr>
        <p:blipFill rotWithShape="1">
          <a:blip r:embed="rId3"/>
          <a:srcRect l="492" r="-767" b="-2"/>
          <a:stretch/>
        </p:blipFill>
        <p:spPr>
          <a:xfrm>
            <a:off x="353547" y="3010787"/>
            <a:ext cx="3504962" cy="2639020"/>
          </a:xfrm>
          <a:prstGeom prst="rect">
            <a:avLst/>
          </a:prstGeom>
        </p:spPr>
      </p:pic>
      <p:sp>
        <p:nvSpPr>
          <p:cNvPr id="3" name="Content Placeholder 2">
            <a:extLst>
              <a:ext uri="{FF2B5EF4-FFF2-40B4-BE49-F238E27FC236}">
                <a16:creationId xmlns:a16="http://schemas.microsoft.com/office/drawing/2014/main" id="{2C8973B7-CF21-4340-B69E-A503BF8CE7BF}"/>
              </a:ext>
            </a:extLst>
          </p:cNvPr>
          <p:cNvSpPr>
            <a:spLocks noGrp="1"/>
          </p:cNvSpPr>
          <p:nvPr>
            <p:ph idx="1"/>
          </p:nvPr>
        </p:nvSpPr>
        <p:spPr>
          <a:xfrm>
            <a:off x="3858509" y="2198914"/>
            <a:ext cx="4803797" cy="3670180"/>
          </a:xfrm>
        </p:spPr>
        <p:txBody>
          <a:bodyPr>
            <a:normAutofit/>
          </a:bodyPr>
          <a:lstStyle/>
          <a:p>
            <a:r>
              <a:rPr lang="en-US" dirty="0"/>
              <a:t>Geometry of faulting in the Basin and Range requires sizeable extension.</a:t>
            </a:r>
          </a:p>
          <a:p>
            <a:pPr lvl="1"/>
            <a:r>
              <a:rPr lang="en-US" dirty="0"/>
              <a:t>Space created can be accounted for by plastic flow of rock or igneous intrusions below the graben.</a:t>
            </a:r>
          </a:p>
          <a:p>
            <a:pPr lvl="1"/>
            <a:r>
              <a:rPr lang="en-US" dirty="0"/>
              <a:t>Author favors igneous intrusion but lacks evidence, though he argues these intrusions would not create a magnetic anomaly due to the felsic nature of the volcanics in the region.</a:t>
            </a:r>
          </a:p>
          <a:p>
            <a:r>
              <a:rPr lang="en-US" dirty="0"/>
              <a:t>The dropping of a graben in an earthquake is made possible by the sudden increase in mean stress causing a decrease in volume.</a:t>
            </a:r>
          </a:p>
        </p:txBody>
      </p:sp>
      <p:sp>
        <p:nvSpPr>
          <p:cNvPr id="40" name="Rectangle 39">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C073665F-8F21-4CEB-A309-116A6AEFF52D}"/>
              </a:ext>
            </a:extLst>
          </p:cNvPr>
          <p:cNvSpPr>
            <a:spLocks noGrp="1"/>
          </p:cNvSpPr>
          <p:nvPr>
            <p:ph type="ftr" sz="quarter" idx="11"/>
          </p:nvPr>
        </p:nvSpPr>
        <p:spPr>
          <a:xfrm>
            <a:off x="2764638" y="6459785"/>
            <a:ext cx="3617103" cy="365125"/>
          </a:xfrm>
        </p:spPr>
        <p:txBody>
          <a:bodyPr>
            <a:normAutofit/>
          </a:bodyPr>
          <a:lstStyle/>
          <a:p>
            <a:pPr>
              <a:spcAft>
                <a:spcPts val="600"/>
              </a:spcAft>
            </a:pPr>
            <a:r>
              <a:rPr lang="en-US" dirty="0"/>
              <a:t>Thompson, 1966</a:t>
            </a:r>
          </a:p>
        </p:txBody>
      </p:sp>
      <p:sp>
        <p:nvSpPr>
          <p:cNvPr id="5" name="Slide Number Placeholder 4">
            <a:extLst>
              <a:ext uri="{FF2B5EF4-FFF2-40B4-BE49-F238E27FC236}">
                <a16:creationId xmlns:a16="http://schemas.microsoft.com/office/drawing/2014/main" id="{C371C391-8C5A-4ABA-9A3D-01C09EBCEFCF}"/>
              </a:ext>
            </a:extLst>
          </p:cNvPr>
          <p:cNvSpPr>
            <a:spLocks noGrp="1"/>
          </p:cNvSpPr>
          <p:nvPr>
            <p:ph type="sldNum" sz="quarter" idx="12"/>
          </p:nvPr>
        </p:nvSpPr>
        <p:spPr>
          <a:xfrm>
            <a:off x="7425343" y="6459785"/>
            <a:ext cx="984019" cy="365125"/>
          </a:xfrm>
        </p:spPr>
        <p:txBody>
          <a:bodyPr>
            <a:normAutofit/>
          </a:bodyPr>
          <a:lstStyle/>
          <a:p>
            <a:pPr>
              <a:spcAft>
                <a:spcPts val="600"/>
              </a:spcAft>
            </a:pPr>
            <a:fld id="{A56D2735-607D-4EFC-8F1A-22E6C0F9234F}" type="slidenum">
              <a:rPr lang="en-US" smtClean="0"/>
              <a:pPr>
                <a:spcAft>
                  <a:spcPts val="600"/>
                </a:spcAft>
              </a:pPr>
              <a:t>5</a:t>
            </a:fld>
            <a:endParaRPr lang="en-US"/>
          </a:p>
        </p:txBody>
      </p:sp>
    </p:spTree>
    <p:extLst>
      <p:ext uri="{BB962C8B-B14F-4D97-AF65-F5344CB8AC3E}">
        <p14:creationId xmlns:p14="http://schemas.microsoft.com/office/powerpoint/2010/main" val="250971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977B4D-C0DF-480F-A4DB-14216F8FF8C0}"/>
              </a:ext>
            </a:extLst>
          </p:cNvPr>
          <p:cNvSpPr>
            <a:spLocks noGrp="1"/>
          </p:cNvSpPr>
          <p:nvPr>
            <p:ph type="title"/>
          </p:nvPr>
        </p:nvSpPr>
        <p:spPr>
          <a:xfrm>
            <a:off x="4808763" y="634946"/>
            <a:ext cx="3845379" cy="1450757"/>
          </a:xfrm>
        </p:spPr>
        <p:txBody>
          <a:bodyPr>
            <a:normAutofit/>
          </a:bodyPr>
          <a:lstStyle/>
          <a:p>
            <a:r>
              <a:rPr lang="en-US" dirty="0"/>
              <a:t>Dixie Valley</a:t>
            </a:r>
          </a:p>
        </p:txBody>
      </p:sp>
      <p:pic>
        <p:nvPicPr>
          <p:cNvPr id="7" name="Picture 6">
            <a:extLst>
              <a:ext uri="{FF2B5EF4-FFF2-40B4-BE49-F238E27FC236}">
                <a16:creationId xmlns:a16="http://schemas.microsoft.com/office/drawing/2014/main" id="{AE9342AD-8295-4B1A-A3B2-FE5616A2463E}"/>
              </a:ext>
            </a:extLst>
          </p:cNvPr>
          <p:cNvPicPr>
            <a:picLocks noChangeAspect="1"/>
          </p:cNvPicPr>
          <p:nvPr/>
        </p:nvPicPr>
        <p:blipFill>
          <a:blip r:embed="rId2"/>
          <a:stretch>
            <a:fillRect/>
          </a:stretch>
        </p:blipFill>
        <p:spPr>
          <a:xfrm>
            <a:off x="347947" y="457200"/>
            <a:ext cx="1473299" cy="4064275"/>
          </a:xfrm>
          <a:prstGeom prst="rect">
            <a:avLst/>
          </a:prstGeom>
        </p:spPr>
      </p:pic>
      <p:cxnSp>
        <p:nvCxnSpPr>
          <p:cNvPr id="14" name="Straight Connector 13">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25A194A-5606-49AF-8EE0-508A1186FA26}"/>
              </a:ext>
            </a:extLst>
          </p:cNvPr>
          <p:cNvSpPr>
            <a:spLocks noGrp="1"/>
          </p:cNvSpPr>
          <p:nvPr>
            <p:ph idx="1"/>
          </p:nvPr>
        </p:nvSpPr>
        <p:spPr>
          <a:xfrm>
            <a:off x="4808763" y="2198914"/>
            <a:ext cx="3845379" cy="4024140"/>
          </a:xfrm>
        </p:spPr>
        <p:txBody>
          <a:bodyPr>
            <a:normAutofit fontScale="92500" lnSpcReduction="10000"/>
          </a:bodyPr>
          <a:lstStyle/>
          <a:p>
            <a:r>
              <a:rPr lang="en-US" dirty="0" err="1"/>
              <a:t>Paleoshorelines</a:t>
            </a:r>
            <a:r>
              <a:rPr lang="en-US" dirty="0"/>
              <a:t> from ~12,000 years ago based on </a:t>
            </a:r>
            <a:r>
              <a:rPr lang="en-US" baseline="30000" dirty="0"/>
              <a:t>14</a:t>
            </a:r>
            <a:r>
              <a:rPr lang="en-US" dirty="0"/>
              <a:t>C dating.</a:t>
            </a:r>
          </a:p>
          <a:p>
            <a:pPr lvl="1"/>
            <a:r>
              <a:rPr lang="en-US" dirty="0"/>
              <a:t>Crosscut by faults showing 9 m of vertical displacement and a corresponding 10 m of horizontal displacement.</a:t>
            </a:r>
          </a:p>
          <a:p>
            <a:pPr lvl="1"/>
            <a:r>
              <a:rPr lang="en-US" dirty="0"/>
              <a:t>This gives an averaged rate of extension at just less than 1 mm/yr.</a:t>
            </a:r>
          </a:p>
          <a:p>
            <a:r>
              <a:rPr lang="en-US" dirty="0"/>
              <a:t>Basin geometry revealed by geophysical studies</a:t>
            </a:r>
          </a:p>
          <a:p>
            <a:pPr lvl="1"/>
            <a:r>
              <a:rPr lang="en-US" dirty="0"/>
              <a:t>Pre-fault topography reconstructions reveal 5 km of vertical displacement and a corresponding 6+ km of horizontal extension.</a:t>
            </a:r>
          </a:p>
          <a:p>
            <a:pPr lvl="1"/>
            <a:r>
              <a:rPr lang="en-US" dirty="0"/>
              <a:t>Average extension rate over 15 </a:t>
            </a:r>
            <a:r>
              <a:rPr lang="en-US" dirty="0" err="1"/>
              <a:t>m.y</a:t>
            </a:r>
            <a:r>
              <a:rPr lang="en-US" dirty="0"/>
              <a:t>. = 0.4 mm/</a:t>
            </a:r>
            <a:r>
              <a:rPr lang="en-US" dirty="0" err="1"/>
              <a:t>yr</a:t>
            </a:r>
            <a:endParaRPr lang="en-US" dirty="0"/>
          </a:p>
        </p:txBody>
      </p:sp>
      <p:sp>
        <p:nvSpPr>
          <p:cNvPr id="16" name="Rectangle 1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F3BC2C9A-9B73-4A68-9AA9-AA6519AFA2F9}"/>
              </a:ext>
            </a:extLst>
          </p:cNvPr>
          <p:cNvSpPr>
            <a:spLocks noGrp="1"/>
          </p:cNvSpPr>
          <p:nvPr>
            <p:ph type="ftr" sz="quarter" idx="11"/>
          </p:nvPr>
        </p:nvSpPr>
        <p:spPr>
          <a:xfrm>
            <a:off x="2764638" y="6459785"/>
            <a:ext cx="3617103" cy="365125"/>
          </a:xfrm>
        </p:spPr>
        <p:txBody>
          <a:bodyPr>
            <a:normAutofit/>
          </a:bodyPr>
          <a:lstStyle/>
          <a:p>
            <a:pPr>
              <a:spcAft>
                <a:spcPts val="600"/>
              </a:spcAft>
            </a:pPr>
            <a:r>
              <a:rPr lang="en-US" dirty="0"/>
              <a:t>Thompson and Burke, 1973</a:t>
            </a:r>
            <a:endParaRPr lang="en-US"/>
          </a:p>
        </p:txBody>
      </p:sp>
      <p:sp>
        <p:nvSpPr>
          <p:cNvPr id="5" name="Slide Number Placeholder 4">
            <a:extLst>
              <a:ext uri="{FF2B5EF4-FFF2-40B4-BE49-F238E27FC236}">
                <a16:creationId xmlns:a16="http://schemas.microsoft.com/office/drawing/2014/main" id="{7A93B61D-EA93-4F68-8B42-7432C0186F1E}"/>
              </a:ext>
            </a:extLst>
          </p:cNvPr>
          <p:cNvSpPr>
            <a:spLocks noGrp="1"/>
          </p:cNvSpPr>
          <p:nvPr>
            <p:ph type="sldNum" sz="quarter" idx="12"/>
          </p:nvPr>
        </p:nvSpPr>
        <p:spPr>
          <a:xfrm>
            <a:off x="7425343" y="6459785"/>
            <a:ext cx="984019" cy="365125"/>
          </a:xfrm>
        </p:spPr>
        <p:txBody>
          <a:bodyPr>
            <a:normAutofit/>
          </a:bodyPr>
          <a:lstStyle/>
          <a:p>
            <a:pPr>
              <a:spcAft>
                <a:spcPts val="600"/>
              </a:spcAft>
            </a:pPr>
            <a:fld id="{A56D2735-607D-4EFC-8F1A-22E6C0F9234F}" type="slidenum">
              <a:rPr lang="en-US" smtClean="0"/>
              <a:pPr>
                <a:spcAft>
                  <a:spcPts val="600"/>
                </a:spcAft>
              </a:pPr>
              <a:t>6</a:t>
            </a:fld>
            <a:endParaRPr lang="en-US"/>
          </a:p>
        </p:txBody>
      </p:sp>
      <p:pic>
        <p:nvPicPr>
          <p:cNvPr id="9" name="Picture 8">
            <a:extLst>
              <a:ext uri="{FF2B5EF4-FFF2-40B4-BE49-F238E27FC236}">
                <a16:creationId xmlns:a16="http://schemas.microsoft.com/office/drawing/2014/main" id="{6BD844B8-0538-42CB-BF25-6A32979B2810}"/>
              </a:ext>
            </a:extLst>
          </p:cNvPr>
          <p:cNvPicPr>
            <a:picLocks noChangeAspect="1"/>
          </p:cNvPicPr>
          <p:nvPr/>
        </p:nvPicPr>
        <p:blipFill>
          <a:blip r:embed="rId3"/>
          <a:stretch>
            <a:fillRect/>
          </a:stretch>
        </p:blipFill>
        <p:spPr>
          <a:xfrm>
            <a:off x="2062777" y="505788"/>
            <a:ext cx="2405855" cy="3777024"/>
          </a:xfrm>
          <a:prstGeom prst="rect">
            <a:avLst/>
          </a:prstGeom>
        </p:spPr>
      </p:pic>
      <p:cxnSp>
        <p:nvCxnSpPr>
          <p:cNvPr id="11" name="Straight Connector 10">
            <a:extLst>
              <a:ext uri="{FF2B5EF4-FFF2-40B4-BE49-F238E27FC236}">
                <a16:creationId xmlns:a16="http://schemas.microsoft.com/office/drawing/2014/main" id="{1DB1010C-64E8-4381-B607-4EF20725B94F}"/>
              </a:ext>
            </a:extLst>
          </p:cNvPr>
          <p:cNvCxnSpPr>
            <a:cxnSpLocks/>
          </p:cNvCxnSpPr>
          <p:nvPr/>
        </p:nvCxnSpPr>
        <p:spPr>
          <a:xfrm flipV="1">
            <a:off x="795130" y="555021"/>
            <a:ext cx="1267647" cy="1297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5AE0B8B-392D-404E-A239-9B8AA8D3EC8E}"/>
              </a:ext>
            </a:extLst>
          </p:cNvPr>
          <p:cNvCxnSpPr>
            <a:cxnSpLocks/>
          </p:cNvCxnSpPr>
          <p:nvPr/>
        </p:nvCxnSpPr>
        <p:spPr>
          <a:xfrm>
            <a:off x="858741" y="1870550"/>
            <a:ext cx="1204036" cy="1659829"/>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88932D2-96B7-4B1E-8BD6-40A5FB9D8486}"/>
              </a:ext>
            </a:extLst>
          </p:cNvPr>
          <p:cNvPicPr>
            <a:picLocks noChangeAspect="1"/>
          </p:cNvPicPr>
          <p:nvPr/>
        </p:nvPicPr>
        <p:blipFill>
          <a:blip r:embed="rId4"/>
          <a:stretch>
            <a:fillRect/>
          </a:stretch>
        </p:blipFill>
        <p:spPr>
          <a:xfrm>
            <a:off x="187259" y="4843502"/>
            <a:ext cx="4469447" cy="1150397"/>
          </a:xfrm>
          <a:prstGeom prst="rect">
            <a:avLst/>
          </a:prstGeom>
        </p:spPr>
      </p:pic>
    </p:spTree>
    <p:extLst>
      <p:ext uri="{BB962C8B-B14F-4D97-AF65-F5344CB8AC3E}">
        <p14:creationId xmlns:p14="http://schemas.microsoft.com/office/powerpoint/2010/main" val="271068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666AB-ED83-4E13-85DB-9A8E77D6D3FC}"/>
              </a:ext>
            </a:extLst>
          </p:cNvPr>
          <p:cNvSpPr>
            <a:spLocks noGrp="1"/>
          </p:cNvSpPr>
          <p:nvPr>
            <p:ph type="title"/>
          </p:nvPr>
        </p:nvSpPr>
        <p:spPr>
          <a:xfrm>
            <a:off x="3858509" y="634946"/>
            <a:ext cx="4803797" cy="1450757"/>
          </a:xfrm>
        </p:spPr>
        <p:txBody>
          <a:bodyPr>
            <a:normAutofit/>
          </a:bodyPr>
          <a:lstStyle/>
          <a:p>
            <a:r>
              <a:rPr lang="en-US" dirty="0"/>
              <a:t>Slip Direction</a:t>
            </a:r>
          </a:p>
        </p:txBody>
      </p:sp>
      <p:pic>
        <p:nvPicPr>
          <p:cNvPr id="9" name="Picture 8">
            <a:extLst>
              <a:ext uri="{FF2B5EF4-FFF2-40B4-BE49-F238E27FC236}">
                <a16:creationId xmlns:a16="http://schemas.microsoft.com/office/drawing/2014/main" id="{2E167C02-C29F-48ED-AFD7-61A22E783C44}"/>
              </a:ext>
            </a:extLst>
          </p:cNvPr>
          <p:cNvPicPr>
            <a:picLocks noChangeAspect="1"/>
          </p:cNvPicPr>
          <p:nvPr/>
        </p:nvPicPr>
        <p:blipFill rotWithShape="1">
          <a:blip r:embed="rId2"/>
          <a:srcRect l="830" r="552" b="-4"/>
          <a:stretch/>
        </p:blipFill>
        <p:spPr>
          <a:xfrm>
            <a:off x="206733" y="336720"/>
            <a:ext cx="3576161" cy="2683522"/>
          </a:xfrm>
          <a:prstGeom prst="rect">
            <a:avLst/>
          </a:prstGeom>
        </p:spPr>
      </p:pic>
      <p:cxnSp>
        <p:nvCxnSpPr>
          <p:cNvPr id="18" name="Straight Connector 17">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85935" y="2086188"/>
            <a:ext cx="43891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529447B-56C0-4C33-9B35-3B344116949F}"/>
              </a:ext>
            </a:extLst>
          </p:cNvPr>
          <p:cNvPicPr>
            <a:picLocks noChangeAspect="1"/>
          </p:cNvPicPr>
          <p:nvPr/>
        </p:nvPicPr>
        <p:blipFill rotWithShape="1">
          <a:blip r:embed="rId3"/>
          <a:srcRect t="-591" b="1"/>
          <a:stretch/>
        </p:blipFill>
        <p:spPr>
          <a:xfrm>
            <a:off x="475500" y="3086726"/>
            <a:ext cx="3015222" cy="3218097"/>
          </a:xfrm>
          <a:prstGeom prst="rect">
            <a:avLst/>
          </a:prstGeom>
        </p:spPr>
      </p:pic>
      <p:sp>
        <p:nvSpPr>
          <p:cNvPr id="3" name="Content Placeholder 2">
            <a:extLst>
              <a:ext uri="{FF2B5EF4-FFF2-40B4-BE49-F238E27FC236}">
                <a16:creationId xmlns:a16="http://schemas.microsoft.com/office/drawing/2014/main" id="{49DF2E54-C053-4763-A1FA-FA717BF76D77}"/>
              </a:ext>
            </a:extLst>
          </p:cNvPr>
          <p:cNvSpPr>
            <a:spLocks noGrp="1"/>
          </p:cNvSpPr>
          <p:nvPr>
            <p:ph idx="1"/>
          </p:nvPr>
        </p:nvSpPr>
        <p:spPr>
          <a:xfrm>
            <a:off x="3858509" y="2198914"/>
            <a:ext cx="4803797" cy="3670180"/>
          </a:xfrm>
        </p:spPr>
        <p:txBody>
          <a:bodyPr>
            <a:normAutofit/>
          </a:bodyPr>
          <a:lstStyle/>
          <a:p>
            <a:r>
              <a:rPr lang="en-US" dirty="0"/>
              <a:t>Slip direction is based on grooves on </a:t>
            </a:r>
            <a:r>
              <a:rPr lang="en-US" dirty="0" err="1"/>
              <a:t>slickensided</a:t>
            </a:r>
            <a:r>
              <a:rPr lang="en-US" dirty="0"/>
              <a:t> fault surfaces and Geodetic work.</a:t>
            </a:r>
          </a:p>
          <a:p>
            <a:r>
              <a:rPr lang="en-US" dirty="0"/>
              <a:t>Plotting the azimuth of the fault grooves against the azimuth of the dips showed some strike-slip components.</a:t>
            </a:r>
          </a:p>
          <a:p>
            <a:pPr lvl="1"/>
            <a:r>
              <a:rPr lang="en-US" dirty="0"/>
              <a:t>This is expected due to the zigzagging nature of the faulting.</a:t>
            </a:r>
          </a:p>
          <a:p>
            <a:r>
              <a:rPr lang="en-US" dirty="0"/>
              <a:t>The average of the faults showed a slip direction of ~125°</a:t>
            </a:r>
          </a:p>
          <a:p>
            <a:endParaRPr lang="en-US" dirty="0"/>
          </a:p>
        </p:txBody>
      </p:sp>
      <p:sp>
        <p:nvSpPr>
          <p:cNvPr id="20" name="Rectangle 19">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4EFB650-4E3F-444E-A090-D25A1D5A8C50}"/>
              </a:ext>
            </a:extLst>
          </p:cNvPr>
          <p:cNvSpPr>
            <a:spLocks noGrp="1"/>
          </p:cNvSpPr>
          <p:nvPr>
            <p:ph type="ftr" sz="quarter" idx="11"/>
          </p:nvPr>
        </p:nvSpPr>
        <p:spPr>
          <a:xfrm>
            <a:off x="2764638" y="6459785"/>
            <a:ext cx="3617103" cy="365125"/>
          </a:xfrm>
        </p:spPr>
        <p:txBody>
          <a:bodyPr>
            <a:normAutofit/>
          </a:bodyPr>
          <a:lstStyle/>
          <a:p>
            <a:pPr>
              <a:spcAft>
                <a:spcPts val="600"/>
              </a:spcAft>
            </a:pPr>
            <a:r>
              <a:rPr lang="en-US" dirty="0"/>
              <a:t>Thompson and Burke, 1973</a:t>
            </a:r>
            <a:endParaRPr lang="en-US"/>
          </a:p>
        </p:txBody>
      </p:sp>
      <p:sp>
        <p:nvSpPr>
          <p:cNvPr id="5" name="Slide Number Placeholder 4">
            <a:extLst>
              <a:ext uri="{FF2B5EF4-FFF2-40B4-BE49-F238E27FC236}">
                <a16:creationId xmlns:a16="http://schemas.microsoft.com/office/drawing/2014/main" id="{EAD0F6F1-9273-40C2-B277-4C74C0BD2103}"/>
              </a:ext>
            </a:extLst>
          </p:cNvPr>
          <p:cNvSpPr>
            <a:spLocks noGrp="1"/>
          </p:cNvSpPr>
          <p:nvPr>
            <p:ph type="sldNum" sz="quarter" idx="12"/>
          </p:nvPr>
        </p:nvSpPr>
        <p:spPr>
          <a:xfrm>
            <a:off x="7425343" y="6459785"/>
            <a:ext cx="984019" cy="365125"/>
          </a:xfrm>
        </p:spPr>
        <p:txBody>
          <a:bodyPr>
            <a:normAutofit/>
          </a:bodyPr>
          <a:lstStyle/>
          <a:p>
            <a:pPr>
              <a:spcAft>
                <a:spcPts val="600"/>
              </a:spcAft>
            </a:pPr>
            <a:fld id="{A56D2735-607D-4EFC-8F1A-22E6C0F9234F}" type="slidenum">
              <a:rPr lang="en-US" smtClean="0"/>
              <a:pPr>
                <a:spcAft>
                  <a:spcPts val="600"/>
                </a:spcAft>
              </a:pPr>
              <a:t>7</a:t>
            </a:fld>
            <a:endParaRPr lang="en-US"/>
          </a:p>
        </p:txBody>
      </p:sp>
    </p:spTree>
    <p:extLst>
      <p:ext uri="{BB962C8B-B14F-4D97-AF65-F5344CB8AC3E}">
        <p14:creationId xmlns:p14="http://schemas.microsoft.com/office/powerpoint/2010/main" val="391744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CFBD54-3121-47F6-B8DE-8568CC5A5ED2}"/>
              </a:ext>
            </a:extLst>
          </p:cNvPr>
          <p:cNvSpPr>
            <a:spLocks noGrp="1"/>
          </p:cNvSpPr>
          <p:nvPr>
            <p:ph type="title"/>
          </p:nvPr>
        </p:nvSpPr>
        <p:spPr/>
        <p:txBody>
          <a:bodyPr>
            <a:noAutofit/>
          </a:bodyPr>
          <a:lstStyle/>
          <a:p>
            <a:r>
              <a:rPr lang="en-US" sz="4300" dirty="0"/>
              <a:t>Key Points and Takeaways</a:t>
            </a:r>
          </a:p>
        </p:txBody>
      </p:sp>
      <p:sp>
        <p:nvSpPr>
          <p:cNvPr id="5" name="Content Placeholder 4">
            <a:extLst>
              <a:ext uri="{FF2B5EF4-FFF2-40B4-BE49-F238E27FC236}">
                <a16:creationId xmlns:a16="http://schemas.microsoft.com/office/drawing/2014/main" id="{5EA12201-E0B5-4BE6-ADD2-B40AECAAAED4}"/>
              </a:ext>
            </a:extLst>
          </p:cNvPr>
          <p:cNvSpPr>
            <a:spLocks noGrp="1"/>
          </p:cNvSpPr>
          <p:nvPr>
            <p:ph idx="1"/>
          </p:nvPr>
        </p:nvSpPr>
        <p:spPr>
          <a:xfrm>
            <a:off x="822959" y="1845734"/>
            <a:ext cx="7543801" cy="4348332"/>
          </a:xfrm>
        </p:spPr>
        <p:txBody>
          <a:bodyPr>
            <a:normAutofit fontScale="92500" lnSpcReduction="20000"/>
          </a:bodyPr>
          <a:lstStyle/>
          <a:p>
            <a:r>
              <a:rPr lang="en-US" dirty="0"/>
              <a:t>The Western Rift System</a:t>
            </a:r>
          </a:p>
          <a:p>
            <a:pPr lvl="1"/>
            <a:r>
              <a:rPr lang="en-US" dirty="0"/>
              <a:t>The western rift system is defined by a component of extension but can feature strike-slip motion.</a:t>
            </a:r>
          </a:p>
          <a:p>
            <a:pPr lvl="1"/>
            <a:r>
              <a:rPr lang="en-US" dirty="0"/>
              <a:t>Seismic activity is not found throughout the rift system or confined to it. Similarly, thin crust and low mantle velocities are found throughout the region authors link to East Pacific Rise.</a:t>
            </a:r>
          </a:p>
          <a:p>
            <a:pPr lvl="1"/>
            <a:r>
              <a:rPr lang="en-US" dirty="0"/>
              <a:t>The system has experienced volcanism in the past and has high heat flow.</a:t>
            </a:r>
          </a:p>
          <a:p>
            <a:pPr lvl="1"/>
            <a:r>
              <a:rPr lang="en-US" dirty="0"/>
              <a:t>Rifts may be underlain by shallow igneous intrusions that account for the space created by extension</a:t>
            </a:r>
          </a:p>
          <a:p>
            <a:pPr lvl="1"/>
            <a:r>
              <a:rPr lang="en-US" dirty="0"/>
              <a:t>Large earthquakes show support for elastic rebound theory when looking at changes in volume at the moment of the earthquake.</a:t>
            </a:r>
          </a:p>
          <a:p>
            <a:r>
              <a:rPr lang="en-US" dirty="0"/>
              <a:t>Dixie Valley</a:t>
            </a:r>
          </a:p>
          <a:p>
            <a:pPr lvl="1"/>
            <a:r>
              <a:rPr lang="en-US" dirty="0"/>
              <a:t>The basin has been spreading for 15 </a:t>
            </a:r>
            <a:r>
              <a:rPr lang="en-US" dirty="0" err="1"/>
              <a:t>m.y</a:t>
            </a:r>
            <a:r>
              <a:rPr lang="en-US" dirty="0"/>
              <a:t>., but extension has increased from 0.4 mm/</a:t>
            </a:r>
            <a:r>
              <a:rPr lang="en-US" dirty="0" err="1"/>
              <a:t>yr</a:t>
            </a:r>
            <a:r>
              <a:rPr lang="en-US" dirty="0"/>
              <a:t> to 1 mm/</a:t>
            </a:r>
            <a:r>
              <a:rPr lang="en-US" dirty="0" err="1"/>
              <a:t>yr</a:t>
            </a:r>
            <a:r>
              <a:rPr lang="en-US" dirty="0"/>
              <a:t> in the last 12,000 years</a:t>
            </a:r>
          </a:p>
          <a:p>
            <a:pPr lvl="1"/>
            <a:r>
              <a:rPr lang="en-US" dirty="0"/>
              <a:t>The Spreading direction is N 55° W – S 55° E</a:t>
            </a:r>
          </a:p>
          <a:p>
            <a:pPr lvl="1"/>
            <a:r>
              <a:rPr lang="en-US" dirty="0"/>
              <a:t>Extrapolating the extension in Dixie Valley across the whole Basin and Range would give a total extension of 100 km.</a:t>
            </a:r>
          </a:p>
          <a:p>
            <a:pPr marL="201168" lvl="1" indent="0">
              <a:buNone/>
            </a:pPr>
            <a:endParaRPr lang="en-US" dirty="0"/>
          </a:p>
        </p:txBody>
      </p:sp>
      <p:sp>
        <p:nvSpPr>
          <p:cNvPr id="6" name="Footer Placeholder 5">
            <a:extLst>
              <a:ext uri="{FF2B5EF4-FFF2-40B4-BE49-F238E27FC236}">
                <a16:creationId xmlns:a16="http://schemas.microsoft.com/office/drawing/2014/main" id="{B36D2620-EDFB-4906-9734-C0AB1ED83C55}"/>
              </a:ext>
            </a:extLst>
          </p:cNvPr>
          <p:cNvSpPr>
            <a:spLocks noGrp="1"/>
          </p:cNvSpPr>
          <p:nvPr>
            <p:ph type="ftr" sz="quarter" idx="11"/>
          </p:nvPr>
        </p:nvSpPr>
        <p:spPr/>
        <p:txBody>
          <a:bodyPr/>
          <a:lstStyle/>
          <a:p>
            <a:r>
              <a:rPr lang="en-US" dirty="0"/>
              <a:t>Thompson, 1966; Thompson and Burke, 1973</a:t>
            </a:r>
          </a:p>
        </p:txBody>
      </p:sp>
      <p:sp>
        <p:nvSpPr>
          <p:cNvPr id="7" name="Slide Number Placeholder 6">
            <a:extLst>
              <a:ext uri="{FF2B5EF4-FFF2-40B4-BE49-F238E27FC236}">
                <a16:creationId xmlns:a16="http://schemas.microsoft.com/office/drawing/2014/main" id="{A08BAB99-CB27-4445-885D-AA99D6746581}"/>
              </a:ext>
            </a:extLst>
          </p:cNvPr>
          <p:cNvSpPr>
            <a:spLocks noGrp="1"/>
          </p:cNvSpPr>
          <p:nvPr>
            <p:ph type="sldNum" sz="quarter" idx="12"/>
          </p:nvPr>
        </p:nvSpPr>
        <p:spPr/>
        <p:txBody>
          <a:bodyPr/>
          <a:lstStyle/>
          <a:p>
            <a:fld id="{A56D2735-607D-4EFC-8F1A-22E6C0F9234F}" type="slidenum">
              <a:rPr lang="en-US" smtClean="0"/>
              <a:t>8</a:t>
            </a:fld>
            <a:endParaRPr lang="en-US"/>
          </a:p>
        </p:txBody>
      </p:sp>
      <p:sp>
        <p:nvSpPr>
          <p:cNvPr id="2" name="TextBox 1">
            <a:extLst>
              <a:ext uri="{FF2B5EF4-FFF2-40B4-BE49-F238E27FC236}">
                <a16:creationId xmlns:a16="http://schemas.microsoft.com/office/drawing/2014/main" id="{21E90469-E26B-4EFE-AAEE-2F38BAC6F0DF}"/>
              </a:ext>
            </a:extLst>
          </p:cNvPr>
          <p:cNvSpPr txBox="1"/>
          <p:nvPr/>
        </p:nvSpPr>
        <p:spPr>
          <a:xfrm>
            <a:off x="6440557" y="95416"/>
            <a:ext cx="2584173" cy="1477328"/>
          </a:xfrm>
          <a:prstGeom prst="rect">
            <a:avLst/>
          </a:prstGeom>
          <a:noFill/>
          <a:ln>
            <a:solidFill>
              <a:schemeClr val="tx1"/>
            </a:solidFill>
          </a:ln>
        </p:spPr>
        <p:txBody>
          <a:bodyPr wrap="square" rtlCol="0">
            <a:spAutoFit/>
          </a:bodyPr>
          <a:lstStyle/>
          <a:p>
            <a:r>
              <a:rPr lang="en-US" dirty="0"/>
              <a:t>Check out Thompson and Burke, 1974 for a more detailed look at Dixie Valley and the Western Rift System!</a:t>
            </a:r>
          </a:p>
        </p:txBody>
      </p:sp>
    </p:spTree>
    <p:extLst>
      <p:ext uri="{BB962C8B-B14F-4D97-AF65-F5344CB8AC3E}">
        <p14:creationId xmlns:p14="http://schemas.microsoft.com/office/powerpoint/2010/main" val="24205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Retrospect">
  <a:themeElements>
    <a:clrScheme name="Custom 11">
      <a:dk1>
        <a:srgbClr val="000000"/>
      </a:dk1>
      <a:lt1>
        <a:sysClr val="window" lastClr="FFFFFF"/>
      </a:lt1>
      <a:dk2>
        <a:srgbClr val="8C8C8C"/>
      </a:dk2>
      <a:lt2>
        <a:srgbClr val="CCDDEA"/>
      </a:lt2>
      <a:accent1>
        <a:srgbClr val="0070C0"/>
      </a:accent1>
      <a:accent2>
        <a:srgbClr val="002060"/>
      </a:accent2>
      <a:accent3>
        <a:srgbClr val="080808"/>
      </a:accent3>
      <a:accent4>
        <a:srgbClr val="7F7F7F"/>
      </a:accent4>
      <a:accent5>
        <a:srgbClr val="BABABA"/>
      </a:accent5>
      <a:accent6>
        <a:srgbClr val="336699"/>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129</TotalTime>
  <Words>756</Words>
  <Application>Microsoft Office PowerPoint</Application>
  <PresentationFormat>On-screen Show (4:3)</PresentationFormat>
  <Paragraphs>70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Calibri Light</vt:lpstr>
      <vt:lpstr>Retrospect</vt:lpstr>
      <vt:lpstr>1The Rift Systems of the Western United States &amp; 2Rate and Direction of Spreading in Dixie Valley, Basin and Range Province, Nevada 1George A. Thompson 2George A. Thompson and Dennis B. Burke Gary McGaughey, GEOL 730</vt:lpstr>
      <vt:lpstr>The Rift System</vt:lpstr>
      <vt:lpstr>Rift System vs Modern Seismicity</vt:lpstr>
      <vt:lpstr>Anomalous Crust and Mantle</vt:lpstr>
      <vt:lpstr>Volume Changes During Earthquakes</vt:lpstr>
      <vt:lpstr>Dixie Valley</vt:lpstr>
      <vt:lpstr>Slip Direction</vt:lpstr>
      <vt:lpstr>Key Points and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1The Rift Systems of the Western United States &amp; 2Rate and Direction of Spreading in Dixie Valley, Basin and Range Province, Nevada 1George A. Thompson 2George A. Thompson and Dennis B. Burke Gary McGaughey, GEOL 730</dc:title>
  <dc:creator>Gary McGaughey</dc:creator>
  <cp:lastModifiedBy>Gary McGaughey</cp:lastModifiedBy>
  <cp:revision>2</cp:revision>
  <dcterms:created xsi:type="dcterms:W3CDTF">2021-10-05T23:25:35Z</dcterms:created>
  <dcterms:modified xsi:type="dcterms:W3CDTF">2021-10-06T01:34:38Z</dcterms:modified>
</cp:coreProperties>
</file>