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4" r:id="rId4"/>
    <p:sldId id="265" r:id="rId5"/>
    <p:sldId id="263" r:id="rId6"/>
    <p:sldId id="258" r:id="rId7"/>
    <p:sldId id="260" r:id="rId8"/>
    <p:sldId id="259" r:id="rId9"/>
    <p:sldId id="262" r:id="rId10"/>
    <p:sldId id="261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83"/>
    <p:restoredTop sz="94627"/>
  </p:normalViewPr>
  <p:slideViewPr>
    <p:cSldViewPr snapToGrid="0" snapToObjects="1">
      <p:cViewPr>
        <p:scale>
          <a:sx n="98" d="100"/>
          <a:sy n="98" d="100"/>
        </p:scale>
        <p:origin x="224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A2FD8-6BD8-3C40-B068-37B28E2EA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CFC52-B099-F544-ABCA-BFA379A23F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1658B-64A8-8949-A0E7-6EAAD518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9EC9-C8A6-0741-8F70-71E8D2F7325F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A00DA-6692-8D4E-8ABD-12EAE6394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89091-42C9-E94F-9B6E-4D6029BD4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4C9F-0DD4-A545-9539-1E7833552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07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67232-D632-5A4F-A8B1-96D9937CC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BBBFFF-AEC7-294C-B660-94595A294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927E2-24FD-BA40-A8E0-B0958B017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9EC9-C8A6-0741-8F70-71E8D2F7325F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90883-E305-4348-9FEB-E677B52DA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D23E3-D142-A641-84E0-E5118DE5B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4C9F-0DD4-A545-9539-1E7833552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90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E63F89-7F3F-BD4A-A308-ECA2D1CD14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E4DB15-4F87-1441-B279-9334744EF0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77A66-146B-0E40-8C75-FFE09A228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9EC9-C8A6-0741-8F70-71E8D2F7325F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33601-2737-5744-ACF2-179B6534F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55ADF-B14E-274D-AFEC-4FD1697D0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4C9F-0DD4-A545-9539-1E7833552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2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4A6C6-5F4D-2D4B-AEC9-FDEF1AF54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95E19-A037-C14B-BD89-82E2BE88C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13E9C-78F7-9A42-A907-1AC22AC31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9EC9-C8A6-0741-8F70-71E8D2F7325F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2D350-1B40-1F4A-9399-ED41E371B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3A098-DAF0-1D48-B7E3-BA5F3E272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4C9F-0DD4-A545-9539-1E7833552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9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63EB9-DF11-E445-AADE-1C9D087E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AEFB3-62FC-2F4F-96A6-2ECC77826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CBADC-5281-8247-B60B-72380C666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9EC9-C8A6-0741-8F70-71E8D2F7325F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D7B6F-AEC7-784C-A0DA-6800FDAA6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97F18-1337-3844-BC3B-4E8FADE4E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4C9F-0DD4-A545-9539-1E7833552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6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43645-8969-5745-9A87-E14E71200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B0088-754B-F041-8CDF-66879F41F8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099D2-765F-FF40-BEE6-EEA25292B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BA9834-2D02-A346-B3EF-308FD55DD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9EC9-C8A6-0741-8F70-71E8D2F7325F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4E843E-1609-BB40-861B-97A383DF8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EEE357-9B82-5547-86B1-4FE86781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4C9F-0DD4-A545-9539-1E7833552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7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2A53C-E157-2046-A653-3D3A5530E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8E478A-2398-1348-9AFF-985BBB8EB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613945-CC81-934F-A2B8-42D748414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D3B10-70DB-E846-9CFC-2F02A5B517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6427EF-21D2-E34B-8775-7BC9F33C95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27AFBF-966E-B144-B982-E136D6018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9EC9-C8A6-0741-8F70-71E8D2F7325F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A9949A-758A-FB46-9706-B51D6805C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CF3155-5D24-594C-9A57-F50AF91A8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4C9F-0DD4-A545-9539-1E7833552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DCEDB-CA79-4A4E-8558-DFCF0B996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4B10E3-C1E7-6342-A63E-F68B8CF4A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9EC9-C8A6-0741-8F70-71E8D2F7325F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5BCBE6-944B-6646-80C5-CD69E6515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9918A-4CCD-3346-8A0A-7D46C96AE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4C9F-0DD4-A545-9539-1E7833552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25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3E1D68-FD79-4343-A52D-8195D6D5B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9EC9-C8A6-0741-8F70-71E8D2F7325F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A74C82-3B85-EF4D-BBAF-56E8D1172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D80446-543D-6941-B277-978D1BAD6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4C9F-0DD4-A545-9539-1E7833552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20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0980F-EFF7-AF40-8BD3-F70762975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C3BB2-D29E-F946-A37C-867CBAA4E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5B3F07-6F3D-FB4F-A4EF-49FF83ABE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54E60F-4D0F-2149-A93B-66CE27C1A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9EC9-C8A6-0741-8F70-71E8D2F7325F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E2E331-59CE-8D4A-81DA-1D83A3D0A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5C8138-AB08-6A46-922C-552CB3DC0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4C9F-0DD4-A545-9539-1E7833552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83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5F175-62F5-714B-A3C9-7FB95CF7F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7153F-A8FC-6A41-8666-9FEA735DA6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5788E0-55F5-EC46-BD84-C3FC4A1B4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A7550F-50D3-9243-9412-673D88853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69EC9-C8A6-0741-8F70-71E8D2F7325F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01183-75A4-BE47-A972-69A286FEE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1F7FB8-BFE9-7B46-BB86-02063C4E0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4C9F-0DD4-A545-9539-1E7833552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0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772365-BCA0-BB49-83C7-996165A4A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EF52F-B8DA-7B4F-9905-751776AD8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5B308-694B-2240-B9E4-49AA677083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69EC9-C8A6-0741-8F70-71E8D2F7325F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4F842-50DC-DE4F-BD25-6262656FF5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F0AF1-585D-CA4B-8386-BE47D7156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34C9F-0DD4-A545-9539-1E7833552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53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BD551-0DE4-EA4A-A6EE-EC3F404EE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9638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Thermal evolution of the Sierra Nevada batholith, California, and implications for strain localization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376064-CE3E-A447-8D9A-7BDE42B86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9100"/>
            <a:ext cx="9144000" cy="162877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Elisabeth S. </a:t>
            </a:r>
            <a:r>
              <a:rPr lang="en-US" dirty="0" err="1"/>
              <a:t>Nadin</a:t>
            </a:r>
            <a:r>
              <a:rPr lang="en-US" dirty="0"/>
              <a:t>, Jason </a:t>
            </a:r>
            <a:r>
              <a:rPr lang="en-US" dirty="0" err="1"/>
              <a:t>Saleeby</a:t>
            </a:r>
            <a:r>
              <a:rPr lang="en-US" dirty="0"/>
              <a:t>, and Martin Wong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Presented by Alex Holmwood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4B2FCB54-A253-C04E-94DC-B49CD3DAB01B}"/>
              </a:ext>
            </a:extLst>
          </p:cNvPr>
          <p:cNvSpPr/>
          <p:nvPr/>
        </p:nvSpPr>
        <p:spPr>
          <a:xfrm rot="5400000">
            <a:off x="0" y="0"/>
            <a:ext cx="914400" cy="9144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0DD9C3-C3DB-2F48-9648-8685A5B82E62}"/>
              </a:ext>
            </a:extLst>
          </p:cNvPr>
          <p:cNvSpPr txBox="1"/>
          <p:nvPr/>
        </p:nvSpPr>
        <p:spPr>
          <a:xfrm>
            <a:off x="-13064" y="-26126"/>
            <a:ext cx="418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79036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B7D83E-26C7-DC47-B21C-51E316646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545" y="0"/>
            <a:ext cx="9628909" cy="6858000"/>
          </a:xfrm>
          <a:prstGeom prst="rect">
            <a:avLst/>
          </a:prstGeom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D1B24293-7EA3-A444-A04F-280413666F49}"/>
              </a:ext>
            </a:extLst>
          </p:cNvPr>
          <p:cNvSpPr/>
          <p:nvPr/>
        </p:nvSpPr>
        <p:spPr>
          <a:xfrm rot="5400000">
            <a:off x="0" y="0"/>
            <a:ext cx="914400" cy="9144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1F69CD-D549-044D-BB8B-E065704CC1FB}"/>
              </a:ext>
            </a:extLst>
          </p:cNvPr>
          <p:cNvSpPr txBox="1"/>
          <p:nvPr/>
        </p:nvSpPr>
        <p:spPr>
          <a:xfrm>
            <a:off x="-13065" y="-26126"/>
            <a:ext cx="914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073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012FAD-C7A4-A447-A956-14A6DA9FA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4840" y="607037"/>
            <a:ext cx="5038497" cy="609421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Sharp thermal gradient between southern and central SNB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Prevented southward migration of Sierra Crest shear zone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Proto-Kern Canyon Fault (PKC): due to local effects of oceanic plateau subduction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PKC: whole-crust penetrating lateral ramp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Kern Canyon-White Wolf fault system: large-magnitude extension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9" name="Content Placeholder 8" descr="Chart, box and whisker chart&#10;&#10;Description automatically generated">
            <a:extLst>
              <a:ext uri="{FF2B5EF4-FFF2-40B4-BE49-F238E27FC236}">
                <a16:creationId xmlns:a16="http://schemas.microsoft.com/office/drawing/2014/main" id="{C5F047F2-696B-4941-9C29-5F97852EA4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7953" y="1403604"/>
            <a:ext cx="6173322" cy="4050792"/>
          </a:xfr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D9E7D364-D7B7-BE43-B065-10DAA9E45AE5}"/>
              </a:ext>
            </a:extLst>
          </p:cNvPr>
          <p:cNvSpPr/>
          <p:nvPr/>
        </p:nvSpPr>
        <p:spPr>
          <a:xfrm rot="5400000">
            <a:off x="0" y="0"/>
            <a:ext cx="914400" cy="9144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E21221-2A3E-C74E-AF7C-0FE634D56C65}"/>
              </a:ext>
            </a:extLst>
          </p:cNvPr>
          <p:cNvSpPr txBox="1"/>
          <p:nvPr/>
        </p:nvSpPr>
        <p:spPr>
          <a:xfrm>
            <a:off x="-13064" y="-26126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924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F1C79A-99A8-DA47-A7BE-EBB0EB23F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5354622" cy="6858000"/>
          </a:xfrm>
          <a:prstGeom prst="rect">
            <a:avLst/>
          </a:prstGeom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A948CD84-6CF6-E64D-87A8-D5AF2B31D36C}"/>
              </a:ext>
            </a:extLst>
          </p:cNvPr>
          <p:cNvSpPr/>
          <p:nvPr/>
        </p:nvSpPr>
        <p:spPr>
          <a:xfrm rot="5400000">
            <a:off x="0" y="0"/>
            <a:ext cx="914400" cy="9144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DC4583-0B20-9540-BAFD-B7C8F643397D}"/>
              </a:ext>
            </a:extLst>
          </p:cNvPr>
          <p:cNvSpPr txBox="1"/>
          <p:nvPr/>
        </p:nvSpPr>
        <p:spPr>
          <a:xfrm>
            <a:off x="741378" y="620486"/>
            <a:ext cx="477767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Continental arcs preserve complex deformation histories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Central and southern Sierra Nevada: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Cretaceous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Intra-arc deformation in 14 ductile and ductile-brittle shear zones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Southernmost part of batholith has not been studied in enough detail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A10DCD-2159-4C47-A09B-7CF4B0EA5AF5}"/>
              </a:ext>
            </a:extLst>
          </p:cNvPr>
          <p:cNvSpPr txBox="1"/>
          <p:nvPr/>
        </p:nvSpPr>
        <p:spPr>
          <a:xfrm>
            <a:off x="-13064" y="-26126"/>
            <a:ext cx="418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19809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F1C79A-99A8-DA47-A7BE-EBB0EB23F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5354622" cy="6858000"/>
          </a:xfrm>
          <a:prstGeom prst="rect">
            <a:avLst/>
          </a:prstGeom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A948CD84-6CF6-E64D-87A8-D5AF2B31D36C}"/>
              </a:ext>
            </a:extLst>
          </p:cNvPr>
          <p:cNvSpPr/>
          <p:nvPr/>
        </p:nvSpPr>
        <p:spPr>
          <a:xfrm rot="5400000">
            <a:off x="0" y="0"/>
            <a:ext cx="914400" cy="9144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DC4583-0B20-9540-BAFD-B7C8F643397D}"/>
              </a:ext>
            </a:extLst>
          </p:cNvPr>
          <p:cNvSpPr txBox="1"/>
          <p:nvPr/>
        </p:nvSpPr>
        <p:spPr>
          <a:xfrm>
            <a:off x="741378" y="1413063"/>
            <a:ext cx="477767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This study: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Seek to constrain timing and deformation in southern part of batholith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Compare conditions to those known for shear zones in central part of batholith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AF6C6F-7553-C247-A2CD-91C5C6CEF034}"/>
              </a:ext>
            </a:extLst>
          </p:cNvPr>
          <p:cNvSpPr txBox="1"/>
          <p:nvPr/>
        </p:nvSpPr>
        <p:spPr>
          <a:xfrm>
            <a:off x="-13064" y="-26126"/>
            <a:ext cx="418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17970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F1C79A-99A8-DA47-A7BE-EBB0EB23F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5354622" cy="6858000"/>
          </a:xfrm>
          <a:prstGeom prst="rect">
            <a:avLst/>
          </a:prstGeom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A948CD84-6CF6-E64D-87A8-D5AF2B31D36C}"/>
              </a:ext>
            </a:extLst>
          </p:cNvPr>
          <p:cNvSpPr/>
          <p:nvPr/>
        </p:nvSpPr>
        <p:spPr>
          <a:xfrm rot="5400000">
            <a:off x="0" y="0"/>
            <a:ext cx="914400" cy="9144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DC4583-0B20-9540-BAFD-B7C8F643397D}"/>
              </a:ext>
            </a:extLst>
          </p:cNvPr>
          <p:cNvSpPr txBox="1"/>
          <p:nvPr/>
        </p:nvSpPr>
        <p:spPr>
          <a:xfrm>
            <a:off x="741378" y="920621"/>
            <a:ext cx="47776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Methods:</a:t>
            </a:r>
          </a:p>
          <a:p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Compiling </a:t>
            </a:r>
            <a:r>
              <a:rPr lang="en-US" sz="3200" baseline="30000" dirty="0"/>
              <a:t>40</a:t>
            </a:r>
            <a:r>
              <a:rPr lang="en-US" sz="3200" dirty="0"/>
              <a:t>Ar/</a:t>
            </a:r>
            <a:r>
              <a:rPr lang="en-US" sz="3200" baseline="30000" dirty="0"/>
              <a:t>39</a:t>
            </a:r>
            <a:r>
              <a:rPr lang="en-US" sz="3200" dirty="0"/>
              <a:t>Ar and U/Pb 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Collected new radiometric 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Plagioclase-hornblende, two-plagioclase, and Ti-in-quartz thermometry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9F692-B669-0A4A-B5F2-F2F7C3A95B84}"/>
              </a:ext>
            </a:extLst>
          </p:cNvPr>
          <p:cNvSpPr txBox="1"/>
          <p:nvPr/>
        </p:nvSpPr>
        <p:spPr>
          <a:xfrm>
            <a:off x="-13064" y="-26126"/>
            <a:ext cx="418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30814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9E4179-F485-A64A-AAFC-D3113298E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216" y="0"/>
            <a:ext cx="9471567" cy="6858000"/>
          </a:xfrm>
          <a:prstGeom prst="rect">
            <a:avLst/>
          </a:prstGeom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EA4A08CE-26E9-734C-82C3-C6F5E84E5B97}"/>
              </a:ext>
            </a:extLst>
          </p:cNvPr>
          <p:cNvSpPr/>
          <p:nvPr/>
        </p:nvSpPr>
        <p:spPr>
          <a:xfrm rot="5400000">
            <a:off x="0" y="0"/>
            <a:ext cx="914400" cy="9144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F6803D-ECA4-3747-AC2C-EE289D89BE6C}"/>
              </a:ext>
            </a:extLst>
          </p:cNvPr>
          <p:cNvSpPr txBox="1"/>
          <p:nvPr/>
        </p:nvSpPr>
        <p:spPr>
          <a:xfrm>
            <a:off x="-13064" y="-26126"/>
            <a:ext cx="418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48488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A6360D-AF01-FB49-B674-63DF63CF0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691" y="260076"/>
            <a:ext cx="9618617" cy="6337848"/>
          </a:xfrm>
          <a:prstGeom prst="rect">
            <a:avLst/>
          </a:prstGeom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25A4E20C-3538-0A4A-9B7D-508C5855F9A8}"/>
              </a:ext>
            </a:extLst>
          </p:cNvPr>
          <p:cNvSpPr/>
          <p:nvPr/>
        </p:nvSpPr>
        <p:spPr>
          <a:xfrm rot="5400000">
            <a:off x="0" y="0"/>
            <a:ext cx="914400" cy="9144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08D4A8-CD39-824F-A589-59984B0CB239}"/>
              </a:ext>
            </a:extLst>
          </p:cNvPr>
          <p:cNvSpPr txBox="1"/>
          <p:nvPr/>
        </p:nvSpPr>
        <p:spPr>
          <a:xfrm>
            <a:off x="4973683" y="457200"/>
            <a:ext cx="1348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U-Pb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233A2C-CF2F-6B4A-9778-DD5BBAD4E860}"/>
              </a:ext>
            </a:extLst>
          </p:cNvPr>
          <p:cNvSpPr txBox="1"/>
          <p:nvPr/>
        </p:nvSpPr>
        <p:spPr>
          <a:xfrm>
            <a:off x="-13064" y="-26126"/>
            <a:ext cx="418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0168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43A75612-6766-DC46-B12D-532588B6A0D9}"/>
              </a:ext>
            </a:extLst>
          </p:cNvPr>
          <p:cNvSpPr/>
          <p:nvPr/>
        </p:nvSpPr>
        <p:spPr>
          <a:xfrm rot="5400000">
            <a:off x="0" y="0"/>
            <a:ext cx="914400" cy="9144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633A88-DF9A-A340-A623-736D4F8CD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692" y="260076"/>
            <a:ext cx="9855506" cy="63378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FCDA01-59B4-9A4C-9FFE-33C9A00007C8}"/>
              </a:ext>
            </a:extLst>
          </p:cNvPr>
          <p:cNvSpPr txBox="1"/>
          <p:nvPr/>
        </p:nvSpPr>
        <p:spPr>
          <a:xfrm>
            <a:off x="5043687" y="561702"/>
            <a:ext cx="1265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K-</a:t>
            </a:r>
            <a:r>
              <a:rPr lang="en-US" sz="2800" dirty="0" err="1"/>
              <a:t>Ar</a:t>
            </a:r>
            <a:r>
              <a:rPr lang="en-US" sz="2800" dirty="0"/>
              <a:t> &amp; </a:t>
            </a:r>
          </a:p>
          <a:p>
            <a:r>
              <a:rPr lang="en-US" sz="2800" dirty="0"/>
              <a:t>  </a:t>
            </a:r>
            <a:r>
              <a:rPr lang="en-US" sz="2800" dirty="0" err="1"/>
              <a:t>Ar-Ar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4AD2F-243F-E041-AA23-02A182C899BF}"/>
              </a:ext>
            </a:extLst>
          </p:cNvPr>
          <p:cNvSpPr txBox="1"/>
          <p:nvPr/>
        </p:nvSpPr>
        <p:spPr>
          <a:xfrm>
            <a:off x="9754603" y="518158"/>
            <a:ext cx="1265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K-</a:t>
            </a:r>
            <a:r>
              <a:rPr lang="en-US" sz="2800" dirty="0" err="1"/>
              <a:t>Ar</a:t>
            </a:r>
            <a:r>
              <a:rPr lang="en-US" sz="2800" dirty="0"/>
              <a:t> &amp; </a:t>
            </a:r>
          </a:p>
          <a:p>
            <a:r>
              <a:rPr lang="en-US" sz="2800" dirty="0"/>
              <a:t>  </a:t>
            </a:r>
            <a:r>
              <a:rPr lang="en-US" sz="2800" dirty="0" err="1"/>
              <a:t>Ar-Ar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539FDD-30A6-E04E-9906-30BC4E4C0B84}"/>
              </a:ext>
            </a:extLst>
          </p:cNvPr>
          <p:cNvSpPr txBox="1"/>
          <p:nvPr/>
        </p:nvSpPr>
        <p:spPr>
          <a:xfrm>
            <a:off x="-13064" y="-26126"/>
            <a:ext cx="418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346094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2B8286-D5BF-2747-94F9-9BA7B54166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9" r="2883"/>
          <a:stretch/>
        </p:blipFill>
        <p:spPr>
          <a:xfrm>
            <a:off x="7262948" y="0"/>
            <a:ext cx="4777679" cy="6858000"/>
          </a:xfrm>
          <a:prstGeom prst="rect">
            <a:avLst/>
          </a:prstGeom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655B128D-0A40-294F-95D8-D1A870BC827E}"/>
              </a:ext>
            </a:extLst>
          </p:cNvPr>
          <p:cNvSpPr/>
          <p:nvPr/>
        </p:nvSpPr>
        <p:spPr>
          <a:xfrm rot="5400000">
            <a:off x="0" y="0"/>
            <a:ext cx="914400" cy="9144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28E795-0017-A748-B55A-B178B5232CE0}"/>
              </a:ext>
            </a:extLst>
          </p:cNvPr>
          <p:cNvSpPr txBox="1"/>
          <p:nvPr/>
        </p:nvSpPr>
        <p:spPr>
          <a:xfrm>
            <a:off x="780567" y="121137"/>
            <a:ext cx="253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Thermometry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5C234B-DE2F-4A41-8AA3-A2B030751D95}"/>
              </a:ext>
            </a:extLst>
          </p:cNvPr>
          <p:cNvSpPr txBox="1"/>
          <p:nvPr/>
        </p:nvSpPr>
        <p:spPr>
          <a:xfrm>
            <a:off x="-13064" y="-26126"/>
            <a:ext cx="418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8</a:t>
            </a:r>
          </a:p>
        </p:txBody>
      </p:sp>
      <p:pic>
        <p:nvPicPr>
          <p:cNvPr id="8" name="Picture 7" descr="A map of the world&#10;&#10;Description automatically generated with low confidence">
            <a:extLst>
              <a:ext uri="{FF2B5EF4-FFF2-40B4-BE49-F238E27FC236}">
                <a16:creationId xmlns:a16="http://schemas.microsoft.com/office/drawing/2014/main" id="{CB6E31D2-023B-574A-81B7-E5633654A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065" y="4101737"/>
            <a:ext cx="7283043" cy="27562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501029-7CDC-E645-A4DB-3747C5C1B4BF}"/>
              </a:ext>
            </a:extLst>
          </p:cNvPr>
          <p:cNvSpPr txBox="1"/>
          <p:nvPr/>
        </p:nvSpPr>
        <p:spPr>
          <a:xfrm>
            <a:off x="404948" y="765494"/>
            <a:ext cx="61003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Central proto-Kern Canyon Fault: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Pluton crystallization: ~725ºC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Deformation initiation: 450–600ºC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Shearing in ductile regime ceased ~450ºC (</a:t>
            </a:r>
            <a:r>
              <a:rPr lang="en-US" dirty="0" err="1"/>
              <a:t>TitaniQ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Southern proto-Kern Canyon fault: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Higher </a:t>
            </a:r>
            <a:r>
              <a:rPr lang="en-US" dirty="0" err="1"/>
              <a:t>TitaniQ</a:t>
            </a:r>
            <a:r>
              <a:rPr lang="en-US" dirty="0"/>
              <a:t> deformation temperatures: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485–530ºC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Ductile deformation ended </a:t>
            </a:r>
            <a:r>
              <a:rPr lang="en-US" b="1" dirty="0"/>
              <a:t>earlier</a:t>
            </a:r>
            <a:r>
              <a:rPr lang="en-US" dirty="0"/>
              <a:t> in southern PKC; “locking in” record of higher temp deformation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24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9B9D9072-9B24-7441-92B1-2BE05D8EBE0D}"/>
              </a:ext>
            </a:extLst>
          </p:cNvPr>
          <p:cNvSpPr/>
          <p:nvPr/>
        </p:nvSpPr>
        <p:spPr>
          <a:xfrm rot="5400000">
            <a:off x="0" y="0"/>
            <a:ext cx="914400" cy="9144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1449779-7B58-D947-9082-9B6F307C7FB8}"/>
              </a:ext>
            </a:extLst>
          </p:cNvPr>
          <p:cNvGrpSpPr/>
          <p:nvPr/>
        </p:nvGrpSpPr>
        <p:grpSpPr>
          <a:xfrm>
            <a:off x="3282" y="520152"/>
            <a:ext cx="4020226" cy="6337848"/>
            <a:chOff x="3282" y="457200"/>
            <a:chExt cx="4020226" cy="633784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141DAB4-3819-2743-B321-532CF871BF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978" r="50230"/>
            <a:stretch/>
          </p:blipFill>
          <p:spPr>
            <a:xfrm>
              <a:off x="3282" y="457200"/>
              <a:ext cx="4020226" cy="6337848"/>
            </a:xfrm>
            <a:prstGeom prst="rect">
              <a:avLst/>
            </a:prstGeom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4C54663-21FB-0642-B578-F5FAD261DB7B}"/>
                </a:ext>
              </a:extLst>
            </p:cNvPr>
            <p:cNvSpPr/>
            <p:nvPr/>
          </p:nvSpPr>
          <p:spPr>
            <a:xfrm>
              <a:off x="1463040" y="4493624"/>
              <a:ext cx="550355" cy="352697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CFE61C0-C4CE-254D-9CC4-D991FE6EDF79}"/>
                </a:ext>
              </a:extLst>
            </p:cNvPr>
            <p:cNvSpPr/>
            <p:nvPr/>
          </p:nvSpPr>
          <p:spPr>
            <a:xfrm>
              <a:off x="2740635" y="5655219"/>
              <a:ext cx="760210" cy="445135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38A83A9-71C8-5849-B4B1-D9C35DFD2B9E}"/>
                </a:ext>
              </a:extLst>
            </p:cNvPr>
            <p:cNvSpPr/>
            <p:nvPr/>
          </p:nvSpPr>
          <p:spPr>
            <a:xfrm>
              <a:off x="2355668" y="5202375"/>
              <a:ext cx="550355" cy="352697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0DCC67-55EE-B743-B013-32E502568C48}"/>
              </a:ext>
            </a:extLst>
          </p:cNvPr>
          <p:cNvGrpSpPr/>
          <p:nvPr/>
        </p:nvGrpSpPr>
        <p:grpSpPr>
          <a:xfrm>
            <a:off x="4023508" y="1174476"/>
            <a:ext cx="8168492" cy="5683524"/>
            <a:chOff x="4023508" y="1111524"/>
            <a:chExt cx="8168492" cy="568352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A5A1E0B-669C-8240-A6E8-0A419375E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23508" y="1111524"/>
              <a:ext cx="8168492" cy="5683524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1E7F4C4-EF52-B344-9DAD-E9F916CA0FF9}"/>
                </a:ext>
              </a:extLst>
            </p:cNvPr>
            <p:cNvSpPr/>
            <p:nvPr/>
          </p:nvSpPr>
          <p:spPr>
            <a:xfrm>
              <a:off x="5465700" y="5884568"/>
              <a:ext cx="811687" cy="352697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0D623BD-E2B1-2649-B93D-A3DAA7BE9BD9}"/>
                </a:ext>
              </a:extLst>
            </p:cNvPr>
            <p:cNvSpPr/>
            <p:nvPr/>
          </p:nvSpPr>
          <p:spPr>
            <a:xfrm>
              <a:off x="6277387" y="5890850"/>
              <a:ext cx="1181505" cy="340134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B481BBE-5111-8841-B82A-F868561AA9E0}"/>
                </a:ext>
              </a:extLst>
            </p:cNvPr>
            <p:cNvSpPr/>
            <p:nvPr/>
          </p:nvSpPr>
          <p:spPr>
            <a:xfrm>
              <a:off x="4546171" y="5884568"/>
              <a:ext cx="964787" cy="352697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0A9DDBF-8BDD-7849-8FB5-910B4A832236}"/>
              </a:ext>
            </a:extLst>
          </p:cNvPr>
          <p:cNvSpPr txBox="1"/>
          <p:nvPr/>
        </p:nvSpPr>
        <p:spPr>
          <a:xfrm>
            <a:off x="-13064" y="-26126"/>
            <a:ext cx="418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58B8A6-8E2E-244C-AA30-BFFDB70BC76F}"/>
              </a:ext>
            </a:extLst>
          </p:cNvPr>
          <p:cNvSpPr txBox="1"/>
          <p:nvPr/>
        </p:nvSpPr>
        <p:spPr>
          <a:xfrm>
            <a:off x="4326057" y="478838"/>
            <a:ext cx="7770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Cooling history of southern Sierra Nevada Batholith</a:t>
            </a:r>
          </a:p>
        </p:txBody>
      </p:sp>
    </p:spTree>
    <p:extLst>
      <p:ext uri="{BB962C8B-B14F-4D97-AF65-F5344CB8AC3E}">
        <p14:creationId xmlns:p14="http://schemas.microsoft.com/office/powerpoint/2010/main" val="985124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236</Words>
  <Application>Microsoft Macintosh PowerPoint</Application>
  <PresentationFormat>Widescreen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Thermal evolution of the Sierra Nevada batholith, California, and implications for strain localization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 Magmatic Tempos: Gathering the Evidence</dc:title>
  <dc:creator>Alexander Holmwood</dc:creator>
  <cp:lastModifiedBy>Alexander Holmwood</cp:lastModifiedBy>
  <cp:revision>41</cp:revision>
  <dcterms:created xsi:type="dcterms:W3CDTF">2021-10-19T19:04:48Z</dcterms:created>
  <dcterms:modified xsi:type="dcterms:W3CDTF">2021-10-25T15:24:21Z</dcterms:modified>
</cp:coreProperties>
</file>