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2" r:id="rId3"/>
    <p:sldId id="258" r:id="rId4"/>
    <p:sldId id="257" r:id="rId5"/>
    <p:sldId id="263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4879"/>
  </p:normalViewPr>
  <p:slideViewPr>
    <p:cSldViewPr snapToGrid="0" snapToObjects="1">
      <p:cViewPr varScale="1">
        <p:scale>
          <a:sx n="78" d="100"/>
          <a:sy n="78" d="100"/>
        </p:scale>
        <p:origin x="26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92C57-2362-0340-AF2F-613DAFB1DF8A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F34C7-AAE4-0E4C-9AC8-94733F261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9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F34C7-AAE4-0E4C-9AC8-94733F2619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8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F34C7-AAE4-0E4C-9AC8-94733F2619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4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F34C7-AAE4-0E4C-9AC8-94733F2619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05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F34C7-AAE4-0E4C-9AC8-94733F2619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8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9B45-F67F-3A4D-A248-C25CA18BA5D8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F845-B6CD-0C44-A654-0F13D4767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7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9B45-F67F-3A4D-A248-C25CA18BA5D8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F845-B6CD-0C44-A654-0F13D4767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9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9B45-F67F-3A4D-A248-C25CA18BA5D8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F845-B6CD-0C44-A654-0F13D4767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9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9B45-F67F-3A4D-A248-C25CA18BA5D8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F845-B6CD-0C44-A654-0F13D4767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6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9B45-F67F-3A4D-A248-C25CA18BA5D8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F845-B6CD-0C44-A654-0F13D4767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6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9B45-F67F-3A4D-A248-C25CA18BA5D8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F845-B6CD-0C44-A654-0F13D4767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5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9B45-F67F-3A4D-A248-C25CA18BA5D8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F845-B6CD-0C44-A654-0F13D4767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4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9B45-F67F-3A4D-A248-C25CA18BA5D8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F845-B6CD-0C44-A654-0F13D4767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7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9B45-F67F-3A4D-A248-C25CA18BA5D8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F845-B6CD-0C44-A654-0F13D4767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5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9B45-F67F-3A4D-A248-C25CA18BA5D8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F845-B6CD-0C44-A654-0F13D4767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9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9B45-F67F-3A4D-A248-C25CA18BA5D8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F845-B6CD-0C44-A654-0F13D4767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9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  <a:alpha val="63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99B45-F67F-3A4D-A248-C25CA18BA5D8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CF845-B6CD-0C44-A654-0F13D4767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mountains and trees&#10;&#10;Description automatically generated with low confidence">
            <a:extLst>
              <a:ext uri="{FF2B5EF4-FFF2-40B4-BE49-F238E27FC236}">
                <a16:creationId xmlns:a16="http://schemas.microsoft.com/office/drawing/2014/main" id="{B7CFCB92-5C63-B44D-A1DF-AE5C38E13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29" y="581891"/>
            <a:ext cx="8894742" cy="30580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D6E14D-9F0A-394F-A109-60462F6D0C2A}"/>
              </a:ext>
            </a:extLst>
          </p:cNvPr>
          <p:cNvSpPr txBox="1"/>
          <p:nvPr/>
        </p:nvSpPr>
        <p:spPr>
          <a:xfrm>
            <a:off x="124629" y="4933341"/>
            <a:ext cx="572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Paterson, S. R. and M. N. </a:t>
            </a:r>
            <a:r>
              <a:rPr lang="en-US" sz="1600" dirty="0" err="1"/>
              <a:t>Ducea</a:t>
            </a:r>
            <a:r>
              <a:rPr lang="en-US" sz="1600" dirty="0"/>
              <a:t> ,2015, Arc Magmatic Tempos: Gathering the Evidence, ELEMENTS, Vol. 11,pp. 91–98</a:t>
            </a:r>
          </a:p>
        </p:txBody>
      </p:sp>
      <p:pic>
        <p:nvPicPr>
          <p:cNvPr id="8" name="Picture 7" descr="A picture containing text, outdoor, screenshot&#10;&#10;Description automatically generated">
            <a:extLst>
              <a:ext uri="{FF2B5EF4-FFF2-40B4-BE49-F238E27FC236}">
                <a16:creationId xmlns:a16="http://schemas.microsoft.com/office/drawing/2014/main" id="{83D31933-C896-3B4D-B39D-3838AC24B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727" y="3008683"/>
            <a:ext cx="2992644" cy="384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1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5FE60-2718-724D-977C-ABB71910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81" y="213511"/>
            <a:ext cx="3119385" cy="710048"/>
          </a:xfrm>
        </p:spPr>
        <p:txBody>
          <a:bodyPr>
            <a:normAutofit/>
          </a:bodyPr>
          <a:lstStyle/>
          <a:p>
            <a:r>
              <a:rPr lang="en-US" sz="3600" dirty="0"/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4368CB-4B59-924B-A136-7FB9EFB56190}"/>
              </a:ext>
            </a:extLst>
          </p:cNvPr>
          <p:cNvSpPr txBox="1"/>
          <p:nvPr/>
        </p:nvSpPr>
        <p:spPr>
          <a:xfrm>
            <a:off x="302881" y="3577225"/>
            <a:ext cx="848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Goal: explore the characteristics, </a:t>
            </a:r>
            <a:r>
              <a:rPr lang="en-US" sz="2400" b="1" dirty="0">
                <a:latin typeface="+mj-lt"/>
              </a:rPr>
              <a:t>potential causes</a:t>
            </a:r>
            <a:r>
              <a:rPr lang="en-US" sz="2400" dirty="0">
                <a:latin typeface="+mj-lt"/>
              </a:rPr>
              <a:t>, and implications of episodic magmatism in arcs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FB2EA6C-C830-154C-B436-952806D39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45" y="1075175"/>
            <a:ext cx="6276109" cy="219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AB0FFB-0E2F-4D46-8EF0-120CBC723D56}"/>
              </a:ext>
            </a:extLst>
          </p:cNvPr>
          <p:cNvSpPr txBox="1"/>
          <p:nvPr/>
        </p:nvSpPr>
        <p:spPr>
          <a:xfrm>
            <a:off x="628650" y="4498769"/>
            <a:ext cx="85153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+mj-lt"/>
              </a:rPr>
              <a:t>Development of Magmatic Arcs are episodic</a:t>
            </a:r>
          </a:p>
          <a:p>
            <a:pPr marL="742950" lvl="1" indent="-285750">
              <a:buFontTx/>
              <a:buChar char="-"/>
            </a:pPr>
            <a:r>
              <a:rPr lang="en-US" sz="2000" dirty="0">
                <a:latin typeface="+mj-lt"/>
              </a:rPr>
              <a:t>First documented through  a large regional geochronologic database</a:t>
            </a:r>
          </a:p>
          <a:p>
            <a:pPr marL="742950" lvl="1" indent="-285750">
              <a:buFontTx/>
              <a:buChar char="-"/>
            </a:pPr>
            <a:r>
              <a:rPr lang="en-US" sz="2000" dirty="0">
                <a:latin typeface="+mj-lt"/>
              </a:rPr>
              <a:t>Now through increased dates using U-Pb zircon dating 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+mj-lt"/>
              </a:rPr>
              <a:t>Episodic magmatism may occur from external forcing</a:t>
            </a:r>
          </a:p>
          <a:p>
            <a:pPr marL="742950" lvl="1" indent="-285750">
              <a:buFontTx/>
              <a:buChar char="-"/>
            </a:pPr>
            <a:r>
              <a:rPr lang="en-US" sz="2000" dirty="0">
                <a:latin typeface="+mj-lt"/>
              </a:rPr>
              <a:t>Plate reconfigurations, changes in mantle flow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+mj-lt"/>
              </a:rPr>
              <a:t>Or, from internal cyclic processes </a:t>
            </a:r>
          </a:p>
          <a:p>
            <a:pPr marL="742950" lvl="1" indent="-285750">
              <a:buFontTx/>
              <a:buChar char="-"/>
            </a:pPr>
            <a:r>
              <a:rPr lang="en-US" sz="2000" dirty="0">
                <a:latin typeface="+mj-lt"/>
              </a:rPr>
              <a:t>Feedback from tectonic or magmatic processes 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683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6BF4FD81-0150-4540-98EF-4785FB170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100" y="127000"/>
            <a:ext cx="3644900" cy="6731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737116-6E21-B64C-9A55-8E21F98E0467}"/>
              </a:ext>
            </a:extLst>
          </p:cNvPr>
          <p:cNvSpPr txBox="1"/>
          <p:nvPr/>
        </p:nvSpPr>
        <p:spPr>
          <a:xfrm>
            <a:off x="374073" y="360218"/>
            <a:ext cx="4935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MAR(s): Magma addition rate(s)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F4CEA0-2752-E544-8D75-0827C448FF5B}"/>
              </a:ext>
            </a:extLst>
          </p:cNvPr>
          <p:cNvSpPr txBox="1"/>
          <p:nvPr/>
        </p:nvSpPr>
        <p:spPr>
          <a:xfrm>
            <a:off x="218054" y="1106683"/>
            <a:ext cx="47798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+mj-lt"/>
              </a:rPr>
              <a:t>Periods of MAR flare-ups and lulls 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+mj-lt"/>
              </a:rPr>
              <a:t>Timing comes in wave-like patterns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+mj-lt"/>
              </a:rPr>
              <a:t>Examine the temporal spacing of these patterns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+mj-lt"/>
              </a:rPr>
              <a:t>Detrital zircons from erosion of magmatic arcs give information about timing of high and low MAR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+mj-lt"/>
              </a:rPr>
              <a:t>U-Pb dating, 400+ crystal ages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+mj-lt"/>
              </a:rPr>
              <a:t>Compared to continental plutonic ages 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Application to the central Sierra Nevada arc: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+mj-lt"/>
              </a:rPr>
              <a:t>Flare-ups during the Cretaceous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+mj-lt"/>
              </a:rPr>
              <a:t>Larger plutonic footprints indicating 100-1000 times more magma 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318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1DB1B12-A172-F049-95B6-90746966A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572" y="63500"/>
            <a:ext cx="6230428" cy="6794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D55678-79A8-2F4B-A08E-DA3AD21DF598}"/>
              </a:ext>
            </a:extLst>
          </p:cNvPr>
          <p:cNvSpPr txBox="1"/>
          <p:nvPr/>
        </p:nvSpPr>
        <p:spPr>
          <a:xfrm>
            <a:off x="235528" y="189407"/>
            <a:ext cx="253538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To determine MARs, temporal data sets must:</a:t>
            </a:r>
          </a:p>
          <a:p>
            <a:endParaRPr lang="en-US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+mj-lt"/>
              </a:rPr>
              <a:t>Compare to geologic maps of igneous rocks </a:t>
            </a:r>
          </a:p>
          <a:p>
            <a:pPr marL="342900" indent="-342900">
              <a:buAutoNum type="arabicPeriod"/>
            </a:pPr>
            <a:r>
              <a:rPr lang="en-US" dirty="0">
                <a:latin typeface="+mj-lt"/>
              </a:rPr>
              <a:t> Apply retrodeformation </a:t>
            </a:r>
          </a:p>
          <a:p>
            <a:pPr marL="342900" indent="-342900">
              <a:buAutoNum type="arabicPeriod"/>
            </a:pPr>
            <a:r>
              <a:rPr lang="en-US" dirty="0">
                <a:latin typeface="+mj-lt"/>
              </a:rPr>
              <a:t>Determine </a:t>
            </a:r>
            <a:r>
              <a:rPr lang="en-US" dirty="0" err="1">
                <a:latin typeface="+mj-lt"/>
              </a:rPr>
              <a:t>predeformation</a:t>
            </a:r>
            <a:r>
              <a:rPr lang="en-US" dirty="0">
                <a:latin typeface="+mj-lt"/>
              </a:rPr>
              <a:t> area </a:t>
            </a:r>
          </a:p>
          <a:p>
            <a:pPr marL="342900" indent="-342900">
              <a:buAutoNum type="arabicPeriod"/>
            </a:pPr>
            <a:r>
              <a:rPr lang="en-US" dirty="0">
                <a:latin typeface="+mj-lt"/>
              </a:rPr>
              <a:t>Estimate vertical thickness and volumes of units </a:t>
            </a:r>
          </a:p>
          <a:p>
            <a:pPr marL="342900" indent="-342900">
              <a:buAutoNum type="arabicPeriod"/>
            </a:pPr>
            <a:r>
              <a:rPr lang="en-US" dirty="0">
                <a:latin typeface="+mj-lt"/>
              </a:rPr>
              <a:t>Calculate value of volume of magma added per time period 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Most arcs reflect gradual changes in MAR, chemistry, and tectonism </a:t>
            </a:r>
          </a:p>
        </p:txBody>
      </p:sp>
    </p:spTree>
    <p:extLst>
      <p:ext uri="{BB962C8B-B14F-4D97-AF65-F5344CB8AC3E}">
        <p14:creationId xmlns:p14="http://schemas.microsoft.com/office/powerpoint/2010/main" val="362043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457D0A5-1EE9-A348-8D01-E911C4907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344" y="0"/>
            <a:ext cx="5175656" cy="58570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7873FC-ED3C-0A43-9A92-A3694640563A}"/>
              </a:ext>
            </a:extLst>
          </p:cNvPr>
          <p:cNvSpPr txBox="1"/>
          <p:nvPr/>
        </p:nvSpPr>
        <p:spPr>
          <a:xfrm>
            <a:off x="471054" y="295048"/>
            <a:ext cx="3179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  <a:cs typeface="Times New Roman" panose="02020603050405020304" pitchFamily="18" charset="0"/>
              </a:rPr>
              <a:t>MARs and Chemistry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8BD1E-9BA2-874C-9E54-FAE0569D5A6F}"/>
              </a:ext>
            </a:extLst>
          </p:cNvPr>
          <p:cNvSpPr txBox="1"/>
          <p:nvPr/>
        </p:nvSpPr>
        <p:spPr>
          <a:xfrm>
            <a:off x="272726" y="930641"/>
            <a:ext cx="353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+mj-lt"/>
              </a:rPr>
              <a:t>Isotopes and distinct trace element chemistry change with large MARs flare ups</a:t>
            </a:r>
          </a:p>
          <a:p>
            <a:endParaRPr lang="en-US" sz="20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latin typeface="+mj-lt"/>
              </a:rPr>
              <a:t> High Sr/Y and La/Yb ratios </a:t>
            </a:r>
          </a:p>
          <a:p>
            <a:pPr marL="742950" lvl="1" indent="-285750">
              <a:buFontTx/>
              <a:buChar char="-"/>
            </a:pPr>
            <a:r>
              <a:rPr lang="en-US" sz="2000" dirty="0">
                <a:latin typeface="+mj-lt"/>
              </a:rPr>
              <a:t>Events took place in thicker crust </a:t>
            </a:r>
          </a:p>
          <a:p>
            <a:pPr lvl="1"/>
            <a:endParaRPr lang="en-US" sz="20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latin typeface="+mj-lt"/>
              </a:rPr>
              <a:t>MAR events begin with the spreading of radiogenic isotope ratios </a:t>
            </a:r>
          </a:p>
          <a:p>
            <a:pPr marL="742950" lvl="1" indent="-285750">
              <a:buFontTx/>
              <a:buChar char="-"/>
            </a:pPr>
            <a:r>
              <a:rPr lang="en-US" sz="2000" dirty="0">
                <a:latin typeface="+mj-lt"/>
              </a:rPr>
              <a:t>Greater source coming  from the upper plate’s lithosphere </a:t>
            </a:r>
          </a:p>
          <a:p>
            <a:pPr marL="742950" lvl="1" indent="-285750">
              <a:buFontTx/>
              <a:buChar char="-"/>
            </a:pPr>
            <a:r>
              <a:rPr lang="en-US" sz="2000" dirty="0">
                <a:latin typeface="+mj-lt"/>
              </a:rPr>
              <a:t>Changes in chemical composition are also temporal 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B6BF1B-A4F9-3B45-A9E9-6DDC435EB621}"/>
              </a:ext>
            </a:extLst>
          </p:cNvPr>
          <p:cNvSpPr txBox="1"/>
          <p:nvPr/>
        </p:nvSpPr>
        <p:spPr>
          <a:xfrm>
            <a:off x="4849091" y="5857008"/>
            <a:ext cx="386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Peninsular Ranges, Southern California </a:t>
            </a:r>
          </a:p>
        </p:txBody>
      </p:sp>
    </p:spTree>
    <p:extLst>
      <p:ext uri="{BB962C8B-B14F-4D97-AF65-F5344CB8AC3E}">
        <p14:creationId xmlns:p14="http://schemas.microsoft.com/office/powerpoint/2010/main" val="224203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diagram&#10;&#10;Description automatically generated with medium confidence">
            <a:extLst>
              <a:ext uri="{FF2B5EF4-FFF2-40B4-BE49-F238E27FC236}">
                <a16:creationId xmlns:a16="http://schemas.microsoft.com/office/drawing/2014/main" id="{F0756A6A-4139-7F45-AD15-C9764448A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945" y="-9275"/>
            <a:ext cx="5805055" cy="68765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AF2A4B-9457-6E45-8B55-3830F3A3E429}"/>
              </a:ext>
            </a:extLst>
          </p:cNvPr>
          <p:cNvSpPr txBox="1"/>
          <p:nvPr/>
        </p:nvSpPr>
        <p:spPr>
          <a:xfrm>
            <a:off x="249382" y="415636"/>
            <a:ext cx="308956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Models for Arc Tempos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+mj-lt"/>
              </a:rPr>
              <a:t>Further explore mantle-lithosphere interactions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+mj-lt"/>
              </a:rPr>
              <a:t>Want to find what else drives episodic magmatism in arcs 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err="1">
                <a:latin typeface="+mj-lt"/>
              </a:rPr>
              <a:t>Ducea</a:t>
            </a:r>
            <a:r>
              <a:rPr lang="en-US" sz="2000" dirty="0">
                <a:latin typeface="+mj-lt"/>
              </a:rPr>
              <a:t> and Barton (2007) and </a:t>
            </a:r>
            <a:r>
              <a:rPr lang="en-US" sz="2000" dirty="0" err="1">
                <a:latin typeface="+mj-lt"/>
              </a:rPr>
              <a:t>DeCelles</a:t>
            </a:r>
            <a:r>
              <a:rPr lang="en-US" sz="2000" dirty="0">
                <a:latin typeface="+mj-lt"/>
              </a:rPr>
              <a:t> et al. (2009, 2015)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+mj-lt"/>
              </a:rPr>
              <a:t>Linked tectonic processes, sedimentary erosion, and magmatic processes 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All models suggest any change in configuration can result in increased melting and possibly a flare-up  </a:t>
            </a:r>
          </a:p>
        </p:txBody>
      </p:sp>
    </p:spTree>
    <p:extLst>
      <p:ext uri="{BB962C8B-B14F-4D97-AF65-F5344CB8AC3E}">
        <p14:creationId xmlns:p14="http://schemas.microsoft.com/office/powerpoint/2010/main" val="3717456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556298-00DF-994A-82A6-D78CCD405DD3}"/>
              </a:ext>
            </a:extLst>
          </p:cNvPr>
          <p:cNvSpPr txBox="1"/>
          <p:nvPr/>
        </p:nvSpPr>
        <p:spPr>
          <a:xfrm>
            <a:off x="542611" y="301747"/>
            <a:ext cx="1868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  <a:cs typeface="Times New Roman" panose="02020603050405020304" pitchFamily="18" charset="0"/>
              </a:rPr>
              <a:t>Summary 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C303F96C-400A-FE46-B16A-8F3A5F38E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98" y="0"/>
            <a:ext cx="362570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C8437D-49C2-5A46-B372-394B8D510EEF}"/>
              </a:ext>
            </a:extLst>
          </p:cNvPr>
          <p:cNvSpPr txBox="1"/>
          <p:nvPr/>
        </p:nvSpPr>
        <p:spPr>
          <a:xfrm>
            <a:off x="542611" y="886522"/>
            <a:ext cx="43087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latin typeface="+mj-lt"/>
              </a:rPr>
              <a:t>Magmatic arcs are episodic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+mj-lt"/>
              </a:rPr>
              <a:t>MAR data sets are used to explore the temporal histories of arcs 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latin typeface="+mj-lt"/>
              </a:rPr>
              <a:t>Require large geochronologic data sets to determine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+mj-lt"/>
              </a:rPr>
              <a:t>MAR episodes are driven by external forcing or internal cyclic processes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latin typeface="+mj-lt"/>
              </a:rPr>
              <a:t>We are still unsure which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+mj-lt"/>
              </a:rPr>
              <a:t>MAR processes for the Sierra Nevada arc show 100-1000x more magma is added during a flare up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1100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8892</TotalTime>
  <Words>406</Words>
  <Application>Microsoft Macintosh PowerPoint</Application>
  <PresentationFormat>On-screen Show (4:3)</PresentationFormat>
  <Paragraphs>60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Graham</dc:creator>
  <cp:lastModifiedBy>Jenna Graham</cp:lastModifiedBy>
  <cp:revision>13</cp:revision>
  <dcterms:created xsi:type="dcterms:W3CDTF">2021-10-19T01:34:26Z</dcterms:created>
  <dcterms:modified xsi:type="dcterms:W3CDTF">2021-10-25T18:26:45Z</dcterms:modified>
</cp:coreProperties>
</file>