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02C4D-01C5-475A-9E25-E9CCDEB7D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BBCBB-F27F-43A1-BE6C-5B2113D0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28C49-53E3-479F-826C-40EAA9ABB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5761-0586-47E5-B698-C16876D98821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62440-C50D-4040-9B38-E04BD0A7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C97FF-A9DA-47C3-ACBE-9B1E8E38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2248-51C2-4EB2-AC81-6204541EC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5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748C3-8F89-492D-97FD-7E6E9B99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2A15AF-EF9C-457E-BF6E-93C9D73DF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71BF1-2D4A-499F-B284-B101CE2E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5761-0586-47E5-B698-C16876D98821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AC32F-F823-42EE-8CFE-571667867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5C28F-5FE6-4905-BCFD-2983C8F3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2248-51C2-4EB2-AC81-6204541EC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3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1E8DA3-31BE-4E60-8B77-AF3F849B29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DF283-89EF-455C-8772-811201804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8D8E2-DC4F-4999-B536-009E6C520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5761-0586-47E5-B698-C16876D98821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DAE88-4CDA-4643-BD2B-531DC8CB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53092-57C6-402F-8645-A9CDE511B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2248-51C2-4EB2-AC81-6204541EC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D72E-4D06-4068-90C2-2D1680386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B8554-A924-4562-B35E-A5BDFD6F0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76720-FD7B-4672-AFE3-8FEECF1A1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5761-0586-47E5-B698-C16876D98821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A2DFB-0ABF-49EC-9707-71AE52EA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3246D-3E73-44FB-A5CA-2370EC8BD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2248-51C2-4EB2-AC81-6204541EC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0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95FFD-2FC9-4746-AA3F-E7AFEEADF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AF274-DBE6-4710-8E78-15029F130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889E3-6E40-4FBD-8373-611B211F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5761-0586-47E5-B698-C16876D98821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9286D-0B41-4963-868E-727F2B159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F6B60-1261-40A4-8DE3-4BD9DD32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2248-51C2-4EB2-AC81-6204541EC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1203F-9E1E-4789-A336-965628F4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B22F8-04F6-4238-A622-E70A6420F5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E7E83-E839-468B-B1A8-4822A42B8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E0CC1-2130-4FCC-9D5F-A08086A34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5761-0586-47E5-B698-C16876D98821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DE558-BB60-472B-8EFF-7480C42A1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6D186-8422-469A-8A64-15DE53DEA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2248-51C2-4EB2-AC81-6204541EC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C2327-53B0-4B86-A637-2B42CB3F1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DAF24-0078-4B81-8622-94DBC6D1C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F5F9E1-D0CA-496B-89B1-46210E738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EBC7F2-AE12-49B5-AED9-ADDEDB148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1C9183-E7FA-44C9-9C73-66BB926B15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45A65E-69F0-4F3C-84E9-A0A1CA963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5761-0586-47E5-B698-C16876D98821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638073-D159-421F-B962-B5A1CC94B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EDD423-DBFD-4CF9-946F-0CCAFC62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2248-51C2-4EB2-AC81-6204541EC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C309F-1BB6-4C63-9BC4-FA550EFF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02EACC-7C12-4F3C-9D3B-CAA4FAC94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5761-0586-47E5-B698-C16876D98821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1CE92-AD04-42E8-8101-BEE22BA56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01AB9-DD4B-4914-9141-DDE2B04B4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2248-51C2-4EB2-AC81-6204541EC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7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DE308D-2687-44F9-9A13-0F3B92C5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5761-0586-47E5-B698-C16876D98821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A95AD7-3F10-42A6-8671-CDC3A49B6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18ADA-0A28-4211-B8FE-2E45A78E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2248-51C2-4EB2-AC81-6204541EC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9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D9E15-66B6-475C-BEA9-717AFAD0F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FB643-7219-4143-B8D3-7279C955C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C18A1-17DF-4695-A549-5A0786948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37EAC-817D-4808-AB8C-4B8367F5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5761-0586-47E5-B698-C16876D98821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DBED5-93DD-404B-894D-0B093CB9B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3D3F7-8486-4995-B33E-06FB7C137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2248-51C2-4EB2-AC81-6204541EC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5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30C2E-0553-4CDF-9E02-41E6BE7C9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F55B5A-E0B4-4E25-8109-2623A19A57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4396A-9D3E-41D2-973E-A0BA22AFF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6E4D4-36D6-4E1F-9E17-9682CB530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5761-0586-47E5-B698-C16876D98821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0952B-57B7-46CD-8DB7-302BC860B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06D21-A68D-4E21-B918-6605DD2C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2248-51C2-4EB2-AC81-6204541EC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5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104E91-73F8-401A-BFA9-B8758AF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BCAD7-67F6-41CD-AE21-58FC49DEE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13F97-DB78-492F-99DF-83E72E023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15761-0586-47E5-B698-C16876D98821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69B5E-578A-4CB3-9699-2A84050C6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FED34-A3ED-45E6-A5D0-5BA77EDE9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52248-51C2-4EB2-AC81-6204541EC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4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4A4D98-B78B-4223-8EFA-2B079F8E4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738" y="2898446"/>
            <a:ext cx="5854262" cy="39595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983E40-DA89-42E3-80E8-D4601EE73BA3}"/>
              </a:ext>
            </a:extLst>
          </p:cNvPr>
          <p:cNvSpPr txBox="1"/>
          <p:nvPr/>
        </p:nvSpPr>
        <p:spPr>
          <a:xfrm>
            <a:off x="0" y="2371085"/>
            <a:ext cx="294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Atticus Proctor, October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039B0C-3510-461E-B451-0098C266A47B}"/>
              </a:ext>
            </a:extLst>
          </p:cNvPr>
          <p:cNvSpPr txBox="1"/>
          <p:nvPr/>
        </p:nvSpPr>
        <p:spPr>
          <a:xfrm>
            <a:off x="0" y="2898446"/>
            <a:ext cx="53644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Key Question: What can deep crustal rocks in the Ruby-East Humboldt metamorphic core complex (MCC) tell us about the setting in which Carlin Type Gold Deposits (CTGD) were deposited in?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" name="Picture 13" descr="A picture containing outdoor, sky, mountain, nature&#10;&#10;Description automatically generated">
            <a:extLst>
              <a:ext uri="{FF2B5EF4-FFF2-40B4-BE49-F238E27FC236}">
                <a16:creationId xmlns:a16="http://schemas.microsoft.com/office/drawing/2014/main" id="{572A2691-98EE-4340-AEB0-ABA063015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617"/>
            <a:ext cx="5397062" cy="40477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46125C7-4D3D-49B1-93A9-6F4BDA94AF9A}"/>
              </a:ext>
            </a:extLst>
          </p:cNvPr>
          <p:cNvGrpSpPr/>
          <p:nvPr/>
        </p:nvGrpSpPr>
        <p:grpSpPr>
          <a:xfrm>
            <a:off x="0" y="0"/>
            <a:ext cx="10700125" cy="2261475"/>
            <a:chOff x="0" y="0"/>
            <a:chExt cx="10700125" cy="2261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19E39A-D4F3-42B3-87DF-6A310708D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0700125" cy="226147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A0A5A28-F1E6-4326-A5FE-CBF0F5433935}"/>
                </a:ext>
              </a:extLst>
            </p:cNvPr>
            <p:cNvSpPr txBox="1"/>
            <p:nvPr/>
          </p:nvSpPr>
          <p:spPr>
            <a:xfrm>
              <a:off x="5086720" y="133350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aramond" panose="02020404030301010803" pitchFamily="18" charset="0"/>
                </a:rPr>
                <a:t>2003</a:t>
              </a:r>
            </a:p>
          </p:txBody>
        </p:sp>
      </p:grp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136305E6-D018-400B-8366-8F04CDEBA0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2" r="9630"/>
          <a:stretch/>
        </p:blipFill>
        <p:spPr>
          <a:xfrm rot="5400000">
            <a:off x="7039610" y="1786890"/>
            <a:ext cx="51612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7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89892-DBAB-432C-AA75-FD64495D3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90000" cy="1325563"/>
          </a:xfrm>
        </p:spPr>
        <p:txBody>
          <a:bodyPr/>
          <a:lstStyle/>
          <a:p>
            <a:r>
              <a:rPr lang="en-US" dirty="0"/>
              <a:t>Pre-Eocene Tectonic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F846C-A2FC-4B25-84FC-8C8AE54DE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0"/>
            <a:ext cx="7513320" cy="5411629"/>
          </a:xfrm>
        </p:spPr>
        <p:txBody>
          <a:bodyPr/>
          <a:lstStyle/>
          <a:p>
            <a:r>
              <a:rPr lang="en-US" dirty="0"/>
              <a:t>Three domains</a:t>
            </a:r>
          </a:p>
          <a:p>
            <a:pPr lvl="1"/>
            <a:r>
              <a:rPr lang="en-US" dirty="0"/>
              <a:t>Southeastern Hinterland of Sevier Orogenic belt</a:t>
            </a:r>
          </a:p>
          <a:p>
            <a:pPr lvl="2"/>
            <a:r>
              <a:rPr lang="en-US" dirty="0"/>
              <a:t>10-13km section of miogeoclinal, continental shelf sequence of Neoproterozoic siliciclastic strata, Paleozoic and Mesozoic marine strata  capped by Jurassic eolian sandstone</a:t>
            </a:r>
          </a:p>
          <a:p>
            <a:pPr lvl="1"/>
            <a:r>
              <a:rPr lang="en-US" dirty="0"/>
              <a:t>Ruby-East Humboldt MCC</a:t>
            </a:r>
          </a:p>
          <a:p>
            <a:pPr lvl="2"/>
            <a:r>
              <a:rPr lang="en-US" dirty="0"/>
              <a:t>Composed of metamorphosed equivalents of rocks from the miogeocline and rocks from the Proterozoic and Archean</a:t>
            </a:r>
          </a:p>
          <a:p>
            <a:pPr lvl="2"/>
            <a:r>
              <a:rPr lang="en-US" dirty="0"/>
              <a:t>Greenschist and amphibolite facies metamorphism in Ruby-East Humboldt core complex</a:t>
            </a:r>
          </a:p>
          <a:p>
            <a:pPr lvl="1"/>
            <a:r>
              <a:rPr lang="en-US" dirty="0"/>
              <a:t>Elko-Carlin- deep water siliciclastic rocks moved from the west and are thrust over miogeoclinal rocks</a:t>
            </a:r>
          </a:p>
          <a:p>
            <a:pPr lvl="2"/>
            <a:r>
              <a:rPr lang="en-US" dirty="0"/>
              <a:t>Intruded by numerous Jurassic and Cretaceous intrusive units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565633-87CD-4E01-B521-14D8B62F10B0}"/>
              </a:ext>
            </a:extLst>
          </p:cNvPr>
          <p:cNvGrpSpPr/>
          <p:nvPr/>
        </p:nvGrpSpPr>
        <p:grpSpPr>
          <a:xfrm>
            <a:off x="9128437" y="0"/>
            <a:ext cx="3063563" cy="3513409"/>
            <a:chOff x="0" y="0"/>
            <a:chExt cx="4895850" cy="56147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08AC6FE-4463-4A98-8ECB-3FAB87A98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895850" cy="517207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BF776A-4253-4FB9-A211-A2842D5F7D0A}"/>
                </a:ext>
              </a:extLst>
            </p:cNvPr>
            <p:cNvSpPr txBox="1"/>
            <p:nvPr/>
          </p:nvSpPr>
          <p:spPr>
            <a:xfrm>
              <a:off x="0" y="5172076"/>
              <a:ext cx="4895850" cy="4426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Grey shaded rocks are pre-Tertiary</a:t>
              </a:r>
            </a:p>
          </p:txBody>
        </p:sp>
      </p:grpSp>
      <p:pic>
        <p:nvPicPr>
          <p:cNvPr id="1026" name="Picture 2" descr="Metamorphism: Pressure-Temperature-time paths | Metageologist">
            <a:extLst>
              <a:ext uri="{FF2B5EF4-FFF2-40B4-BE49-F238E27FC236}">
                <a16:creationId xmlns:a16="http://schemas.microsoft.com/office/drawing/2014/main" id="{AD8F1869-ABA4-4C9F-8293-89C0AAB49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880" y="3511050"/>
            <a:ext cx="4135120" cy="334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5DFFF50-4CBE-4884-A4D4-328A9813928E}"/>
              </a:ext>
            </a:extLst>
          </p:cNvPr>
          <p:cNvGrpSpPr/>
          <p:nvPr/>
        </p:nvGrpSpPr>
        <p:grpSpPr>
          <a:xfrm>
            <a:off x="7535997" y="3574062"/>
            <a:ext cx="4656003" cy="3283938"/>
            <a:chOff x="438946" y="1033462"/>
            <a:chExt cx="7516079" cy="53011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57CEAC3-AC60-47B5-A758-7FBD3D3B0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946" y="1033462"/>
              <a:ext cx="7516079" cy="522446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8DD5B6-34FF-4E4D-83C7-E3A6E1EC50C0}"/>
                </a:ext>
              </a:extLst>
            </p:cNvPr>
            <p:cNvSpPr txBox="1"/>
            <p:nvPr/>
          </p:nvSpPr>
          <p:spPr>
            <a:xfrm>
              <a:off x="438946" y="6011704"/>
              <a:ext cx="2013741" cy="3229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From Cook and </a:t>
              </a:r>
              <a:r>
                <a:rPr lang="en-US" sz="700" dirty="0" err="1"/>
                <a:t>Corboy</a:t>
              </a:r>
              <a:r>
                <a:rPr lang="en-US" sz="700" dirty="0"/>
                <a:t>, 2004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867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95C15D6-641D-41AA-8BB4-5AE146ECED39}"/>
              </a:ext>
            </a:extLst>
          </p:cNvPr>
          <p:cNvGrpSpPr/>
          <p:nvPr/>
        </p:nvGrpSpPr>
        <p:grpSpPr>
          <a:xfrm>
            <a:off x="-1" y="650240"/>
            <a:ext cx="5242561" cy="6207760"/>
            <a:chOff x="0" y="0"/>
            <a:chExt cx="4895850" cy="54798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224C2B1-8938-4DB6-8CE8-9A7EA4F17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895850" cy="517207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5A4539C-D59E-4007-9479-B7A17B65DF54}"/>
                </a:ext>
              </a:extLst>
            </p:cNvPr>
            <p:cNvSpPr txBox="1"/>
            <p:nvPr/>
          </p:nvSpPr>
          <p:spPr>
            <a:xfrm>
              <a:off x="0" y="5172075"/>
              <a:ext cx="489585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Grey shaded rocks are pre-Tertiary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5621BA-40F7-4FE4-A59D-7441235139F9}"/>
              </a:ext>
            </a:extLst>
          </p:cNvPr>
          <p:cNvGrpSpPr/>
          <p:nvPr/>
        </p:nvGrpSpPr>
        <p:grpSpPr>
          <a:xfrm>
            <a:off x="6810375" y="0"/>
            <a:ext cx="5381625" cy="5048250"/>
            <a:chOff x="6810375" y="0"/>
            <a:chExt cx="5381625" cy="50482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C9B72C3-5C23-4F20-8C19-5F1B66DD5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0375" y="0"/>
              <a:ext cx="5381625" cy="504825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8D63A4-D608-40EB-B475-FA3E55078D63}"/>
                </a:ext>
              </a:extLst>
            </p:cNvPr>
            <p:cNvSpPr txBox="1"/>
            <p:nvPr/>
          </p:nvSpPr>
          <p:spPr>
            <a:xfrm>
              <a:off x="7204819" y="4663440"/>
              <a:ext cx="12907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From </a:t>
              </a:r>
              <a:r>
                <a:rPr lang="en-US" sz="1000" dirty="0" err="1"/>
                <a:t>Muntean</a:t>
              </a:r>
              <a:r>
                <a:rPr lang="en-US" sz="1000" dirty="0"/>
                <a:t>, 2018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21A575-D787-4420-9EC1-80EFF38F90F4}"/>
              </a:ext>
            </a:extLst>
          </p:cNvPr>
          <p:cNvGrpSpPr/>
          <p:nvPr/>
        </p:nvGrpSpPr>
        <p:grpSpPr>
          <a:xfrm>
            <a:off x="8890000" y="4346372"/>
            <a:ext cx="3302000" cy="2511628"/>
            <a:chOff x="8890000" y="4346372"/>
            <a:chExt cx="3302000" cy="251162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41792C0-FBFF-4BCE-BFC4-FB4C4D590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90000" y="4346372"/>
              <a:ext cx="3302000" cy="251162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8AEB8B-AC02-4D1F-869B-6940A2481900}"/>
                </a:ext>
              </a:extLst>
            </p:cNvPr>
            <p:cNvSpPr txBox="1"/>
            <p:nvPr/>
          </p:nvSpPr>
          <p:spPr>
            <a:xfrm>
              <a:off x="10328989" y="6611779"/>
              <a:ext cx="186301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From </a:t>
              </a:r>
              <a:r>
                <a:rPr lang="en-US" sz="1000" dirty="0" err="1"/>
                <a:t>Seedorff</a:t>
              </a:r>
              <a:r>
                <a:rPr lang="en-US" sz="1000" dirty="0"/>
                <a:t> and Barton, 2004</a:t>
              </a: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6621827-119F-4C08-AE4E-E5316882FE2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890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Pre-Eocene Tectonic framework</a:t>
            </a:r>
          </a:p>
        </p:txBody>
      </p:sp>
    </p:spTree>
    <p:extLst>
      <p:ext uri="{BB962C8B-B14F-4D97-AF65-F5344CB8AC3E}">
        <p14:creationId xmlns:p14="http://schemas.microsoft.com/office/powerpoint/2010/main" val="299399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9A6E22-78ED-426F-8074-DD18E9324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238" y="589280"/>
            <a:ext cx="6486762" cy="6268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A1D22B-6237-469C-BF7C-EE7B32C05560}"/>
              </a:ext>
            </a:extLst>
          </p:cNvPr>
          <p:cNvSpPr txBox="1"/>
          <p:nvPr/>
        </p:nvSpPr>
        <p:spPr>
          <a:xfrm>
            <a:off x="0" y="0"/>
            <a:ext cx="11235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Position of Ruby-East Humboldt (REH) rocks in the Eocene (Presently exposed in the MCC)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456916-2D2A-43C7-AE0D-D532DED9C858}"/>
              </a:ext>
            </a:extLst>
          </p:cNvPr>
          <p:cNvSpPr txBox="1"/>
          <p:nvPr/>
        </p:nvSpPr>
        <p:spPr>
          <a:xfrm>
            <a:off x="140832" y="461665"/>
            <a:ext cx="5425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Maximum burial depths were in the northern part of the MCC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 to 9 </a:t>
            </a:r>
            <a:r>
              <a:rPr lang="en-US" dirty="0" err="1"/>
              <a:t>kbars</a:t>
            </a:r>
            <a:r>
              <a:rPr lang="en-US" dirty="0"/>
              <a:t> of pressure= &gt;30km depth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Exhumation of the REH MCC took place in stages: up to 10km of unroofing in the first stage (1/3 of total)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Exhumation </a:t>
            </a:r>
            <a:r>
              <a:rPr lang="en-US" u="sng" dirty="0"/>
              <a:t>could</a:t>
            </a:r>
            <a:r>
              <a:rPr lang="en-US" dirty="0"/>
              <a:t> have occurred by middle Eocene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Second episode of exhumation peaked in the Miocene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9F72425-0673-4F80-B111-52FD440BB441}"/>
              </a:ext>
            </a:extLst>
          </p:cNvPr>
          <p:cNvCxnSpPr/>
          <p:nvPr/>
        </p:nvCxnSpPr>
        <p:spPr>
          <a:xfrm flipV="1">
            <a:off x="8077200" y="1879600"/>
            <a:ext cx="1513840" cy="457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4ACF26-BCA3-428B-96CA-6AD8E4A9D381}"/>
              </a:ext>
            </a:extLst>
          </p:cNvPr>
          <p:cNvCxnSpPr/>
          <p:nvPr/>
        </p:nvCxnSpPr>
        <p:spPr>
          <a:xfrm flipV="1">
            <a:off x="6488707" y="1300480"/>
            <a:ext cx="1513840" cy="457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D48DC19-6C39-48D5-9097-46AF2BD74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" y="3064512"/>
            <a:ext cx="5703373" cy="379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44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ED7BF-E2B8-4690-A1D5-9BFB767F6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/>
              <a:t>Stacked Eocene Crustal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B4FE-27FE-4E0A-8AD3-EB9867C2E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40089"/>
            <a:ext cx="12192000" cy="23179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Mesozoic nappes and tectonic wedges are believed to have been between the deep crust and upper crust. </a:t>
            </a:r>
          </a:p>
          <a:p>
            <a:pPr lvl="1"/>
            <a:r>
              <a:rPr lang="en-US" dirty="0"/>
              <a:t>This helps explain structural thick section that lacks significant topographic </a:t>
            </a:r>
            <a:r>
              <a:rPr lang="en-US"/>
              <a:t>surface relief</a:t>
            </a:r>
          </a:p>
          <a:p>
            <a:r>
              <a:rPr lang="en-US" dirty="0"/>
              <a:t>Extensional </a:t>
            </a:r>
            <a:r>
              <a:rPr lang="en-US" dirty="0" err="1"/>
              <a:t>klippen</a:t>
            </a:r>
            <a:r>
              <a:rPr lang="en-US" dirty="0"/>
              <a:t> that structurally overlie the REH MCC rocks have been moved westward as MCC rocks have been exhumed</a:t>
            </a:r>
          </a:p>
          <a:p>
            <a:pPr lvl="1"/>
            <a:r>
              <a:rPr lang="en-US" dirty="0"/>
              <a:t>Interpreted the upper crustal rock remains mostly upright into the present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D86E1-E146-4A44-8314-250738784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1343818"/>
            <a:ext cx="9247577" cy="319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30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551B6-238E-4C95-BC6A-9318D07C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05742" cy="1325563"/>
          </a:xfrm>
        </p:spPr>
        <p:txBody>
          <a:bodyPr/>
          <a:lstStyle/>
          <a:p>
            <a:r>
              <a:rPr lang="en-US" dirty="0"/>
              <a:t>Eocene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18816-CA2B-4757-87C0-991E61A29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53330"/>
            <a:ext cx="8505741" cy="52998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Sedimentary and volcanic rocks were deposited in broad alluvial plains and lake basins. </a:t>
            </a:r>
          </a:p>
          <a:p>
            <a:pPr lvl="1"/>
            <a:r>
              <a:rPr lang="en-US" dirty="0"/>
              <a:t>Extension following the Sevier orogeny formed basins for the Cretaceous to Eocene lakebeds found in eastern Nevada</a:t>
            </a:r>
          </a:p>
          <a:p>
            <a:r>
              <a:rPr lang="en-US" dirty="0"/>
              <a:t>Eocene calc-alkalic volcanic flows and tuffs are interbedded with lacustrine strata</a:t>
            </a:r>
          </a:p>
          <a:p>
            <a:pPr lvl="1"/>
            <a:r>
              <a:rPr lang="en-US" dirty="0"/>
              <a:t>These eruptions mark a migration of arc-like magmatism that some link to the genesis of CTGDs</a:t>
            </a:r>
          </a:p>
          <a:p>
            <a:r>
              <a:rPr lang="en-US" dirty="0"/>
              <a:t>Eocene to early Oligocene extension is scattered in northeastern Nevada.</a:t>
            </a:r>
          </a:p>
          <a:p>
            <a:pPr lvl="1"/>
            <a:r>
              <a:rPr lang="en-US" dirty="0"/>
              <a:t>Paleogene extension was east-west to northwest-southeast</a:t>
            </a:r>
          </a:p>
          <a:p>
            <a:r>
              <a:rPr lang="en-US" dirty="0"/>
              <a:t>Deep Eocene Processes</a:t>
            </a:r>
          </a:p>
          <a:p>
            <a:pPr lvl="1"/>
            <a:r>
              <a:rPr lang="en-US" dirty="0"/>
              <a:t>“Stable isotope data show that mantle-derived fluids isotopically homogenized the deepest exposed metasedimentary rocks during magmatism, and exchange with meteoric water affected rocks down to the levels of mylonitic rocks close to detachment faults”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FAA230-9D2F-46E4-9B04-7F01F2A8846B}"/>
              </a:ext>
            </a:extLst>
          </p:cNvPr>
          <p:cNvGrpSpPr/>
          <p:nvPr/>
        </p:nvGrpSpPr>
        <p:grpSpPr>
          <a:xfrm>
            <a:off x="9183533" y="-1"/>
            <a:ext cx="3008467" cy="3639270"/>
            <a:chOff x="0" y="0"/>
            <a:chExt cx="4895850" cy="559817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626C63-EF3D-4F1E-B361-9BD4A5118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895850" cy="517207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143894-AACB-4E69-8691-209CED873DD5}"/>
                </a:ext>
              </a:extLst>
            </p:cNvPr>
            <p:cNvSpPr txBox="1"/>
            <p:nvPr/>
          </p:nvSpPr>
          <p:spPr>
            <a:xfrm>
              <a:off x="0" y="5172075"/>
              <a:ext cx="4895850" cy="4260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Grey shaded rocks are pre-Tertiary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811E3A4-AD66-4960-9CE7-CC57A32DB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534" y="3611101"/>
            <a:ext cx="3008466" cy="324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74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C1189-2994-40FE-A9D5-D03E0A179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9150"/>
          </a:xfrm>
        </p:spPr>
        <p:txBody>
          <a:bodyPr>
            <a:normAutofit/>
          </a:bodyPr>
          <a:lstStyle/>
          <a:p>
            <a:r>
              <a:rPr lang="en-US" sz="4000" dirty="0"/>
              <a:t>Correlating crustal structures to Carlin-style mineralization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29CA0-5DCD-4B91-8B9B-018AAFAF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4538"/>
            <a:ext cx="12192000" cy="30273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Mesozoic granites produced Ag-bearing skarns, but these lack gold, ruling out they could not be the roots to CTGDs</a:t>
            </a:r>
          </a:p>
          <a:p>
            <a:r>
              <a:rPr lang="en-US" dirty="0"/>
              <a:t>No major Cenozoic structure can be identified as controlling mineralization along the Carlin trend</a:t>
            </a:r>
          </a:p>
          <a:p>
            <a:pPr lvl="1"/>
            <a:r>
              <a:rPr lang="en-US" dirty="0"/>
              <a:t>Trend may follow a structure in Paleozoic host rock strata</a:t>
            </a:r>
          </a:p>
          <a:p>
            <a:pPr lvl="1"/>
            <a:r>
              <a:rPr lang="en-US" dirty="0"/>
              <a:t>Late Eocene magmatism derived from the middle crust cold have provide deep-seated magmatic or metamorphic fluids for mineralization</a:t>
            </a:r>
          </a:p>
          <a:p>
            <a:pPr lvl="1"/>
            <a:r>
              <a:rPr lang="en-US" dirty="0"/>
              <a:t>Eocene lakes could have provided fluid for hydrothermal circulation</a:t>
            </a:r>
          </a:p>
          <a:p>
            <a:r>
              <a:rPr lang="en-US" dirty="0"/>
              <a:t>None of the rocks in the cross section below have been documented as a source for CTGD metals</a:t>
            </a:r>
          </a:p>
          <a:p>
            <a:r>
              <a:rPr lang="en-US" dirty="0"/>
              <a:t>Upper-crust CTGD mineralization does not root in a simple structure or rock body in the middle crust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0432FA-5FB2-4E79-A90F-EF7B80820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753495"/>
            <a:ext cx="8982075" cy="31045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5C2FA3-AD81-4B96-A924-8302445D1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075" y="3393675"/>
            <a:ext cx="3209925" cy="3464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63880B-AB9C-4515-BF25-F9DEAC8DD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875" y="180975"/>
            <a:ext cx="3286125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6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44DE8-F1EB-4702-86B7-1642E9A3E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20737"/>
          </a:xfrm>
        </p:spPr>
        <p:txBody>
          <a:bodyPr/>
          <a:lstStyle/>
          <a:p>
            <a:r>
              <a:rPr lang="en-US" dirty="0"/>
              <a:t>Key Great Basin Development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7F159-90F0-4EF5-93E7-56A915F40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77912"/>
            <a:ext cx="7343775" cy="56848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Rocks in the REH MCC were buried shallowest in the southern part of the present-day range and deepest in the north</a:t>
            </a:r>
          </a:p>
          <a:p>
            <a:pPr lvl="1"/>
            <a:r>
              <a:rPr lang="en-US" dirty="0"/>
              <a:t>Greenschist to amphibolite facies metamorphism: 9kbars, &gt;30km burial depth</a:t>
            </a:r>
          </a:p>
          <a:p>
            <a:r>
              <a:rPr lang="en-US" dirty="0"/>
              <a:t>Exhumation of these rocks took place in multiple stages, and it is interpreted they were at ~20km depth in the Eocene</a:t>
            </a:r>
          </a:p>
          <a:p>
            <a:r>
              <a:rPr lang="en-US" dirty="0"/>
              <a:t>The Eocene eastern Nevada landscape consisted of alluvial plains, lake basins, and volcanism. </a:t>
            </a:r>
          </a:p>
          <a:p>
            <a:r>
              <a:rPr lang="en-US" dirty="0"/>
              <a:t>Evidence for scattered Eocene to early Oligocene extensional faulting in east-west to northwest-southeast directions.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D611C1-4EA7-4819-A4AE-877810B4E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974" y="820737"/>
            <a:ext cx="4772025" cy="2324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AED0E6-4BCB-48DE-92F7-CB8A05DE0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974" y="3429001"/>
            <a:ext cx="4772026" cy="25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74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627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Garamond</vt:lpstr>
      <vt:lpstr>Office Theme</vt:lpstr>
      <vt:lpstr>PowerPoint Presentation</vt:lpstr>
      <vt:lpstr>Pre-Eocene Tectonic framework</vt:lpstr>
      <vt:lpstr>PowerPoint Presentation</vt:lpstr>
      <vt:lpstr>PowerPoint Presentation</vt:lpstr>
      <vt:lpstr>Stacked Eocene Crustal Section</vt:lpstr>
      <vt:lpstr>Eocene Landscape</vt:lpstr>
      <vt:lpstr>Correlating crustal structures to Carlin-style mineralization</vt:lpstr>
      <vt:lpstr>Key Great Basin Development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Atticus Proctor</dc:creator>
  <cp:lastModifiedBy>Atticus Proctor</cp:lastModifiedBy>
  <cp:revision>18</cp:revision>
  <dcterms:created xsi:type="dcterms:W3CDTF">2021-10-26T03:26:33Z</dcterms:created>
  <dcterms:modified xsi:type="dcterms:W3CDTF">2021-10-27T16:08:06Z</dcterms:modified>
</cp:coreProperties>
</file>