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0" r:id="rId7"/>
    <p:sldId id="265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4"/>
  </p:normalViewPr>
  <p:slideViewPr>
    <p:cSldViewPr snapToGrid="0" snapToObjects="1">
      <p:cViewPr>
        <p:scale>
          <a:sx n="114" d="100"/>
          <a:sy n="114" d="100"/>
        </p:scale>
        <p:origin x="47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42DE-8040-6140-B23E-F534D951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9576A-9F2F-D449-A7CD-A66763A76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666A3-7078-1E45-98F0-8E7E1BDD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8CEF-E41E-344B-9878-9EB79ADF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6A2F-DC29-4842-A399-E6501C9D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267E-52A2-704A-AB15-3C144CF8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C9799-CE56-4245-9A12-802C191B4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72DFF-33FF-194D-A68F-400EC2AB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1B67-7B8C-3F45-A835-20D4AFDB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F187-AB2D-9143-A214-ED7E413F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7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39638-8DB9-A240-B756-0B63EC6DA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CC883-E5C2-7F44-A5C1-B1176D699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4432-47F0-C54F-A220-56746C33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BEB78-B864-1949-A4C7-6CE966F0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546A-283A-D446-8CE7-3FCD0CAA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8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79F2-C5B2-5B4A-A5DA-8DD57D10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9E3DF-1596-5348-9E28-9903E7AA3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FC83A-0BC8-AA49-A8C3-B92CDF0E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108EE-9072-364F-91A3-F4B61B1A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9380-37B1-024C-AF11-B973F8DB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55FC-7B4F-B64E-B8AE-7159EA21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3794F-18F8-474A-8ED0-B53D8B2BC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16B91-ACDF-7246-87F3-A536F5F6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C7185-93C7-C544-B96A-A6D23112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9F36F-8505-C348-964E-8F1214B5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A8ABB-DE8E-E348-AF47-20EBFCAF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29866-0C5B-4A4A-95BF-74541BE7F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5AECB-4EB5-3342-96C6-6203F7304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8D15-53BC-DD42-B1F3-41874635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52681-06EC-534D-AFDA-30A67322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775E2-48D7-A143-AD6F-44AE09F9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194F-FF5F-3540-B6A1-BBB767C7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65135-F5C5-0946-9EBC-8F4955B15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70350-75C4-2442-A0B8-04DF24F82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4559B-C08D-6A48-9202-7F38D7A86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E540-0029-2546-A952-4D624657C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3F50F-1354-2F4E-8DC5-6A96E5E6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93861-755C-8F46-BC0C-12BBB76F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27DE5-0717-5F4B-BA53-A77695C8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7A19-AB06-5448-8983-3E947970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E8550-0451-1643-A4CE-826A265E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C90F8-34A4-9540-BF19-4D177A6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6FDD5-0FCD-DD43-9D50-104941B8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2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E0A36-6550-9041-B5F6-7B74A603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0162A-4FAC-ED4E-A1A0-CC34B5CE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245A2-8368-0B4D-83C4-B9DAF12C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6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0537-CCBF-0A4F-B826-DBBE2C28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DADE-AC8A-FF40-8B3C-094217EF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21AF5-2219-F544-9BA1-CA0F20EF1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7BE3F-0EC8-6646-BD76-955F62AA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D27D2-9482-1F49-A594-BB57F56D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11FF8-4096-0549-A3A3-5A49FA11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60F4-EA3D-E748-8349-DE953414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EEA8D-8CBD-104D-A259-F7BA58248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7CCD4-A11C-A74E-8CFE-60B1C05A2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4FD46-722D-3A48-98E9-02D33CCB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19A14-9363-1D4E-AEB3-18B4D5B7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168-0405-224F-98A4-FE334BDF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7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F9E37-20CF-9D45-9B7E-4D743AB6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1E72-E8C8-3841-B43E-51075C4BD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889AD-857B-D340-95F6-521A2090B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BC05-759D-0949-8A52-9CB513BC3DC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E63-336D-E84E-BEB7-7D4E50AC7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DB180-C444-4D4E-81A4-673616955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8160-E9DF-1145-BFF0-EAEE1736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4154-14F3-8C47-837F-06BA3174C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Segmentation of the Laramide Slab – evidence from the southern Sierra Nevada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695E3-A2F0-3D47-8AE2-185FF877E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Jason </a:t>
            </a:r>
            <a:r>
              <a:rPr lang="en-US" dirty="0" err="1"/>
              <a:t>Saleeby</a:t>
            </a:r>
            <a:r>
              <a:rPr lang="en-US" dirty="0"/>
              <a:t>, 2003</a:t>
            </a:r>
          </a:p>
          <a:p>
            <a:pPr algn="l"/>
            <a:br>
              <a:rPr lang="en-US" dirty="0"/>
            </a:br>
            <a:r>
              <a:rPr lang="en-US" dirty="0"/>
              <a:t>Presented by Alex Holmwood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07407DE-43A6-8043-A209-C95F2B79EE3F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4A96A-7663-F44C-A422-E8BFFFB9FFCC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16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59A-0A65-C64A-9F99-B23AD8EB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5934"/>
          </a:xfrm>
        </p:spPr>
        <p:txBody>
          <a:bodyPr/>
          <a:lstStyle/>
          <a:p>
            <a:r>
              <a:rPr lang="en-US" dirty="0"/>
              <a:t>Brief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2DF35-7DAA-9B4D-AACC-0F5A644C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1396"/>
            <a:ext cx="3932237" cy="39475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Laramide orogeny: Late Cretaceous – Early Paleogene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Authors argue for segmentation of subducting Laramide slab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Shallow segmentation + subduction = plate margin </a:t>
            </a:r>
            <a:r>
              <a:rPr lang="en-US" sz="2400" b="1" dirty="0"/>
              <a:t>AND</a:t>
            </a:r>
            <a:r>
              <a:rPr lang="en-US" sz="2400" dirty="0"/>
              <a:t> intracontinental deformation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23422C6-2152-B84C-A41D-26CFE411D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8641" y="0"/>
            <a:ext cx="577357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7EC30D-4E78-D44A-AE45-E290EAFB31C2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90D17-32BD-4841-B596-F471D80FE457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171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59A-0A65-C64A-9F99-B23AD8EB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593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2DF35-7DAA-9B4D-AACC-0F5A644C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18736"/>
            <a:ext cx="3932237" cy="44484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Prevailing idea: Laramide orogeny related to flattening of subducting slab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Hypothesis: two segments of subducting slab; one shallow and one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Shallow segment correlated with plate margin and intracontinental deformation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23422C6-2152-B84C-A41D-26CFE411D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8641" y="0"/>
            <a:ext cx="577357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7EC30D-4E78-D44A-AE45-E290EAFB31C2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0D2F6EE-DD92-E54E-977D-DDD4FC0BB1BD}"/>
              </a:ext>
            </a:extLst>
          </p:cNvPr>
          <p:cNvSpPr/>
          <p:nvPr/>
        </p:nvSpPr>
        <p:spPr>
          <a:xfrm>
            <a:off x="8526162" y="790832"/>
            <a:ext cx="2520779" cy="3904736"/>
          </a:xfrm>
          <a:custGeom>
            <a:avLst/>
            <a:gdLst>
              <a:gd name="connsiteX0" fmla="*/ 0 w 2520779"/>
              <a:gd name="connsiteY0" fmla="*/ 37071 h 3904736"/>
              <a:gd name="connsiteX1" fmla="*/ 753762 w 2520779"/>
              <a:gd name="connsiteY1" fmla="*/ 2582563 h 3904736"/>
              <a:gd name="connsiteX2" fmla="*/ 1482811 w 2520779"/>
              <a:gd name="connsiteY2" fmla="*/ 3904736 h 3904736"/>
              <a:gd name="connsiteX3" fmla="*/ 2446638 w 2520779"/>
              <a:gd name="connsiteY3" fmla="*/ 3830595 h 3904736"/>
              <a:gd name="connsiteX4" fmla="*/ 2520779 w 2520779"/>
              <a:gd name="connsiteY4" fmla="*/ 0 h 3904736"/>
              <a:gd name="connsiteX5" fmla="*/ 0 w 2520779"/>
              <a:gd name="connsiteY5" fmla="*/ 37071 h 390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779" h="3904736">
                <a:moveTo>
                  <a:pt x="0" y="37071"/>
                </a:moveTo>
                <a:lnTo>
                  <a:pt x="753762" y="2582563"/>
                </a:lnTo>
                <a:lnTo>
                  <a:pt x="1482811" y="3904736"/>
                </a:lnTo>
                <a:lnTo>
                  <a:pt x="2446638" y="3830595"/>
                </a:lnTo>
                <a:lnTo>
                  <a:pt x="2520779" y="0"/>
                </a:lnTo>
                <a:lnTo>
                  <a:pt x="0" y="3707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E066B-A086-8847-951C-6AE21F27A5BA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500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59A-0A65-C64A-9F99-B23AD8EB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5934"/>
          </a:xfrm>
        </p:spPr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2DF35-7DAA-9B4D-AACC-0F5A644C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1396"/>
            <a:ext cx="3932237" cy="39475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Laramide associated with end of Cretaceous Sierra Nevada magmatism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Also associated with deformation, denudation, westward </a:t>
            </a:r>
            <a:r>
              <a:rPr lang="en-US" sz="2400" dirty="0" err="1"/>
              <a:t>breachment</a:t>
            </a:r>
            <a:r>
              <a:rPr lang="en-US" sz="2400" dirty="0"/>
              <a:t> of ~500 km batholith segment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Resulted in oblique crustal section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7EC30D-4E78-D44A-AE45-E290EAFB31C2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F9B0AAA5-8A85-E24A-8C0D-90DC3B4B8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8529" y="0"/>
            <a:ext cx="4974607" cy="6857999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B8EF19-5589-554E-88B6-68BA8094EDEF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270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F533-83B6-BC47-8F52-4F659473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B4C3-9B32-E647-86A1-E1AA673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Petrology + geochemistry: SNB xenoliths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Cross section drafting: oblique crustal section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Seismic data </a:t>
            </a:r>
          </a:p>
          <a:p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97FA4FB-2304-8A4C-A809-4636D4740103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39E90-6A2C-714E-8B24-C102D5B92AB3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72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3283910-DB72-564C-9E0C-923266F14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6" t="4101" r="2644"/>
          <a:stretch/>
        </p:blipFill>
        <p:spPr>
          <a:xfrm>
            <a:off x="0" y="2985303"/>
            <a:ext cx="6331352" cy="38726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1733E2-3FBD-DE48-89B9-7FC7B1773357}"/>
              </a:ext>
            </a:extLst>
          </p:cNvPr>
          <p:cNvGrpSpPr/>
          <p:nvPr/>
        </p:nvGrpSpPr>
        <p:grpSpPr>
          <a:xfrm>
            <a:off x="6418428" y="0"/>
            <a:ext cx="5773572" cy="6858000"/>
            <a:chOff x="6418428" y="0"/>
            <a:chExt cx="5773572" cy="685800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598ED8D5-A9DD-3443-A94D-3101D03C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8428" y="0"/>
              <a:ext cx="5773572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B6E099-0084-5F4A-B1DC-7CBAE666C46E}"/>
                </a:ext>
              </a:extLst>
            </p:cNvPr>
            <p:cNvSpPr/>
            <p:nvPr/>
          </p:nvSpPr>
          <p:spPr>
            <a:xfrm rot="3332357">
              <a:off x="7648320" y="4482216"/>
              <a:ext cx="931712" cy="2221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C61815-9BE8-E644-A606-B720D8DB61A4}"/>
              </a:ext>
            </a:extLst>
          </p:cNvPr>
          <p:cNvSpPr txBox="1"/>
          <p:nvPr/>
        </p:nvSpPr>
        <p:spPr>
          <a:xfrm>
            <a:off x="288898" y="341453"/>
            <a:ext cx="6042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Inflection of Laramide slab: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Two distinct sub-batholithic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Inflection forms a ”ramp” in subducting slab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Shallow segment in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Deep segment in north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F3CAA58-A1FF-224C-A415-42A937126034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0F6C71-E8FB-B946-A3ED-50C8DA9EE4BD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2700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0F8F115-2CAB-A14A-858C-F991DA310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6" t="4101" r="2644"/>
          <a:stretch/>
        </p:blipFill>
        <p:spPr>
          <a:xfrm>
            <a:off x="5001170" y="1322172"/>
            <a:ext cx="7190829" cy="43984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BB3081DA-939C-2E4A-A344-FA3BFAF2ABEE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05036-577A-B54E-AED7-C820500411D9}"/>
              </a:ext>
            </a:extLst>
          </p:cNvPr>
          <p:cNvSpPr txBox="1"/>
          <p:nvPr/>
        </p:nvSpPr>
        <p:spPr>
          <a:xfrm>
            <a:off x="288898" y="341453"/>
            <a:ext cx="450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Shallow segment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78AEF-1A24-5947-B427-650BAB8633D2}"/>
              </a:ext>
            </a:extLst>
          </p:cNvPr>
          <p:cNvSpPr txBox="1"/>
          <p:nvPr/>
        </p:nvSpPr>
        <p:spPr>
          <a:xfrm>
            <a:off x="288898" y="2119508"/>
            <a:ext cx="4712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Thrusted (underplated) schists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Late Cretaceous emplacement (cooling 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complete termination of batholith magmatism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*only small plutons with Rand Schist isotopic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Rapid denudation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E1A254-7A90-2844-95F6-1C6CDAA4E3D2}"/>
              </a:ext>
            </a:extLst>
          </p:cNvPr>
          <p:cNvSpPr/>
          <p:nvPr/>
        </p:nvSpPr>
        <p:spPr>
          <a:xfrm>
            <a:off x="8513805" y="2236397"/>
            <a:ext cx="3571103" cy="10999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1E96F-E78B-F947-8190-840D151B3C14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4749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59A-0A65-C64A-9F99-B23AD8EB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5934"/>
          </a:xfrm>
        </p:spPr>
        <p:txBody>
          <a:bodyPr/>
          <a:lstStyle/>
          <a:p>
            <a:r>
              <a:rPr lang="en-US" dirty="0"/>
              <a:t>Deformation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2DF35-7DAA-9B4D-AACC-0F5A644C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1396"/>
            <a:ext cx="3932237" cy="424522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Garlock fault trace: approximate location of ramp/inflection in slab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Trajectory of shallow segment correlates with orientation of Laramide thrusts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Mechanisms of intracontinental deformation: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End loading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Basal traction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23422C6-2152-B84C-A41D-26CFE411D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8641" y="0"/>
            <a:ext cx="577357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C37EC30D-4E78-D44A-AE45-E290EAFB31C2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73C37-BD76-534F-B16E-DAE8952744FB}"/>
              </a:ext>
            </a:extLst>
          </p:cNvPr>
          <p:cNvSpPr/>
          <p:nvPr/>
        </p:nvSpPr>
        <p:spPr>
          <a:xfrm rot="17654881">
            <a:off x="7046223" y="4563642"/>
            <a:ext cx="928520" cy="34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8E111-6A36-4741-98B5-25C603804164}"/>
              </a:ext>
            </a:extLst>
          </p:cNvPr>
          <p:cNvSpPr/>
          <p:nvPr/>
        </p:nvSpPr>
        <p:spPr>
          <a:xfrm rot="18279078">
            <a:off x="6480828" y="2813492"/>
            <a:ext cx="5764765" cy="111512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89505-A1D3-1D4F-A6E5-4C15EE8CAC52}"/>
              </a:ext>
            </a:extLst>
          </p:cNvPr>
          <p:cNvSpPr txBox="1"/>
          <p:nvPr/>
        </p:nvSpPr>
        <p:spPr>
          <a:xfrm rot="18239046">
            <a:off x="9060281" y="4254932"/>
            <a:ext cx="1413586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Shallow slab trajectory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91D9AA-6F90-224E-B550-934BD5A1C87F}"/>
              </a:ext>
            </a:extLst>
          </p:cNvPr>
          <p:cNvCxnSpPr>
            <a:cxnSpLocks/>
          </p:cNvCxnSpPr>
          <p:nvPr/>
        </p:nvCxnSpPr>
        <p:spPr>
          <a:xfrm flipV="1">
            <a:off x="10240929" y="1639230"/>
            <a:ext cx="1532494" cy="225596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47EC3-78B3-B840-9C09-CFEB592DAC6C}"/>
              </a:ext>
            </a:extLst>
          </p:cNvPr>
          <p:cNvSpPr/>
          <p:nvPr/>
        </p:nvSpPr>
        <p:spPr>
          <a:xfrm>
            <a:off x="8396678" y="5963220"/>
            <a:ext cx="966532" cy="6829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F6074-3A4F-8F4E-852C-D99F32DE833E}"/>
              </a:ext>
            </a:extLst>
          </p:cNvPr>
          <p:cNvSpPr txBox="1"/>
          <p:nvPr/>
        </p:nvSpPr>
        <p:spPr>
          <a:xfrm>
            <a:off x="9526274" y="5782214"/>
            <a:ext cx="2601056" cy="923330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Mylonite zone: interpreted southernmost extent of shallow slab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5F0E9-D1A7-7140-B256-5EDDC527AC33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2133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04F9706-E8C4-8E40-995E-D23D535F7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545"/>
          <a:stretch/>
        </p:blipFill>
        <p:spPr>
          <a:xfrm>
            <a:off x="349208" y="540833"/>
            <a:ext cx="5643069" cy="2693020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82837A67-0E7D-6F43-87A5-665905ADD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55" b="48781"/>
          <a:stretch/>
        </p:blipFill>
        <p:spPr>
          <a:xfrm>
            <a:off x="6249374" y="897672"/>
            <a:ext cx="5593418" cy="213546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6C07790-B909-E541-90A7-21F9DDEA4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07" b="26666"/>
          <a:stretch/>
        </p:blipFill>
        <p:spPr>
          <a:xfrm>
            <a:off x="349208" y="4053470"/>
            <a:ext cx="5643069" cy="2169804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BBA8D72-1ABE-5842-9CF9-C649666CD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64"/>
          <a:stretch/>
        </p:blipFill>
        <p:spPr>
          <a:xfrm>
            <a:off x="6096000" y="3692185"/>
            <a:ext cx="5746792" cy="2624982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7429A742-96AC-A74B-9FCE-B3A9D6488026}"/>
              </a:ext>
            </a:extLst>
          </p:cNvPr>
          <p:cNvSpPr/>
          <p:nvPr/>
        </p:nvSpPr>
        <p:spPr>
          <a:xfrm rot="5400000">
            <a:off x="-191" y="191"/>
            <a:ext cx="682906" cy="68252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8FFA6-DA15-CF4F-8974-71BE3E3188D2}"/>
              </a:ext>
            </a:extLst>
          </p:cNvPr>
          <p:cNvSpPr txBox="1"/>
          <p:nvPr/>
        </p:nvSpPr>
        <p:spPr>
          <a:xfrm>
            <a:off x="682525" y="118532"/>
            <a:ext cx="690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cross sections (no section line on map)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C6039-FD4B-2146-88E4-21F76D66F455}"/>
              </a:ext>
            </a:extLst>
          </p:cNvPr>
          <p:cNvSpPr txBox="1"/>
          <p:nvPr/>
        </p:nvSpPr>
        <p:spPr>
          <a:xfrm>
            <a:off x="200722" y="3322853"/>
            <a:ext cx="75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Extensional collapse due to steepening of slab (Cretaceous–Paleogene)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09469-2FB3-164A-BAE2-13B7C1E11985}"/>
              </a:ext>
            </a:extLst>
          </p:cNvPr>
          <p:cNvSpPr/>
          <p:nvPr/>
        </p:nvSpPr>
        <p:spPr>
          <a:xfrm>
            <a:off x="200722" y="3322853"/>
            <a:ext cx="11864898" cy="3312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1D796-9A36-A042-AE51-F76FD281C783}"/>
              </a:ext>
            </a:extLst>
          </p:cNvPr>
          <p:cNvSpPr txBox="1"/>
          <p:nvPr/>
        </p:nvSpPr>
        <p:spPr>
          <a:xfrm>
            <a:off x="0" y="0"/>
            <a:ext cx="7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009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262</Words>
  <Application>Microsoft Macintosh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Segmentation of the Laramide Slab – evidence from the southern Sierra Nevada region</vt:lpstr>
      <vt:lpstr>Brief overview</vt:lpstr>
      <vt:lpstr>Background</vt:lpstr>
      <vt:lpstr>Significance</vt:lpstr>
      <vt:lpstr>Methods</vt:lpstr>
      <vt:lpstr>PowerPoint Presentation</vt:lpstr>
      <vt:lpstr>PowerPoint Presentation</vt:lpstr>
      <vt:lpstr>Deformation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Holmwood</dc:creator>
  <cp:lastModifiedBy>Alexander Holmwood</cp:lastModifiedBy>
  <cp:revision>70</cp:revision>
  <dcterms:created xsi:type="dcterms:W3CDTF">2021-10-31T20:20:37Z</dcterms:created>
  <dcterms:modified xsi:type="dcterms:W3CDTF">2021-11-01T00:12:40Z</dcterms:modified>
</cp:coreProperties>
</file>