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C5C3-197F-482F-B15B-AE18C4549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739F0-03B6-46E7-A2F0-DD2ECBD26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FCB4D-684B-40AA-86DF-E208336A2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A3B24-E0CD-4EA1-BEBB-AFBBB314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4C599-FECF-4F41-BABF-63901CD6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9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1A4E9-78DC-4D8A-9FA1-908540D25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FDA43-CBBE-44F6-B0ED-B1B7A8E8B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235A6-97F3-493C-BF64-5FC2B9FC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904EB-4401-41FB-98C1-5468DC997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82F91-FFB0-4A9B-BF04-C5A78B54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3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8D79ED-67FF-4857-B86F-658847763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6D458-EFB3-423D-8DE3-807088AE5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68880-EE73-4465-84D2-774FEF61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34E72-270D-487E-B280-1B84D79C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1C3D4-ACB4-473C-9F7D-77CCFFFF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1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2B129-72C0-4CB5-8D10-FA590152D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C17AE-6A5F-4EA8-B0B0-C140F9841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6C86F-BE2F-470A-A211-760ED282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B0B5F-148C-4A85-9CEC-0F3B06BDF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51300-EE35-4056-8B4B-2BA0F768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9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35DDF-93FA-4BE0-A7A0-D800BDBB7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6AD8A-27A4-4D26-81A0-68B211B2E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2D8E-E9FA-439E-8C13-1D81EB1E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4353E-3246-4208-8C76-73600FE2C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E8B5D-1AEC-422A-B2D6-F74EF367D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9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10EFC-F995-473F-95FE-640B1E54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E08E4-7272-4708-BB64-94AB266F84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149D3-31E1-4000-8E91-075DF9F226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51577-F6A6-4C52-98A2-160C5D0C4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069D9-73DF-4EB8-82E5-060F37DD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F8F39-FB55-452E-A4F2-2037F7BB2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4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F774-8EED-424A-863C-46FA11C95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34847-0266-48F8-849F-2065307E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61771-626A-48FF-9B91-0B75FE00B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2F0F15-D163-400D-ABB4-C8E3578434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6F8481-01E8-467B-9FA1-CC710B098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DB3FFA-AE5E-43BA-928B-7281B0E6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5C4359-BC5C-48DA-AFB9-1A6FB9BA0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75DBDD-2ACC-47DD-9EF2-B284CA83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9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AAC90-014D-4A83-8AE9-EFAA27FE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9334F-16A8-4442-B593-C650DEA5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F4F714-E3FF-47CD-980A-14B691B34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168E2C-FCE0-4E87-B945-1D90F388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3A1800-B719-40A9-AFDF-A73BC6D1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A3CBF-2196-45E1-A76D-F77A34C7E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84F98-3981-4817-8DCD-1AC070912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0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45CE-5A90-470D-9821-12622DBFC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117A6-4951-4160-BCED-9F12B3C68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18DFA-4304-4F06-827D-B6A4E97B2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8C30C-7122-4A05-A31A-D344C35A2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06F01E-E7E3-4A48-9C13-DC13E6A9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9A05C-090D-4E6D-9BB8-8E2C9E84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4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D3165-3810-4564-A34B-7BA01D49C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894475-7E9D-4E18-BDBE-4E559416E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CF505-D3FA-4327-B221-23B98D3D3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AD8AE-6D5F-4F02-9A5B-3D2F893A9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8EB03-1062-4F79-A155-8C257E696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C92ED-5C67-45AF-93DD-44A6251DA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5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2FD98E-4BC5-49AA-9D67-683DFC9D3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97DA7-6F1A-48C4-A5F9-5AACD6D4B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40431-2776-493C-9A15-ED9568AD77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C8139-7E55-4402-B4F6-A4F1112085EE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849E9-55DB-4915-ACBC-D80108CDC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21CC1-7EE8-4F35-A1D0-838D991C3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E2EA5-1F95-47CA-B019-1AD4504B2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9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13F28268-216B-4C6A-9BB5-AD679895D383}"/>
              </a:ext>
            </a:extLst>
          </p:cNvPr>
          <p:cNvGrpSpPr/>
          <p:nvPr/>
        </p:nvGrpSpPr>
        <p:grpSpPr>
          <a:xfrm>
            <a:off x="0" y="0"/>
            <a:ext cx="8808720" cy="1788021"/>
            <a:chOff x="0" y="342495"/>
            <a:chExt cx="12192000" cy="247477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B03150A-AB08-4F1B-91F2-813DC4C1EF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342495"/>
              <a:ext cx="12192000" cy="247477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FB74437-6291-4FBC-B6E8-40EA8CFCA67C}"/>
                </a:ext>
              </a:extLst>
            </p:cNvPr>
            <p:cNvSpPr txBox="1"/>
            <p:nvPr/>
          </p:nvSpPr>
          <p:spPr>
            <a:xfrm>
              <a:off x="8882212" y="2178283"/>
              <a:ext cx="1650439" cy="6389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1992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60F1D5A-60CF-407D-A3C1-32567D8F073C}"/>
              </a:ext>
            </a:extLst>
          </p:cNvPr>
          <p:cNvSpPr txBox="1"/>
          <p:nvPr/>
        </p:nvSpPr>
        <p:spPr>
          <a:xfrm>
            <a:off x="0" y="1857375"/>
            <a:ext cx="3169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Atticus Proctor, November 2021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86E126-0B1D-4BF2-9B57-52B21965992F}"/>
              </a:ext>
            </a:extLst>
          </p:cNvPr>
          <p:cNvSpPr txBox="1"/>
          <p:nvPr/>
        </p:nvSpPr>
        <p:spPr>
          <a:xfrm>
            <a:off x="438150" y="2799515"/>
            <a:ext cx="66865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Key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Cretaceous extension took place in the North American Cordillera during the development of the Sevier foreland fold and thrust belt.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Gravitational collapse led to extension in the Sevier fold and thrust belt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Mid-crustal decoupling of an intraplate allochthon moved westward, leading to extension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9E243E9-62B3-44D1-A486-BB6FFEA15B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150" y="517738"/>
            <a:ext cx="4133850" cy="63402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156B0CC-9FCC-4864-B828-32F16547065D}"/>
              </a:ext>
            </a:extLst>
          </p:cNvPr>
          <p:cNvSpPr txBox="1"/>
          <p:nvPr/>
        </p:nvSpPr>
        <p:spPr>
          <a:xfrm>
            <a:off x="1130291" y="6450029"/>
            <a:ext cx="692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Map of metamorphic core complexes within the Sevier Internal Zone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829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24E8A-F126-4444-9A83-804EB41AB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" y="131445"/>
            <a:ext cx="7508240" cy="1325563"/>
          </a:xfrm>
        </p:spPr>
        <p:txBody>
          <a:bodyPr/>
          <a:lstStyle/>
          <a:p>
            <a:r>
              <a:rPr lang="en-US" dirty="0"/>
              <a:t>Geologic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2C2ED-7DF3-4F95-91A1-FC0A3D07F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" y="1457008"/>
            <a:ext cx="6851015" cy="526954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Sevier Orogeny, spanned the Cretaceous (160-50 Ma)</a:t>
            </a:r>
          </a:p>
          <a:p>
            <a:r>
              <a:rPr lang="en-US" dirty="0"/>
              <a:t>“Internal Zone” consists of:</a:t>
            </a:r>
          </a:p>
          <a:p>
            <a:pPr lvl="1"/>
            <a:r>
              <a:rPr lang="en-US" dirty="0"/>
              <a:t>Metamorphic core complexes</a:t>
            </a:r>
          </a:p>
          <a:p>
            <a:pPr lvl="1"/>
            <a:r>
              <a:rPr lang="en-US" dirty="0"/>
              <a:t>Mesozoic-Paleogene plutons</a:t>
            </a:r>
          </a:p>
          <a:p>
            <a:r>
              <a:rPr lang="en-US" dirty="0"/>
              <a:t>Bounding features are complex due to complex structural geology</a:t>
            </a:r>
          </a:p>
          <a:p>
            <a:r>
              <a:rPr lang="en-US" dirty="0"/>
              <a:t>Little to no surface expression of Sevier-age extension</a:t>
            </a:r>
          </a:p>
          <a:p>
            <a:endParaRPr lang="en-US" dirty="0"/>
          </a:p>
          <a:p>
            <a:r>
              <a:rPr lang="en-US" dirty="0"/>
              <a:t>Evidence for Cretaceous Extension</a:t>
            </a:r>
          </a:p>
          <a:p>
            <a:pPr lvl="1"/>
            <a:r>
              <a:rPr lang="en-US" dirty="0"/>
              <a:t>16 metamorphic core complexes in the Internal Zone show evidence of Cretaceous extension.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2AC3F9-E3BB-4DF8-8071-245C57BBD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775" y="-8199"/>
            <a:ext cx="5229225" cy="686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760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4789-E56D-43B5-9E79-A0C8AB2A3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Rheological Conditions for Basement-Involved Shortening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47CF9-2757-45BE-9127-7DE7BE9DC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6572250" cy="4289426"/>
          </a:xfrm>
        </p:spPr>
        <p:txBody>
          <a:bodyPr/>
          <a:lstStyle/>
          <a:p>
            <a:r>
              <a:rPr lang="en-US" dirty="0"/>
              <a:t>     Key consideration to the model: Shorten the basement to get mid-crustal extension!</a:t>
            </a:r>
          </a:p>
          <a:p>
            <a:r>
              <a:rPr lang="en-US" dirty="0"/>
              <a:t>Analogous structures and geophysical data show the crust was thickened in the basement rocks, not by upper crust fold and thrust belts</a:t>
            </a:r>
          </a:p>
          <a:p>
            <a:r>
              <a:rPr lang="en-US" dirty="0"/>
              <a:t>Basement thickening allows for thrusting at depth that places high-strength rocks at intermediate depths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7B9596-4378-4B16-8A05-95E715203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625" y="2019300"/>
            <a:ext cx="5286375" cy="3529456"/>
          </a:xfrm>
          <a:prstGeom prst="rect">
            <a:avLst/>
          </a:prstGeom>
        </p:spPr>
      </p:pic>
      <p:sp>
        <p:nvSpPr>
          <p:cNvPr id="4" name="Star: 5 Points 3">
            <a:extLst>
              <a:ext uri="{FF2B5EF4-FFF2-40B4-BE49-F238E27FC236}">
                <a16:creationId xmlns:a16="http://schemas.microsoft.com/office/drawing/2014/main" id="{3258CE46-E732-40BA-8E00-4B2EAC71A5BC}"/>
              </a:ext>
            </a:extLst>
          </p:cNvPr>
          <p:cNvSpPr/>
          <p:nvPr/>
        </p:nvSpPr>
        <p:spPr>
          <a:xfrm>
            <a:off x="1905000" y="2600325"/>
            <a:ext cx="333375" cy="333375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CFE98F6C-EAAD-4C1D-A72D-26127B8725D0}"/>
              </a:ext>
            </a:extLst>
          </p:cNvPr>
          <p:cNvSpPr/>
          <p:nvPr/>
        </p:nvSpPr>
        <p:spPr>
          <a:xfrm>
            <a:off x="361950" y="1852612"/>
            <a:ext cx="333375" cy="333375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6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6AF91-068B-4464-A3A4-6B009C2F4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800726" cy="1325563"/>
          </a:xfrm>
        </p:spPr>
        <p:txBody>
          <a:bodyPr/>
          <a:lstStyle/>
          <a:p>
            <a:r>
              <a:rPr lang="en-US" dirty="0"/>
              <a:t>Model for Cretaceous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52E8B-2FA0-4A1E-BB3E-4DC870004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" y="1325564"/>
            <a:ext cx="5800726" cy="55324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Mid-Crustal Extensional Allochthon is created by gravitational collapse due to eastward verging thrusting and crustal thickening</a:t>
            </a:r>
          </a:p>
          <a:p>
            <a:pPr lvl="1"/>
            <a:r>
              <a:rPr lang="en-US" dirty="0"/>
              <a:t>New detachment surfaces form in response to gravitational collapse</a:t>
            </a:r>
          </a:p>
          <a:p>
            <a:r>
              <a:rPr lang="en-US" dirty="0"/>
              <a:t>Extensional allochthon moves west relative to the east verging upper and lower crust</a:t>
            </a:r>
          </a:p>
          <a:p>
            <a:r>
              <a:rPr lang="en-US" dirty="0"/>
              <a:t>Mid-crustal extension is contemporaneous with upper-crustal shortening</a:t>
            </a:r>
          </a:p>
          <a:p>
            <a:r>
              <a:rPr lang="en-US" dirty="0"/>
              <a:t>This model allows for extension without surface-breaking normal faults</a:t>
            </a:r>
          </a:p>
          <a:p>
            <a:r>
              <a:rPr lang="en-US" dirty="0"/>
              <a:t>Tertiary normal faulting finishes exhuming metamorphic core complexes to the present-day surface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FF7B53E-AB95-4826-A665-60A00E929FFF}"/>
              </a:ext>
            </a:extLst>
          </p:cNvPr>
          <p:cNvGrpSpPr/>
          <p:nvPr/>
        </p:nvGrpSpPr>
        <p:grpSpPr>
          <a:xfrm>
            <a:off x="6219825" y="114300"/>
            <a:ext cx="5972175" cy="6629400"/>
            <a:chOff x="6219825" y="114300"/>
            <a:chExt cx="5972175" cy="66294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023450A-92EA-457E-AB55-C71E613A7D46}"/>
                </a:ext>
              </a:extLst>
            </p:cNvPr>
            <p:cNvGrpSpPr/>
            <p:nvPr/>
          </p:nvGrpSpPr>
          <p:grpSpPr>
            <a:xfrm>
              <a:off x="6219825" y="114300"/>
              <a:ext cx="5972175" cy="6629400"/>
              <a:chOff x="3109912" y="114300"/>
              <a:chExt cx="5972175" cy="662940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314C5453-4436-497A-B061-8919D2FC84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109912" y="114300"/>
                <a:ext cx="5972175" cy="6629400"/>
              </a:xfrm>
              <a:prstGeom prst="rect">
                <a:avLst/>
              </a:prstGeom>
            </p:spPr>
          </p:pic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58B7ECE-11EB-4EF6-A018-EDA2F23A4C5E}"/>
                  </a:ext>
                </a:extLst>
              </p:cNvPr>
              <p:cNvSpPr txBox="1"/>
              <p:nvPr/>
            </p:nvSpPr>
            <p:spPr>
              <a:xfrm>
                <a:off x="3276600" y="230188"/>
                <a:ext cx="3898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C93B0C9-2EED-42F5-A306-68203E7B6E6D}"/>
                  </a:ext>
                </a:extLst>
              </p:cNvPr>
              <p:cNvSpPr txBox="1"/>
              <p:nvPr/>
            </p:nvSpPr>
            <p:spPr>
              <a:xfrm>
                <a:off x="8525552" y="230188"/>
                <a:ext cx="296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E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911E7B1-E4A7-4F70-A714-C262077A3048}"/>
                </a:ext>
              </a:extLst>
            </p:cNvPr>
            <p:cNvSpPr txBox="1"/>
            <p:nvPr/>
          </p:nvSpPr>
          <p:spPr>
            <a:xfrm>
              <a:off x="10925175" y="956231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J-K time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8F71679-E0F2-4628-B222-BBA8996A4419}"/>
                </a:ext>
              </a:extLst>
            </p:cNvPr>
            <p:cNvSpPr txBox="1"/>
            <p:nvPr/>
          </p:nvSpPr>
          <p:spPr>
            <a:xfrm>
              <a:off x="11000676" y="2537381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 time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FF3D3D0-3EC2-4229-8130-8352B585E43E}"/>
                </a:ext>
              </a:extLst>
            </p:cNvPr>
            <p:cNvSpPr txBox="1"/>
            <p:nvPr/>
          </p:nvSpPr>
          <p:spPr>
            <a:xfrm>
              <a:off x="11069445" y="4204256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K time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275DA94-D681-4A61-ADDB-ACEA988EF9E8}"/>
                </a:ext>
              </a:extLst>
            </p:cNvPr>
            <p:cNvSpPr txBox="1"/>
            <p:nvPr/>
          </p:nvSpPr>
          <p:spPr>
            <a:xfrm>
              <a:off x="10700818" y="5785406"/>
              <a:ext cx="1380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Tertiary time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926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827A5-AAFB-44F0-AF66-ED1B18C59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15750" cy="1325563"/>
          </a:xfrm>
        </p:spPr>
        <p:txBody>
          <a:bodyPr>
            <a:normAutofit/>
          </a:bodyPr>
          <a:lstStyle/>
          <a:p>
            <a:r>
              <a:rPr lang="en-US" dirty="0"/>
              <a:t>Important points pertaining to the evolution of the Great Basin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909E-1701-426F-9B86-C7DCF32E0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02" y="1547280"/>
            <a:ext cx="5181600" cy="4351338"/>
          </a:xfrm>
        </p:spPr>
        <p:txBody>
          <a:bodyPr/>
          <a:lstStyle/>
          <a:p>
            <a:r>
              <a:rPr lang="en-US" dirty="0"/>
              <a:t>During the Sevier orogeny the dominant movement was convergent, but there was also some extension</a:t>
            </a:r>
          </a:p>
          <a:p>
            <a:r>
              <a:rPr lang="en-US" dirty="0"/>
              <a:t>This Sevier/Cretaceous extension partially exhumed many of the metamorphic core complexes that stretch from southern Canada to Arizona in the present-day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605288-A5B2-4D05-A773-EDA701B4C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2671" y="1578374"/>
            <a:ext cx="3059329" cy="401703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C4AC8C5-D568-4D2B-AB1B-1FCB932188EC}"/>
              </a:ext>
            </a:extLst>
          </p:cNvPr>
          <p:cNvGrpSpPr/>
          <p:nvPr/>
        </p:nvGrpSpPr>
        <p:grpSpPr>
          <a:xfrm>
            <a:off x="5460782" y="1578374"/>
            <a:ext cx="3601775" cy="4017031"/>
            <a:chOff x="3109912" y="114300"/>
            <a:chExt cx="5972175" cy="662940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85CA418-7856-4533-A095-397C64778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09912" y="114300"/>
              <a:ext cx="5972175" cy="66294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8141635-3E6B-404D-817F-795D36346968}"/>
                </a:ext>
              </a:extLst>
            </p:cNvPr>
            <p:cNvSpPr txBox="1"/>
            <p:nvPr/>
          </p:nvSpPr>
          <p:spPr>
            <a:xfrm>
              <a:off x="3276600" y="23018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4C2E707-40B6-4CC1-B1E1-E14EFEBCAA9B}"/>
                </a:ext>
              </a:extLst>
            </p:cNvPr>
            <p:cNvSpPr txBox="1"/>
            <p:nvPr/>
          </p:nvSpPr>
          <p:spPr>
            <a:xfrm>
              <a:off x="8525552" y="230188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4114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311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Geologic Setting</vt:lpstr>
      <vt:lpstr>Rheological Conditions for Basement-Involved Shortening</vt:lpstr>
      <vt:lpstr>Model for Cretaceous Extension</vt:lpstr>
      <vt:lpstr>Important points pertaining to the evolution of the Great Basin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Atticus Proctor</dc:creator>
  <cp:lastModifiedBy>Atticus Proctor</cp:lastModifiedBy>
  <cp:revision>16</cp:revision>
  <dcterms:created xsi:type="dcterms:W3CDTF">2021-11-03T02:59:04Z</dcterms:created>
  <dcterms:modified xsi:type="dcterms:W3CDTF">2021-11-03T15:32:36Z</dcterms:modified>
</cp:coreProperties>
</file>