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7" r:id="rId4"/>
    <p:sldId id="262" r:id="rId5"/>
    <p:sldId id="258" r:id="rId6"/>
    <p:sldId id="263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9"/>
  </p:normalViewPr>
  <p:slideViewPr>
    <p:cSldViewPr snapToGrid="0" snapToObjects="1">
      <p:cViewPr varScale="1">
        <p:scale>
          <a:sx n="101" d="100"/>
          <a:sy n="101" d="100"/>
        </p:scale>
        <p:origin x="19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D188-2796-A146-B51D-9100640C17D1}" type="datetimeFigureOut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D5E2-B294-C34B-AFD0-9DDF2BA00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4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D188-2796-A146-B51D-9100640C17D1}" type="datetimeFigureOut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D5E2-B294-C34B-AFD0-9DDF2BA00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4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D188-2796-A146-B51D-9100640C17D1}" type="datetimeFigureOut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D5E2-B294-C34B-AFD0-9DDF2BA00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9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D188-2796-A146-B51D-9100640C17D1}" type="datetimeFigureOut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D5E2-B294-C34B-AFD0-9DDF2BA00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9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D188-2796-A146-B51D-9100640C17D1}" type="datetimeFigureOut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D5E2-B294-C34B-AFD0-9DDF2BA00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0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D188-2796-A146-B51D-9100640C17D1}" type="datetimeFigureOut">
              <a:rPr lang="en-US" smtClean="0"/>
              <a:t>11/8/21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D5E2-B294-C34B-AFD0-9DDF2BA00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8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D188-2796-A146-B51D-9100640C17D1}" type="datetimeFigureOut">
              <a:rPr lang="en-US" smtClean="0"/>
              <a:t>11/8/21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D5E2-B294-C34B-AFD0-9DDF2BA00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8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D188-2796-A146-B51D-9100640C17D1}" type="datetimeFigureOut">
              <a:rPr lang="en-US" smtClean="0"/>
              <a:t>11/8/21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D5E2-B294-C34B-AFD0-9DDF2BA00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4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D188-2796-A146-B51D-9100640C17D1}" type="datetimeFigureOut">
              <a:rPr lang="en-US" smtClean="0"/>
              <a:t>11/8/21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D5E2-B294-C34B-AFD0-9DDF2BA00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5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D188-2796-A146-B51D-9100640C17D1}" type="datetimeFigureOut">
              <a:rPr lang="en-US" smtClean="0"/>
              <a:t>11/8/21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D5E2-B294-C34B-AFD0-9DDF2BA00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2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D188-2796-A146-B51D-9100640C17D1}" type="datetimeFigureOut">
              <a:rPr lang="en-US" smtClean="0"/>
              <a:t>11/8/21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D5E2-B294-C34B-AFD0-9DDF2BA00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4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306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FD188-2796-A146-B51D-9100640C17D1}" type="datetimeFigureOut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6D5E2-B294-C34B-AFD0-9DDF2BA00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0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9DA2CD-CBA7-F64E-9A99-D064B2CB1EBF}"/>
              </a:ext>
            </a:extLst>
          </p:cNvPr>
          <p:cNvSpPr txBox="1"/>
          <p:nvPr/>
        </p:nvSpPr>
        <p:spPr>
          <a:xfrm>
            <a:off x="2274864" y="1905893"/>
            <a:ext cx="459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Bell MT" panose="02020503060305020303" pitchFamily="18" charset="77"/>
                <a:ea typeface="Tahoma" panose="020B0604030504040204" pitchFamily="34" charset="0"/>
                <a:cs typeface="Tahoma" panose="020B0604030504040204" pitchFamily="34" charset="0"/>
              </a:rPr>
              <a:t>Regional Patterns of Orogenesis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0129BE-E130-D645-B3A8-B1A1C46812B8}"/>
              </a:ext>
            </a:extLst>
          </p:cNvPr>
          <p:cNvSpPr/>
          <p:nvPr/>
        </p:nvSpPr>
        <p:spPr>
          <a:xfrm>
            <a:off x="1093716" y="592085"/>
            <a:ext cx="7252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" pitchFamily="2" charset="0"/>
              </a:rPr>
              <a:t>LATE JURASSIC TO EOCENE EVOLUTION OF THE CORDILLERAN THRUST BELT AND FORELAND BASIN SYSTEM, WESTERN U.S.A.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9C95C0-2182-5843-9151-CC93C0E3C163}"/>
              </a:ext>
            </a:extLst>
          </p:cNvPr>
          <p:cNvSpPr/>
          <p:nvPr/>
        </p:nvSpPr>
        <p:spPr>
          <a:xfrm>
            <a:off x="1641771" y="5442348"/>
            <a:ext cx="61562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rgbClr val="000000"/>
                </a:solidFill>
                <a:latin typeface="Times" pitchFamily="2" charset="0"/>
              </a:rPr>
              <a:t>DeCelles</a:t>
            </a:r>
            <a:r>
              <a:rPr lang="en-US" sz="1400" dirty="0">
                <a:solidFill>
                  <a:srgbClr val="000000"/>
                </a:solidFill>
                <a:latin typeface="Times" pitchFamily="2" charset="0"/>
              </a:rPr>
              <a:t>, P.G., 2004, Late Jurassic to Eocene evolution of the Cordilleran Thrust Belt and Foreland Basin System, western U.S.A., American Journal of Science, 304, 105-168</a:t>
            </a:r>
            <a:endParaRPr lang="en-US" sz="1400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DEE206ED-BF25-BC4B-A947-A6FFAB265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0" t="7549" r="1199" b="6130"/>
          <a:stretch/>
        </p:blipFill>
        <p:spPr>
          <a:xfrm>
            <a:off x="0" y="2742871"/>
            <a:ext cx="9144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7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1719C7A-D1D0-D54B-BB32-BC5EE0CED5E2}"/>
              </a:ext>
            </a:extLst>
          </p:cNvPr>
          <p:cNvSpPr txBox="1"/>
          <p:nvPr/>
        </p:nvSpPr>
        <p:spPr>
          <a:xfrm>
            <a:off x="138223" y="148855"/>
            <a:ext cx="36908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harter Roman" panose="02040503050506020203" pitchFamily="18" charset="0"/>
              </a:rPr>
              <a:t>Large-scale temporal and spatial patterns of events associated with the Cordilleran thrust belt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Kinematic, metamorphic, igneous, and sedimentary events </a:t>
            </a:r>
          </a:p>
          <a:p>
            <a:pPr marL="285750" indent="-285750">
              <a:buFontTx/>
              <a:buChar char="-"/>
            </a:pPr>
            <a:endParaRPr lang="en-US" dirty="0">
              <a:latin typeface="Charter Roman" panose="02040503050506020203" pitchFamily="18" charset="0"/>
            </a:endParaRPr>
          </a:p>
          <a:p>
            <a:r>
              <a:rPr lang="en-US" dirty="0">
                <a:latin typeface="Charter Roman" panose="02040503050506020203" pitchFamily="18" charset="0"/>
              </a:rPr>
              <a:t>Thrust faulting propagated to the east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Influenced by Precambrian stratigraphic geometry, </a:t>
            </a:r>
            <a:r>
              <a:rPr lang="en-US" dirty="0" err="1">
                <a:latin typeface="Charter Roman" panose="02040503050506020203" pitchFamily="18" charset="0"/>
              </a:rPr>
              <a:t>embayments</a:t>
            </a:r>
            <a:r>
              <a:rPr lang="en-US" dirty="0">
                <a:latin typeface="Charter Roman" panose="02040503050506020203" pitchFamily="18" charset="0"/>
              </a:rPr>
              <a:t>, and promontories 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Promontories located in southwestern Montana and southeastern California</a:t>
            </a:r>
          </a:p>
          <a:p>
            <a:pPr marL="1200150" lvl="2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Opposite ends of the Sevier belt </a:t>
            </a:r>
          </a:p>
          <a:p>
            <a:endParaRPr lang="en-US" dirty="0">
              <a:latin typeface="Charter Roman" panose="02040503050506020203" pitchFamily="18" charset="0"/>
            </a:endParaRPr>
          </a:p>
          <a:p>
            <a:r>
              <a:rPr lang="en-US" dirty="0">
                <a:latin typeface="Charter Roman" panose="02040503050506020203" pitchFamily="18" charset="0"/>
              </a:rPr>
              <a:t>Initial thrusts of the frontal Sevier belt began ~60 </a:t>
            </a:r>
            <a:r>
              <a:rPr lang="en-US" dirty="0" err="1">
                <a:latin typeface="Charter Roman" panose="02040503050506020203" pitchFamily="18" charset="0"/>
              </a:rPr>
              <a:t>m.y</a:t>
            </a:r>
            <a:r>
              <a:rPr lang="en-US" dirty="0">
                <a:latin typeface="Charter Roman" panose="02040503050506020203" pitchFamily="18" charset="0"/>
              </a:rPr>
              <a:t>. behind the earliest movements of the </a:t>
            </a:r>
            <a:r>
              <a:rPr lang="en-US" dirty="0" err="1">
                <a:latin typeface="Charter Roman" panose="02040503050506020203" pitchFamily="18" charset="0"/>
              </a:rPr>
              <a:t>Luning-Fencemaker</a:t>
            </a:r>
            <a:r>
              <a:rPr lang="en-US" dirty="0">
                <a:latin typeface="Charter Roman" panose="02040503050506020203" pitchFamily="18" charset="0"/>
              </a:rPr>
              <a:t> thrust 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036F4235-181A-E841-911D-B2F838EE3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0" y="748190"/>
            <a:ext cx="5314950" cy="494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8D32E5-28FE-8443-8632-EBFB44E4B29B}"/>
              </a:ext>
            </a:extLst>
          </p:cNvPr>
          <p:cNvSpPr txBox="1"/>
          <p:nvPr/>
        </p:nvSpPr>
        <p:spPr>
          <a:xfrm>
            <a:off x="333128" y="245187"/>
            <a:ext cx="3576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harter Roman" panose="020405030505060202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Character of deformation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4EC21-FBEE-1B46-B793-60C1F8A11812}"/>
              </a:ext>
            </a:extLst>
          </p:cNvPr>
          <p:cNvSpPr txBox="1"/>
          <p:nvPr/>
        </p:nvSpPr>
        <p:spPr>
          <a:xfrm>
            <a:off x="333128" y="706852"/>
            <a:ext cx="84777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harter Roman" panose="02040503050506020203" pitchFamily="18" charset="0"/>
              </a:rPr>
              <a:t>Deformation varied depending on the rocks involved </a:t>
            </a:r>
          </a:p>
          <a:p>
            <a:endParaRPr lang="en-US" sz="1600" dirty="0">
              <a:latin typeface="Charter Roman" panose="02040503050506020203" pitchFamily="18" charset="0"/>
            </a:endParaRPr>
          </a:p>
          <a:p>
            <a:r>
              <a:rPr lang="en-US" sz="1600" dirty="0">
                <a:latin typeface="Charter Roman" panose="02040503050506020203" pitchFamily="18" charset="0"/>
              </a:rPr>
              <a:t>Triassic: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Fine grained Triassic strata of the </a:t>
            </a:r>
            <a:r>
              <a:rPr lang="en-US" sz="1600" dirty="0" err="1">
                <a:latin typeface="Charter Roman" panose="02040503050506020203" pitchFamily="18" charset="0"/>
              </a:rPr>
              <a:t>Luning-Fencemaker</a:t>
            </a:r>
            <a:r>
              <a:rPr lang="en-US" sz="1600" dirty="0">
                <a:latin typeface="Charter Roman" panose="02040503050506020203" pitchFamily="18" charset="0"/>
              </a:rPr>
              <a:t> thrust belt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Closely spaced faults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Rocks have penetrative cleavage </a:t>
            </a:r>
          </a:p>
          <a:p>
            <a:pPr marL="1200150" lvl="2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Formed in low grade metamorphic conditions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Mid-crustal shear zones incorporated crystalline basement rock into Eastern Nevada and Western Utah </a:t>
            </a:r>
          </a:p>
          <a:p>
            <a:pPr marL="1200150" lvl="2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Located near the transition of Proterozoic and Paleozoic strata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83890E6C-B29E-E741-A049-048C73EAC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37"/>
          <a:stretch/>
        </p:blipFill>
        <p:spPr>
          <a:xfrm>
            <a:off x="665885" y="3292175"/>
            <a:ext cx="7812230" cy="35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E6C8BE-2DE8-E449-A3B5-3395B255C290}"/>
              </a:ext>
            </a:extLst>
          </p:cNvPr>
          <p:cNvSpPr txBox="1"/>
          <p:nvPr/>
        </p:nvSpPr>
        <p:spPr>
          <a:xfrm>
            <a:off x="498851" y="391575"/>
            <a:ext cx="81462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harter Roman" panose="02040503050506020203" pitchFamily="18" charset="0"/>
              </a:rPr>
              <a:t>During Early Cretaceous: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Thrusts spread significantly 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Internal strain was reduced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Faults broke eastward over regional flats </a:t>
            </a:r>
          </a:p>
          <a:p>
            <a:pPr marL="285750" indent="-285750">
              <a:buFontTx/>
              <a:buChar char="-"/>
            </a:pPr>
            <a:endParaRPr lang="en-US" dirty="0">
              <a:latin typeface="Charter Roman" panose="02040503050506020203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Flats are Pre-Cambrian-Paleozoic ”Megathrust sheets” 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Precambrian quartzites and Paleozoic carbonates  </a:t>
            </a:r>
          </a:p>
          <a:p>
            <a:endParaRPr lang="en-US" dirty="0">
              <a:latin typeface="Charter Roman" panose="02040503050506020203" pitchFamily="18" charset="0"/>
            </a:endParaRPr>
          </a:p>
          <a:p>
            <a:r>
              <a:rPr lang="en-US" dirty="0">
                <a:latin typeface="Charter Roman" panose="02040503050506020203" pitchFamily="18" charset="0"/>
              </a:rPr>
              <a:t>Late Cretaceous: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Between 80 to 75 Ma.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The basal thrust, or shear zone, or the orogenic wedge propagated into the foreland crystalline basement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Causing Laramide uplifts and basins to form 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BB09979-2569-ED48-82F7-5C4EDDCA2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9138"/>
            <a:ext cx="9194004" cy="204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89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D84D1AB-211D-834C-8E3F-ABFCA7950AD7}"/>
              </a:ext>
            </a:extLst>
          </p:cNvPr>
          <p:cNvSpPr txBox="1"/>
          <p:nvPr/>
        </p:nvSpPr>
        <p:spPr>
          <a:xfrm>
            <a:off x="199696" y="159087"/>
            <a:ext cx="2413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harter Roman" panose="02040503050506020203" pitchFamily="18" charset="0"/>
              </a:rPr>
              <a:t>Total Shortening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0F607B-4F6F-4A41-8F51-4983531EF8C1}"/>
              </a:ext>
            </a:extLst>
          </p:cNvPr>
          <p:cNvSpPr txBox="1"/>
          <p:nvPr/>
        </p:nvSpPr>
        <p:spPr>
          <a:xfrm>
            <a:off x="317630" y="620752"/>
            <a:ext cx="283990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harter Roman" panose="02040503050506020203" pitchFamily="18" charset="0"/>
              </a:rPr>
              <a:t>Shortening estimated to be &lt; 100 km in the South to 350 + km in the east by central Utah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Estimates have a high margin of error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Estimates are likely minimum values 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Does not include significant amount of internal strain 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Shortening on the western thrust systems are not well known</a:t>
            </a:r>
          </a:p>
          <a:p>
            <a:pPr marL="742950" lvl="1" indent="-285750">
              <a:buFontTx/>
              <a:buChar char="-"/>
            </a:pPr>
            <a:endParaRPr lang="en-US" sz="1600" dirty="0">
              <a:latin typeface="Charter Roman" panose="02040503050506020203" pitchFamily="18" charset="0"/>
            </a:endParaRPr>
          </a:p>
          <a:p>
            <a:r>
              <a:rPr lang="en-US" sz="1600" dirty="0">
                <a:latin typeface="Charter Roman" panose="02040503050506020203" pitchFamily="18" charset="0"/>
              </a:rPr>
              <a:t>Because shortening is occurring in upper crustal rocks then an equal amount of lower crust and lithosphere must also have been subducted westward beneath the Cordilleran arc </a:t>
            </a:r>
          </a:p>
          <a:p>
            <a:endParaRPr lang="en-US" sz="1600" dirty="0">
              <a:latin typeface="Charter Roman" panose="02040503050506020203" pitchFamily="18" charset="0"/>
            </a:endParaRPr>
          </a:p>
          <a:p>
            <a:endParaRPr lang="en-US" sz="1600" dirty="0">
              <a:latin typeface="Charter Roman" panose="02040503050506020203" pitchFamily="18" charset="0"/>
            </a:endParaRPr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5F93221E-3A8E-9641-B7AD-09DE7AAAD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732" y="-1"/>
            <a:ext cx="5919269" cy="55091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2360A7-012B-0F41-A26F-6D4EA3ED9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464" y="5609827"/>
            <a:ext cx="2360554" cy="317501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F2D4A79D-BDBF-5449-92B8-75FF1AEC4B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7" r="1"/>
          <a:stretch/>
        </p:blipFill>
        <p:spPr>
          <a:xfrm>
            <a:off x="5897432" y="5986199"/>
            <a:ext cx="2928938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50FAC8-3BD6-E046-B6A9-A03644DB8EE0}"/>
              </a:ext>
            </a:extLst>
          </p:cNvPr>
          <p:cNvSpPr/>
          <p:nvPr/>
        </p:nvSpPr>
        <p:spPr>
          <a:xfrm>
            <a:off x="371474" y="117693"/>
            <a:ext cx="341471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harter Roman" panose="02040503050506020203" pitchFamily="18" charset="0"/>
              </a:rPr>
              <a:t>Because shortening is occurring in upper crustal rocks then an equivalent amount of lower crust and lithosphere must also have been subducted westward beneath the Cordilleran arc </a:t>
            </a:r>
          </a:p>
          <a:p>
            <a:endParaRPr lang="en-US" dirty="0">
              <a:latin typeface="Charter Roman" panose="02040503050506020203" pitchFamily="18" charset="0"/>
            </a:endParaRPr>
          </a:p>
          <a:p>
            <a:r>
              <a:rPr lang="en-US" dirty="0">
                <a:latin typeface="Charter Roman" panose="02040503050506020203" pitchFamily="18" charset="0"/>
              </a:rPr>
              <a:t>- Then, the interior portion of the Cordilleran thrust was the location of the thickest crust </a:t>
            </a:r>
          </a:p>
          <a:p>
            <a:endParaRPr lang="en-US" dirty="0">
              <a:latin typeface="Charter Roman" panose="02040503050506020203" pitchFamily="18" charset="0"/>
            </a:endParaRPr>
          </a:p>
          <a:p>
            <a:r>
              <a:rPr lang="en-US" dirty="0">
                <a:latin typeface="Charter Roman" panose="02040503050506020203" pitchFamily="18" charset="0"/>
              </a:rPr>
              <a:t>Evidence: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Metamorphic rocks in Nevada indicate mid-crustal rocks were buried 10-25 km deeper than their original stratigraphic depths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Charter Roman" panose="02040503050506020203" pitchFamily="18" charset="0"/>
              </a:rPr>
              <a:t>Luning-Fenemaker</a:t>
            </a:r>
            <a:r>
              <a:rPr lang="en-US" dirty="0">
                <a:latin typeface="Charter Roman" panose="02040503050506020203" pitchFamily="18" charset="0"/>
              </a:rPr>
              <a:t> Thrust belt to the west and megathrust sheets to the east are lower grade greenschist facies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Rocks at the Sevier belt were unmetamorphosed 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01C80B9A-AFEA-744C-B7BC-86B7FAAFF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03" b="4496"/>
          <a:stretch/>
        </p:blipFill>
        <p:spPr>
          <a:xfrm rot="5400000">
            <a:off x="3229813" y="747183"/>
            <a:ext cx="6543677" cy="528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72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C88B5C-E524-7345-ABAC-6F8F28205D5C}"/>
              </a:ext>
            </a:extLst>
          </p:cNvPr>
          <p:cNvSpPr txBox="1"/>
          <p:nvPr/>
        </p:nvSpPr>
        <p:spPr>
          <a:xfrm>
            <a:off x="430925" y="262759"/>
            <a:ext cx="269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harter Roman" panose="02040503050506020203" pitchFamily="18" charset="0"/>
              </a:rPr>
              <a:t>Magmatic Activity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A06834-779F-5445-BDE0-86F355B47121}"/>
              </a:ext>
            </a:extLst>
          </p:cNvPr>
          <p:cNvSpPr txBox="1"/>
          <p:nvPr/>
        </p:nvSpPr>
        <p:spPr>
          <a:xfrm>
            <a:off x="430925" y="724424"/>
            <a:ext cx="8713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harter Roman" panose="02040503050506020203" pitchFamily="18" charset="0"/>
              </a:rPr>
              <a:t>Two major episodes: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Late Jurassic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Crustal melts were caused by the addition of heat to the mantle from</a:t>
            </a:r>
          </a:p>
          <a:p>
            <a:pPr marL="1200150" lvl="2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Mafic intrusions in the lower crust </a:t>
            </a:r>
          </a:p>
          <a:p>
            <a:pPr marL="1200150" lvl="2" indent="-285750">
              <a:buFontTx/>
              <a:buChar char="-"/>
            </a:pPr>
            <a:r>
              <a:rPr lang="en-US" sz="1600" dirty="0" err="1">
                <a:latin typeface="Charter Roman" panose="02040503050506020203" pitchFamily="18" charset="0"/>
              </a:rPr>
              <a:t>Asthenospheric</a:t>
            </a:r>
            <a:r>
              <a:rPr lang="en-US" sz="1600" dirty="0">
                <a:latin typeface="Charter Roman" panose="02040503050506020203" pitchFamily="18" charset="0"/>
              </a:rPr>
              <a:t> upwelling</a:t>
            </a:r>
          </a:p>
          <a:p>
            <a:pPr lvl="2"/>
            <a:endParaRPr lang="en-US" sz="1600" dirty="0">
              <a:latin typeface="Charter Roman" panose="02040503050506020203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Late Cretaceous to Early Tertiary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Related to a decrease in the angle of subduction of the Farallon plate and the onset of the Laramide crustal shortening</a:t>
            </a:r>
          </a:p>
          <a:p>
            <a:pPr lvl="1"/>
            <a:endParaRPr lang="en-US" sz="1600" dirty="0">
              <a:latin typeface="Charter Roman" panose="02040503050506020203" pitchFamily="18" charset="0"/>
            </a:endParaRP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09B001EA-F6F3-A346-B6E3-B52004F0E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40"/>
          <a:stretch/>
        </p:blipFill>
        <p:spPr>
          <a:xfrm>
            <a:off x="635875" y="3076575"/>
            <a:ext cx="80772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7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A43740-5CCA-4B4A-9E0E-D1619624E447}"/>
              </a:ext>
            </a:extLst>
          </p:cNvPr>
          <p:cNvSpPr txBox="1"/>
          <p:nvPr/>
        </p:nvSpPr>
        <p:spPr>
          <a:xfrm>
            <a:off x="420414" y="388883"/>
            <a:ext cx="2304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harter Roman" panose="02040503050506020203" pitchFamily="18" charset="0"/>
              </a:rPr>
              <a:t>Paleogeography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BBDB51-312E-7442-A5B8-1AE732604ACC}"/>
              </a:ext>
            </a:extLst>
          </p:cNvPr>
          <p:cNvSpPr txBox="1"/>
          <p:nvPr/>
        </p:nvSpPr>
        <p:spPr>
          <a:xfrm>
            <a:off x="420414" y="850548"/>
            <a:ext cx="87235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harter Roman" panose="02040503050506020203" pitchFamily="18" charset="0"/>
              </a:rPr>
              <a:t>In the Late Cretaceous: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Late Cordilleran was characterized by a low relief hinterland and a frontal thrust belt </a:t>
            </a:r>
          </a:p>
          <a:p>
            <a:pPr marL="285750" indent="-285750">
              <a:buFontTx/>
              <a:buChar char="-"/>
            </a:pPr>
            <a:endParaRPr lang="en-US" sz="1600" dirty="0">
              <a:latin typeface="Charter Roman" panose="02040503050506020203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Crustal thickness was 50-60 km in Utah 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Based on shortening estimates in the thrust belt 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And metamorphic mineral assemblages in the hinterland</a:t>
            </a:r>
          </a:p>
          <a:p>
            <a:pPr marL="285750" indent="-285750">
              <a:buFontTx/>
              <a:buChar char="-"/>
            </a:pPr>
            <a:endParaRPr lang="en-US" sz="1600" dirty="0">
              <a:latin typeface="Charter Roman" panose="02040503050506020203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err="1">
                <a:latin typeface="Charter Roman" panose="02040503050506020203" pitchFamily="18" charset="0"/>
              </a:rPr>
              <a:t>Paleoelevation</a:t>
            </a:r>
            <a:r>
              <a:rPr lang="en-US" sz="1600" dirty="0">
                <a:latin typeface="Charter Roman" panose="02040503050506020203" pitchFamily="18" charset="0"/>
              </a:rPr>
              <a:t> in Nevada was &gt; 3km forming the ”</a:t>
            </a:r>
            <a:r>
              <a:rPr lang="en-US" sz="1600" dirty="0" err="1">
                <a:latin typeface="Charter Roman" panose="02040503050506020203" pitchFamily="18" charset="0"/>
              </a:rPr>
              <a:t>Nevadaplano</a:t>
            </a:r>
            <a:r>
              <a:rPr lang="en-US" sz="1600" dirty="0">
                <a:latin typeface="Charter Roman" panose="02040503050506020203" pitchFamily="18" charset="0"/>
              </a:rPr>
              <a:t>”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From </a:t>
            </a:r>
            <a:r>
              <a:rPr lang="en-US" sz="1600" dirty="0" err="1">
                <a:latin typeface="Charter Roman" panose="02040503050506020203" pitchFamily="18" charset="0"/>
              </a:rPr>
              <a:t>paleobotanical</a:t>
            </a:r>
            <a:r>
              <a:rPr lang="en-US" sz="1600" dirty="0">
                <a:latin typeface="Charter Roman" panose="02040503050506020203" pitchFamily="18" charset="0"/>
              </a:rPr>
              <a:t> estimates 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The western Sevier belt has high regional elevations of 3-4 km 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0AE99D3C-ADBA-BA4C-80AD-A2D4453B2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7" r="2802" b="45136"/>
          <a:stretch/>
        </p:blipFill>
        <p:spPr>
          <a:xfrm>
            <a:off x="-1" y="3937662"/>
            <a:ext cx="9129479" cy="240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98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BED32C3-5809-8446-B183-7E9F7BE46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638" y="-3125"/>
            <a:ext cx="5186362" cy="6861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6AB8E-98AF-7840-B4B0-049837DC6E9C}"/>
              </a:ext>
            </a:extLst>
          </p:cNvPr>
          <p:cNvSpPr txBox="1"/>
          <p:nvPr/>
        </p:nvSpPr>
        <p:spPr>
          <a:xfrm>
            <a:off x="357188" y="271463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harter Roman" panose="02040503050506020203" pitchFamily="18" charset="0"/>
              </a:rPr>
              <a:t>Summary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A35E2E-63FF-3D46-BDCA-590ACF61A91E}"/>
              </a:ext>
            </a:extLst>
          </p:cNvPr>
          <p:cNvSpPr/>
          <p:nvPr/>
        </p:nvSpPr>
        <p:spPr>
          <a:xfrm>
            <a:off x="-1" y="895647"/>
            <a:ext cx="38839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Large-scale temporal and spatial patterns of events associated with the Cordilleran thrust belt 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Thrust faulting propagated to the east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Characterized by episodes of shortening, magmatism, uplift, and varying forms of deformation</a:t>
            </a:r>
          </a:p>
          <a:p>
            <a:endParaRPr lang="en-US" dirty="0">
              <a:latin typeface="Charter Roman" panose="02040503050506020203" pitchFamily="18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harter Roman" panose="02040503050506020203" pitchFamily="18" charset="0"/>
            </a:endParaRPr>
          </a:p>
          <a:p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0B9A392F-3C42-E741-A34A-861CC8936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07" y="3324917"/>
            <a:ext cx="3584528" cy="333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05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580</Words>
  <Application>Microsoft Macintosh PowerPoint</Application>
  <PresentationFormat>On-screen Show (4:3)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Bell MT</vt:lpstr>
      <vt:lpstr>Calibri</vt:lpstr>
      <vt:lpstr>Calibri Light</vt:lpstr>
      <vt:lpstr>Charter Roman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Graham</dc:creator>
  <cp:lastModifiedBy>Jenna Graham</cp:lastModifiedBy>
  <cp:revision>15</cp:revision>
  <dcterms:created xsi:type="dcterms:W3CDTF">2021-11-07T00:15:00Z</dcterms:created>
  <dcterms:modified xsi:type="dcterms:W3CDTF">2021-11-08T19:43:39Z</dcterms:modified>
</cp:coreProperties>
</file>