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0" r:id="rId7"/>
    <p:sldId id="259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4"/>
    <p:restoredTop sz="94643"/>
  </p:normalViewPr>
  <p:slideViewPr>
    <p:cSldViewPr snapToGrid="0" snapToObjects="1">
      <p:cViewPr>
        <p:scale>
          <a:sx n="96" d="100"/>
          <a:sy n="96" d="100"/>
        </p:scale>
        <p:origin x="68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FB539-1701-E147-AD7F-83355302B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66114-FB84-7F40-80F0-8E0EE96BB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D91B1-F3E3-3D43-8BAB-06D4B672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E387-84F3-9741-A4F0-D4141BAC6881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818B2-5137-FF41-AE1F-B513A872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C59B-E79E-6A41-8E6A-620F6D61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70D6-58BC-A245-A87D-4C81D77D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6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4190A-8350-E149-BB2A-B3F5C994D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C622B-B025-E74D-84FF-8B418B303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98B97-7955-9945-9D59-2DA622D39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E387-84F3-9741-A4F0-D4141BAC6881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CED96-9565-E74C-9E47-9F762DA5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ACF7E-6614-1F4C-9A92-D82B329BE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70D6-58BC-A245-A87D-4C81D77D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EF44BF-ACCA-D845-A7CB-7C7A8AC57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AFE5BB-F332-CA4C-8F9D-B054B9655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BAD8C-737B-D148-90E8-B55480B7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E387-84F3-9741-A4F0-D4141BAC6881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0A2AF-229F-9249-B08B-F471D00CA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D7069-BC9F-6246-8E19-7415F43B6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70D6-58BC-A245-A87D-4C81D77D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9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9A48-F39E-D54C-AEB4-F149662A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9D7BE-C773-6441-B66F-B9D580A9B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57D5F-F761-C340-96AF-23048B89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E387-84F3-9741-A4F0-D4141BAC6881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9F9A9-7798-DF40-A549-D6BB9F1DF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F6648-DD91-A345-B103-3E154CD6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70D6-58BC-A245-A87D-4C81D77D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9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0B7D-3337-4246-8F29-F96BE7FFD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33D44-5291-9D4A-8F85-0F4507FE1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31902-88C4-6A44-880B-77DF093D0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E387-84F3-9741-A4F0-D4141BAC6881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A75F8-9197-4544-AC8E-F5FEFDEDB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991E5-A2FD-414A-821E-1E91AEDF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70D6-58BC-A245-A87D-4C81D77D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0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EE888-2744-BE4A-8761-481810AE4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AD709-6514-424F-BE84-9558F5699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BC841-FD69-7A4F-B6E2-72CE4AB8A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5C25B-77B5-3E43-AFE1-8DFD48F9E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E387-84F3-9741-A4F0-D4141BAC6881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B2C94-9218-9A4C-8F83-1AD6C490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48155-C926-AB4E-B6FF-F9027162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70D6-58BC-A245-A87D-4C81D77D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1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8F8E6-161E-FB47-9A5F-126C682C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7155E-6628-294D-8A1C-FF976DB89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64361-CD43-944F-B182-706AECDA3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EDACC8-17C2-D04F-8B43-2B3A84220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7E0D29-ED96-E84C-BF4D-4827A8A742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33F9A8-D064-B947-BAB6-0649CAF5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E387-84F3-9741-A4F0-D4141BAC6881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AB98E7-031A-E746-BDF8-8D7885CE7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EE7067-2358-F345-936F-A1529958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70D6-58BC-A245-A87D-4C81D77D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4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1F63-9E96-E94B-AFDE-61FA5CAEC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482BB-5065-D941-B71E-7F62EB8A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E387-84F3-9741-A4F0-D4141BAC6881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A6751-F4F9-6641-9F02-50A972ED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FB03EF-C51A-0C46-9D68-E5E47C4A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70D6-58BC-A245-A87D-4C81D77D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7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454C59-2C16-6347-8B19-839141F0A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E387-84F3-9741-A4F0-D4141BAC6881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E3CE-D78E-FE43-9EA8-222E7C360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F062D-5B48-6645-89E1-8249ADEA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70D6-58BC-A245-A87D-4C81D77D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8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21320-9AF7-9640-A9FD-821F0504E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EBF2-C302-2243-BEA0-8D6B581C3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F1B18-69C8-3E4F-80A0-2AB2FA834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1FF59-3F5C-8841-BA11-F67C7088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E387-84F3-9741-A4F0-D4141BAC6881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49E2A-3D95-6D44-B2DA-EA1B274C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DFD31-EFA3-BB4E-8C28-1939A1790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70D6-58BC-A245-A87D-4C81D77D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654-5365-3147-BF05-2595F87AB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CCC6D3-6C6D-3943-B879-7622190D57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37DF6-FDEA-D842-AEE3-5A7D21DA3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5662A-D2E5-954F-93C7-035247A0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E387-84F3-9741-A4F0-D4141BAC6881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877F0-36E9-8C4F-AE95-20F3C9F42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D3950-A2C5-B142-9B0A-8C89C1C6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70D6-58BC-A245-A87D-4C81D77D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9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F682C9-01DD-8243-BB19-FC63CF450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2D5A6-324B-3740-A28A-28559F16C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C986D-799F-7D49-A80C-A0B2D5131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E387-84F3-9741-A4F0-D4141BAC6881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BFF5D-1AD3-334A-BCE7-71ABC48DC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0873-A236-3E4E-AF48-F7977A605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870D6-58BC-A245-A87D-4C81D77D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1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861FC-876A-A74B-A705-4D5341BB2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9723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Widespread effect of middle Mississippian deformation in the Great Basin of western North America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F367F-F517-CC4C-A102-574D195E4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19600"/>
            <a:ext cx="9144000" cy="838200"/>
          </a:xfrm>
        </p:spPr>
        <p:txBody>
          <a:bodyPr/>
          <a:lstStyle/>
          <a:p>
            <a:pPr algn="l"/>
            <a:r>
              <a:rPr lang="en-US" dirty="0"/>
              <a:t>Trexler et al., 2003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209CB83-0FF5-D54C-9E77-CC80C9338D70}"/>
              </a:ext>
            </a:extLst>
          </p:cNvPr>
          <p:cNvSpPr/>
          <p:nvPr/>
        </p:nvSpPr>
        <p:spPr>
          <a:xfrm rot="5400000">
            <a:off x="0" y="-2"/>
            <a:ext cx="594790" cy="594791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0128EA-A7B7-B046-BFC5-1C04F841D99C}"/>
              </a:ext>
            </a:extLst>
          </p:cNvPr>
          <p:cNvSpPr txBox="1"/>
          <p:nvPr/>
        </p:nvSpPr>
        <p:spPr>
          <a:xfrm>
            <a:off x="24190" y="1217"/>
            <a:ext cx="47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13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8A5839F-7953-6F49-B9E8-D964A586E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31" y="0"/>
            <a:ext cx="10244138" cy="6858000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131B08D3-CF54-F541-81C9-E7C495595555}"/>
              </a:ext>
            </a:extLst>
          </p:cNvPr>
          <p:cNvSpPr/>
          <p:nvPr/>
        </p:nvSpPr>
        <p:spPr>
          <a:xfrm rot="5400000">
            <a:off x="0" y="-2"/>
            <a:ext cx="594790" cy="594791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5FC422-5758-DA41-B8F6-C8CA0F6ED1A0}"/>
              </a:ext>
            </a:extLst>
          </p:cNvPr>
          <p:cNvSpPr txBox="1"/>
          <p:nvPr/>
        </p:nvSpPr>
        <p:spPr>
          <a:xfrm>
            <a:off x="24190" y="1217"/>
            <a:ext cx="47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45241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A23EDB4-6513-C141-B4F4-795F0AFDD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038140" cy="6858000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29C19548-0751-1046-A2C1-3401346D0138}"/>
              </a:ext>
            </a:extLst>
          </p:cNvPr>
          <p:cNvSpPr/>
          <p:nvPr/>
        </p:nvSpPr>
        <p:spPr>
          <a:xfrm rot="5400000">
            <a:off x="0" y="-2"/>
            <a:ext cx="594790" cy="594791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1883FF-1D40-3E4D-8EE3-6163A110003C}"/>
              </a:ext>
            </a:extLst>
          </p:cNvPr>
          <p:cNvSpPr txBox="1"/>
          <p:nvPr/>
        </p:nvSpPr>
        <p:spPr>
          <a:xfrm>
            <a:off x="24190" y="1217"/>
            <a:ext cx="47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76F347-B901-7740-959A-0299E47DB64B}"/>
              </a:ext>
            </a:extLst>
          </p:cNvPr>
          <p:cNvSpPr txBox="1"/>
          <p:nvPr/>
        </p:nvSpPr>
        <p:spPr>
          <a:xfrm>
            <a:off x="795129" y="297393"/>
            <a:ext cx="478403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Mississippian stratigraphy in Nevada: background</a:t>
            </a:r>
            <a:endParaRPr lang="en-US" sz="2800" dirty="0"/>
          </a:p>
          <a:p>
            <a:r>
              <a:rPr lang="en-US" sz="2400" dirty="0"/>
              <a:t> </a:t>
            </a:r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Foreland basin that filled </a:t>
            </a:r>
            <a:r>
              <a:rPr lang="en-US" sz="2400" dirty="0" err="1"/>
              <a:t>progradationally</a:t>
            </a:r>
            <a:r>
              <a:rPr lang="en-US" sz="2400" dirty="0"/>
              <a:t> in response to Antler orogeny</a:t>
            </a:r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Angular unconformity within Mississippian section first recognized in Diamond Mountains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Locally truncates tectonically deformed rocks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unconformity is one of a number of regional unconformities from middle Mississippian through Permian time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6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5712F75-EA15-3348-958E-636C27FE1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280" y="1454426"/>
            <a:ext cx="6886720" cy="3949148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7FF52E6A-B97E-F941-9B23-4D8E490EC8B8}"/>
              </a:ext>
            </a:extLst>
          </p:cNvPr>
          <p:cNvSpPr/>
          <p:nvPr/>
        </p:nvSpPr>
        <p:spPr>
          <a:xfrm rot="5400000">
            <a:off x="0" y="-2"/>
            <a:ext cx="594790" cy="594791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DB416-2342-5945-9BAD-9BDE8F925F99}"/>
              </a:ext>
            </a:extLst>
          </p:cNvPr>
          <p:cNvSpPr txBox="1"/>
          <p:nvPr/>
        </p:nvSpPr>
        <p:spPr>
          <a:xfrm>
            <a:off x="24190" y="1217"/>
            <a:ext cx="47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58923-7E8B-EE46-89BD-67D633EE86C6}"/>
              </a:ext>
            </a:extLst>
          </p:cNvPr>
          <p:cNvSpPr txBox="1"/>
          <p:nvPr/>
        </p:nvSpPr>
        <p:spPr>
          <a:xfrm>
            <a:off x="297395" y="297394"/>
            <a:ext cx="4817944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/>
              <a:t>Sub-C2 stratigraphy summary: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Kinderhookian</a:t>
            </a:r>
            <a:r>
              <a:rPr lang="en-US" sz="2000" dirty="0"/>
              <a:t> through </a:t>
            </a:r>
            <a:r>
              <a:rPr lang="en-US" sz="2000" dirty="0" err="1"/>
              <a:t>Meramecian</a:t>
            </a:r>
            <a:r>
              <a:rPr lang="en-US" sz="2000" dirty="0"/>
              <a:t> age strata</a:t>
            </a: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Siliciclastic sedimentary rocks, deposition attributable to filling of Antler foredeep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Poor fossil preservation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Bulk of siliciclastic sediments did not start to arrive in central Nevada foredeep until </a:t>
            </a:r>
            <a:r>
              <a:rPr lang="en-US" sz="2000" dirty="0" err="1"/>
              <a:t>Osagean</a:t>
            </a:r>
            <a:r>
              <a:rPr lang="en-US" sz="2000" dirty="0"/>
              <a:t> time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Distribution of foreland strata was influenced both by irregular paleogeography of collision margin and by flexural effects of eastward-directed collapse of continental borderland</a:t>
            </a:r>
            <a:endParaRPr lang="en-US" sz="2400" dirty="0"/>
          </a:p>
          <a:p>
            <a:r>
              <a:rPr lang="en-US" sz="2000" dirty="0"/>
              <a:t> </a:t>
            </a:r>
            <a:endParaRPr lang="en-US" sz="2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8744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5712F75-EA15-3348-958E-636C27FE1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280" y="1454426"/>
            <a:ext cx="6886720" cy="3949148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7FF52E6A-B97E-F941-9B23-4D8E490EC8B8}"/>
              </a:ext>
            </a:extLst>
          </p:cNvPr>
          <p:cNvSpPr/>
          <p:nvPr/>
        </p:nvSpPr>
        <p:spPr>
          <a:xfrm rot="5400000">
            <a:off x="0" y="-2"/>
            <a:ext cx="594790" cy="594791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DB416-2342-5945-9BAD-9BDE8F925F99}"/>
              </a:ext>
            </a:extLst>
          </p:cNvPr>
          <p:cNvSpPr txBox="1"/>
          <p:nvPr/>
        </p:nvSpPr>
        <p:spPr>
          <a:xfrm>
            <a:off x="24190" y="1217"/>
            <a:ext cx="47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58923-7E8B-EE46-89BD-67D633EE86C6}"/>
              </a:ext>
            </a:extLst>
          </p:cNvPr>
          <p:cNvSpPr txBox="1"/>
          <p:nvPr/>
        </p:nvSpPr>
        <p:spPr>
          <a:xfrm>
            <a:off x="297395" y="297394"/>
            <a:ext cx="4817944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/>
              <a:t>Super-C2 stratigraphy summary: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Strata that overlie C2 boundary record systematic variations in depositional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Nonmarine siliciclastic deltaic rocks (western Nevada)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Shallow-marine carbonates, conglomerates, </a:t>
            </a:r>
            <a:r>
              <a:rPr lang="en-US" sz="2000" dirty="0" err="1"/>
              <a:t>litharenites</a:t>
            </a:r>
            <a:r>
              <a:rPr lang="en-US" sz="2000" dirty="0"/>
              <a:t>, and lagoonal shales (central Nevada)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Shelf and lagoonal carbonaceous shales and quartzites (eastern Nevada)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Southern Nevada –&gt; C2 boundary is a conformable contact between siliciclastic and carbonate-clast turbidites</a:t>
            </a:r>
            <a:endParaRPr lang="en-US" sz="2400" dirty="0"/>
          </a:p>
          <a:p>
            <a:r>
              <a:rPr lang="en-US" sz="2400" dirty="0"/>
              <a:t> </a:t>
            </a:r>
            <a:endParaRPr lang="en-US" sz="2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448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840C2A3-1923-1641-812D-0061B4E1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198" y="0"/>
            <a:ext cx="8875603" cy="6858000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84E7F4F3-AB8F-E247-A2E9-527F61F798AB}"/>
              </a:ext>
            </a:extLst>
          </p:cNvPr>
          <p:cNvSpPr/>
          <p:nvPr/>
        </p:nvSpPr>
        <p:spPr>
          <a:xfrm rot="5400000">
            <a:off x="0" y="-2"/>
            <a:ext cx="594790" cy="594791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ADD63-B410-8B42-BF9E-1D86CD424318}"/>
              </a:ext>
            </a:extLst>
          </p:cNvPr>
          <p:cNvSpPr txBox="1"/>
          <p:nvPr/>
        </p:nvSpPr>
        <p:spPr>
          <a:xfrm>
            <a:off x="24190" y="1217"/>
            <a:ext cx="47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5269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C7458ED-689B-F945-A6B7-AEEE594D9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564" y="0"/>
            <a:ext cx="4888871" cy="6858000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03B343C2-E75B-A945-A00B-7EE32BEE77BE}"/>
              </a:ext>
            </a:extLst>
          </p:cNvPr>
          <p:cNvSpPr/>
          <p:nvPr/>
        </p:nvSpPr>
        <p:spPr>
          <a:xfrm rot="5400000">
            <a:off x="0" y="-2"/>
            <a:ext cx="594790" cy="594791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7D315D-784D-8C49-854A-AC2B868718FA}"/>
              </a:ext>
            </a:extLst>
          </p:cNvPr>
          <p:cNvSpPr txBox="1"/>
          <p:nvPr/>
        </p:nvSpPr>
        <p:spPr>
          <a:xfrm>
            <a:off x="24190" y="1217"/>
            <a:ext cx="47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38482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7EE848C-6042-7F42-B074-3364E7FA0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773" y="0"/>
            <a:ext cx="7388453" cy="6858000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86723D10-6CA3-2D4B-838C-A169A738828E}"/>
              </a:ext>
            </a:extLst>
          </p:cNvPr>
          <p:cNvSpPr/>
          <p:nvPr/>
        </p:nvSpPr>
        <p:spPr>
          <a:xfrm rot="5400000">
            <a:off x="0" y="-2"/>
            <a:ext cx="594790" cy="594791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9EB82-12C3-3E4D-8747-F8D5AC6D4C9F}"/>
              </a:ext>
            </a:extLst>
          </p:cNvPr>
          <p:cNvSpPr txBox="1"/>
          <p:nvPr/>
        </p:nvSpPr>
        <p:spPr>
          <a:xfrm>
            <a:off x="24190" y="1217"/>
            <a:ext cx="47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61993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1A3A2FA-733B-CE44-B019-B4E948420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838" y="0"/>
            <a:ext cx="7146324" cy="6858000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369C6443-350F-9842-A2B0-9308BE7D85F0}"/>
              </a:ext>
            </a:extLst>
          </p:cNvPr>
          <p:cNvSpPr/>
          <p:nvPr/>
        </p:nvSpPr>
        <p:spPr>
          <a:xfrm rot="5400000">
            <a:off x="0" y="-2"/>
            <a:ext cx="594790" cy="594791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7899B7-4FE1-D14A-8164-414CF4A40B4F}"/>
              </a:ext>
            </a:extLst>
          </p:cNvPr>
          <p:cNvSpPr txBox="1"/>
          <p:nvPr/>
        </p:nvSpPr>
        <p:spPr>
          <a:xfrm>
            <a:off x="24190" y="1217"/>
            <a:ext cx="47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23700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202</Words>
  <Application>Microsoft Macintosh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Widespread effect of middle Mississippian deformation in the Great Basin of western North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Widespread effect of middle Mississippian deformation in the Great Basin of western North America</dc:title>
  <dc:creator>Alexander Holmwood</dc:creator>
  <cp:lastModifiedBy>Alexander Holmwood</cp:lastModifiedBy>
  <cp:revision>13</cp:revision>
  <dcterms:created xsi:type="dcterms:W3CDTF">2021-11-15T22:00:21Z</dcterms:created>
  <dcterms:modified xsi:type="dcterms:W3CDTF">2021-11-15T22:15:41Z</dcterms:modified>
</cp:coreProperties>
</file>