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7" r:id="rId2"/>
    <p:sldId id="258" r:id="rId3"/>
    <p:sldId id="260" r:id="rId4"/>
    <p:sldId id="261" r:id="rId5"/>
    <p:sldId id="262" r:id="rId6"/>
    <p:sldId id="263" r:id="rId7"/>
    <p:sldId id="26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0B68B8-2311-3E44-8942-9B0066251BA9}" v="54" dt="2021-11-17T07:32:00.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204"/>
  </p:normalViewPr>
  <p:slideViewPr>
    <p:cSldViewPr snapToGrid="0" snapToObjects="1">
      <p:cViewPr>
        <p:scale>
          <a:sx n="114" d="100"/>
          <a:sy n="114" d="100"/>
        </p:scale>
        <p:origin x="280"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6BC95-A585-A74B-9691-C18B7BAB19A7}" type="datetimeFigureOut">
              <a:rPr lang="en-US" smtClean="0"/>
              <a:t>11/16/21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07789-7A51-8546-980C-BD268D4C0C8E}" type="slidenum">
              <a:rPr lang="en-US" smtClean="0"/>
              <a:t>‹#›</a:t>
            </a:fld>
            <a:endParaRPr lang="en-US"/>
          </a:p>
        </p:txBody>
      </p:sp>
    </p:spTree>
    <p:extLst>
      <p:ext uri="{BB962C8B-B14F-4D97-AF65-F5344CB8AC3E}">
        <p14:creationId xmlns:p14="http://schemas.microsoft.com/office/powerpoint/2010/main" val="4066398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8a: Basic crustal structure established after </a:t>
            </a:r>
            <a:r>
              <a:rPr lang="en-US" dirty="0" err="1"/>
              <a:t>Rodinia</a:t>
            </a:r>
            <a:r>
              <a:rPr lang="en-US" dirty="0"/>
              <a:t> rifted apart and a passive margin was established at the western edge of the continent</a:t>
            </a:r>
          </a:p>
          <a:p>
            <a:r>
              <a:rPr lang="en-US" dirty="0"/>
              <a:t>8b: Antler foreland basin develops, large pile of low-density sedimentary rock may obscure the gravitational signature of the Carlin boundary</a:t>
            </a:r>
          </a:p>
          <a:p>
            <a:r>
              <a:rPr lang="en-US" dirty="0"/>
              <a:t>8c: Intense folding and faulting in the antler foreland basin, large scale shearing initiated in the Walker lane belt</a:t>
            </a:r>
          </a:p>
          <a:p>
            <a:r>
              <a:rPr lang="en-US" dirty="0"/>
              <a:t>8d: voluminous magmatism in a curved belt SW of the BME gave rise to lower gravity values in this area. Magmatism concentrated in N part of area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8e: concentrated domains of large magnitude extension. This d</a:t>
            </a:r>
            <a:r>
              <a:rPr lang="en-US" sz="1200" kern="1200" dirty="0">
                <a:solidFill>
                  <a:schemeClr val="tx1"/>
                </a:solidFill>
                <a:effectLst/>
                <a:latin typeface="+mn-lt"/>
                <a:ea typeface="+mn-ea"/>
                <a:cs typeface="+mn-cs"/>
              </a:rPr>
              <a:t>eformation could have obliterated the physical signature of older structures and lithologic contacts in the upper crust, such as the Carlin boundary. During this time, regional hydrothermal fluid flow deposited metals along the mineral trends and in other isolated deposits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4B307789-7A51-8546-980C-BD268D4C0C8E}" type="slidenum">
              <a:rPr lang="en-US" smtClean="0"/>
              <a:t>6</a:t>
            </a:fld>
            <a:endParaRPr lang="en-US"/>
          </a:p>
        </p:txBody>
      </p:sp>
    </p:spTree>
    <p:extLst>
      <p:ext uri="{BB962C8B-B14F-4D97-AF65-F5344CB8AC3E}">
        <p14:creationId xmlns:p14="http://schemas.microsoft.com/office/powerpoint/2010/main" val="326742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307789-7A51-8546-980C-BD268D4C0C8E}" type="slidenum">
              <a:rPr lang="en-US" smtClean="0"/>
              <a:t>7</a:t>
            </a:fld>
            <a:endParaRPr lang="en-US"/>
          </a:p>
        </p:txBody>
      </p:sp>
    </p:spTree>
    <p:extLst>
      <p:ext uri="{BB962C8B-B14F-4D97-AF65-F5344CB8AC3E}">
        <p14:creationId xmlns:p14="http://schemas.microsoft.com/office/powerpoint/2010/main" val="2502805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3772AA-8E18-AC4D-B478-3D7661BBC403}" type="datetimeFigureOut">
              <a:rPr lang="en-US" smtClean="0"/>
              <a:t>11/16/21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58811-D1E6-4847-9371-E4A6E3552019}" type="slidenum">
              <a:rPr lang="en-US" smtClean="0"/>
              <a:t>‹#›</a:t>
            </a:fld>
            <a:endParaRPr lang="en-US"/>
          </a:p>
        </p:txBody>
      </p:sp>
    </p:spTree>
    <p:extLst>
      <p:ext uri="{BB962C8B-B14F-4D97-AF65-F5344CB8AC3E}">
        <p14:creationId xmlns:p14="http://schemas.microsoft.com/office/powerpoint/2010/main" val="171380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3772AA-8E18-AC4D-B478-3D7661BBC403}" type="datetimeFigureOut">
              <a:rPr lang="en-US" smtClean="0"/>
              <a:t>11/16/21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58811-D1E6-4847-9371-E4A6E3552019}" type="slidenum">
              <a:rPr lang="en-US" smtClean="0"/>
              <a:t>‹#›</a:t>
            </a:fld>
            <a:endParaRPr lang="en-US"/>
          </a:p>
        </p:txBody>
      </p:sp>
    </p:spTree>
    <p:extLst>
      <p:ext uri="{BB962C8B-B14F-4D97-AF65-F5344CB8AC3E}">
        <p14:creationId xmlns:p14="http://schemas.microsoft.com/office/powerpoint/2010/main" val="1885446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3772AA-8E18-AC4D-B478-3D7661BBC403}" type="datetimeFigureOut">
              <a:rPr lang="en-US" smtClean="0"/>
              <a:t>11/16/21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58811-D1E6-4847-9371-E4A6E3552019}" type="slidenum">
              <a:rPr lang="en-US" smtClean="0"/>
              <a:t>‹#›</a:t>
            </a:fld>
            <a:endParaRPr lang="en-US"/>
          </a:p>
        </p:txBody>
      </p:sp>
    </p:spTree>
    <p:extLst>
      <p:ext uri="{BB962C8B-B14F-4D97-AF65-F5344CB8AC3E}">
        <p14:creationId xmlns:p14="http://schemas.microsoft.com/office/powerpoint/2010/main" val="598908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3772AA-8E18-AC4D-B478-3D7661BBC403}" type="datetimeFigureOut">
              <a:rPr lang="en-US" smtClean="0"/>
              <a:t>11/16/21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58811-D1E6-4847-9371-E4A6E3552019}" type="slidenum">
              <a:rPr lang="en-US" smtClean="0"/>
              <a:t>‹#›</a:t>
            </a:fld>
            <a:endParaRPr lang="en-US"/>
          </a:p>
        </p:txBody>
      </p:sp>
    </p:spTree>
    <p:extLst>
      <p:ext uri="{BB962C8B-B14F-4D97-AF65-F5344CB8AC3E}">
        <p14:creationId xmlns:p14="http://schemas.microsoft.com/office/powerpoint/2010/main" val="134779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3772AA-8E18-AC4D-B478-3D7661BBC403}" type="datetimeFigureOut">
              <a:rPr lang="en-US" smtClean="0"/>
              <a:t>11/16/21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F58811-D1E6-4847-9371-E4A6E3552019}" type="slidenum">
              <a:rPr lang="en-US" smtClean="0"/>
              <a:t>‹#›</a:t>
            </a:fld>
            <a:endParaRPr lang="en-US"/>
          </a:p>
        </p:txBody>
      </p:sp>
    </p:spTree>
    <p:extLst>
      <p:ext uri="{BB962C8B-B14F-4D97-AF65-F5344CB8AC3E}">
        <p14:creationId xmlns:p14="http://schemas.microsoft.com/office/powerpoint/2010/main" val="212535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3772AA-8E18-AC4D-B478-3D7661BBC403}" type="datetimeFigureOut">
              <a:rPr lang="en-US" smtClean="0"/>
              <a:t>11/16/21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58811-D1E6-4847-9371-E4A6E3552019}" type="slidenum">
              <a:rPr lang="en-US" smtClean="0"/>
              <a:t>‹#›</a:t>
            </a:fld>
            <a:endParaRPr lang="en-US"/>
          </a:p>
        </p:txBody>
      </p:sp>
    </p:spTree>
    <p:extLst>
      <p:ext uri="{BB962C8B-B14F-4D97-AF65-F5344CB8AC3E}">
        <p14:creationId xmlns:p14="http://schemas.microsoft.com/office/powerpoint/2010/main" val="86073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3772AA-8E18-AC4D-B478-3D7661BBC403}" type="datetimeFigureOut">
              <a:rPr lang="en-US" smtClean="0"/>
              <a:t>11/16/21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F58811-D1E6-4847-9371-E4A6E3552019}" type="slidenum">
              <a:rPr lang="en-US" smtClean="0"/>
              <a:t>‹#›</a:t>
            </a:fld>
            <a:endParaRPr lang="en-US"/>
          </a:p>
        </p:txBody>
      </p:sp>
    </p:spTree>
    <p:extLst>
      <p:ext uri="{BB962C8B-B14F-4D97-AF65-F5344CB8AC3E}">
        <p14:creationId xmlns:p14="http://schemas.microsoft.com/office/powerpoint/2010/main" val="8187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3772AA-8E18-AC4D-B478-3D7661BBC403}" type="datetimeFigureOut">
              <a:rPr lang="en-US" smtClean="0"/>
              <a:t>11/16/21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F58811-D1E6-4847-9371-E4A6E3552019}" type="slidenum">
              <a:rPr lang="en-US" smtClean="0"/>
              <a:t>‹#›</a:t>
            </a:fld>
            <a:endParaRPr lang="en-US"/>
          </a:p>
        </p:txBody>
      </p:sp>
    </p:spTree>
    <p:extLst>
      <p:ext uri="{BB962C8B-B14F-4D97-AF65-F5344CB8AC3E}">
        <p14:creationId xmlns:p14="http://schemas.microsoft.com/office/powerpoint/2010/main" val="342498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772AA-8E18-AC4D-B478-3D7661BBC403}" type="datetimeFigureOut">
              <a:rPr lang="en-US" smtClean="0"/>
              <a:t>11/16/21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F58811-D1E6-4847-9371-E4A6E3552019}" type="slidenum">
              <a:rPr lang="en-US" smtClean="0"/>
              <a:t>‹#›</a:t>
            </a:fld>
            <a:endParaRPr lang="en-US"/>
          </a:p>
        </p:txBody>
      </p:sp>
    </p:spTree>
    <p:extLst>
      <p:ext uri="{BB962C8B-B14F-4D97-AF65-F5344CB8AC3E}">
        <p14:creationId xmlns:p14="http://schemas.microsoft.com/office/powerpoint/2010/main" val="281296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3772AA-8E18-AC4D-B478-3D7661BBC403}" type="datetimeFigureOut">
              <a:rPr lang="en-US" smtClean="0"/>
              <a:t>11/16/21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58811-D1E6-4847-9371-E4A6E3552019}" type="slidenum">
              <a:rPr lang="en-US" smtClean="0"/>
              <a:t>‹#›</a:t>
            </a:fld>
            <a:endParaRPr lang="en-US"/>
          </a:p>
        </p:txBody>
      </p:sp>
    </p:spTree>
    <p:extLst>
      <p:ext uri="{BB962C8B-B14F-4D97-AF65-F5344CB8AC3E}">
        <p14:creationId xmlns:p14="http://schemas.microsoft.com/office/powerpoint/2010/main" val="295423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3772AA-8E18-AC4D-B478-3D7661BBC403}" type="datetimeFigureOut">
              <a:rPr lang="en-US" smtClean="0"/>
              <a:t>11/16/21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F58811-D1E6-4847-9371-E4A6E3552019}" type="slidenum">
              <a:rPr lang="en-US" smtClean="0"/>
              <a:t>‹#›</a:t>
            </a:fld>
            <a:endParaRPr lang="en-US"/>
          </a:p>
        </p:txBody>
      </p:sp>
    </p:spTree>
    <p:extLst>
      <p:ext uri="{BB962C8B-B14F-4D97-AF65-F5344CB8AC3E}">
        <p14:creationId xmlns:p14="http://schemas.microsoft.com/office/powerpoint/2010/main" val="274904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772AA-8E18-AC4D-B478-3D7661BBC403}" type="datetimeFigureOut">
              <a:rPr lang="en-US" smtClean="0"/>
              <a:t>11/16/21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58811-D1E6-4847-9371-E4A6E3552019}" type="slidenum">
              <a:rPr lang="en-US" smtClean="0"/>
              <a:t>‹#›</a:t>
            </a:fld>
            <a:endParaRPr lang="en-US"/>
          </a:p>
        </p:txBody>
      </p:sp>
    </p:spTree>
    <p:extLst>
      <p:ext uri="{BB962C8B-B14F-4D97-AF65-F5344CB8AC3E}">
        <p14:creationId xmlns:p14="http://schemas.microsoft.com/office/powerpoint/2010/main" val="3877055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21559F-F8E0-4A45-AFC3-B5FE880F3AC6}"/>
              </a:ext>
            </a:extLst>
          </p:cNvPr>
          <p:cNvSpPr>
            <a:spLocks noGrp="1"/>
          </p:cNvSpPr>
          <p:nvPr>
            <p:ph type="title"/>
          </p:nvPr>
        </p:nvSpPr>
        <p:spPr>
          <a:xfrm>
            <a:off x="162915" y="109118"/>
            <a:ext cx="8506821" cy="1135737"/>
          </a:xfrm>
        </p:spPr>
        <p:txBody>
          <a:bodyPr vert="horz" lIns="91440" tIns="45720" rIns="91440" bIns="45720" rtlCol="0" anchor="ctr">
            <a:normAutofit/>
          </a:bodyPr>
          <a:lstStyle/>
          <a:p>
            <a:r>
              <a:rPr lang="en-US" sz="2400" kern="1200" dirty="0">
                <a:solidFill>
                  <a:schemeClr val="tx1"/>
                </a:solidFill>
                <a:latin typeface="+mj-lt"/>
                <a:ea typeface="+mj-ea"/>
                <a:cs typeface="+mj-cs"/>
              </a:rPr>
              <a:t>Geophysical and Isotopic Constraints on Crustal Structure Related to Mineral Trends in North-Central Nevada and Implications for Tectonic History</a:t>
            </a:r>
          </a:p>
        </p:txBody>
      </p:sp>
      <p:pic>
        <p:nvPicPr>
          <p:cNvPr id="6" name="Content Placeholder 5" descr="Diagram&#10;&#10;Description automatically generated">
            <a:extLst>
              <a:ext uri="{FF2B5EF4-FFF2-40B4-BE49-F238E27FC236}">
                <a16:creationId xmlns:a16="http://schemas.microsoft.com/office/drawing/2014/main" id="{C5E4F1FA-A785-5041-B46D-EDBE42B44BB0}"/>
              </a:ext>
            </a:extLst>
          </p:cNvPr>
          <p:cNvPicPr>
            <a:picLocks noGrp="1" noChangeAspect="1"/>
          </p:cNvPicPr>
          <p:nvPr>
            <p:ph idx="1"/>
          </p:nvPr>
        </p:nvPicPr>
        <p:blipFill>
          <a:blip r:embed="rId2"/>
          <a:stretch>
            <a:fillRect/>
          </a:stretch>
        </p:blipFill>
        <p:spPr>
          <a:xfrm>
            <a:off x="2656553" y="1244856"/>
            <a:ext cx="6332869" cy="4132195"/>
          </a:xfrm>
          <a:prstGeom prst="rect">
            <a:avLst/>
          </a:prstGeom>
        </p:spPr>
      </p:pic>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D2822397-1A4D-AD41-B325-F0E74547E72F}"/>
              </a:ext>
            </a:extLst>
          </p:cNvPr>
          <p:cNvSpPr>
            <a:spLocks noGrp="1"/>
          </p:cNvSpPr>
          <p:nvPr>
            <p:ph type="body" sz="half" idx="2"/>
          </p:nvPr>
        </p:nvSpPr>
        <p:spPr>
          <a:xfrm>
            <a:off x="0" y="1497548"/>
            <a:ext cx="3006288" cy="5121530"/>
          </a:xfrm>
        </p:spPr>
        <p:txBody>
          <a:bodyPr vert="horz" lIns="91440" tIns="45720" rIns="91440" bIns="45720" rtlCol="0">
            <a:normAutofit/>
          </a:bodyPr>
          <a:lstStyle/>
          <a:p>
            <a:pPr indent="-228600">
              <a:buFont typeface="Arial" panose="020B0604020202020204" pitchFamily="34" charset="0"/>
              <a:buChar char="•"/>
            </a:pPr>
            <a:r>
              <a:rPr lang="en-US" sz="1700" dirty="0"/>
              <a:t>Goals: </a:t>
            </a:r>
          </a:p>
          <a:p>
            <a:pPr lvl="1" indent="-228600">
              <a:buFont typeface="Arial" panose="020B0604020202020204" pitchFamily="34" charset="0"/>
              <a:buChar char="•"/>
            </a:pPr>
            <a:r>
              <a:rPr lang="en-US" dirty="0"/>
              <a:t>Review isotopic and geophysical data, discuss elements of crustal structure</a:t>
            </a:r>
          </a:p>
          <a:p>
            <a:pPr lvl="1" indent="-228600">
              <a:buFont typeface="Arial" panose="020B0604020202020204" pitchFamily="34" charset="0"/>
              <a:buChar char="•"/>
            </a:pPr>
            <a:r>
              <a:rPr lang="en-US" dirty="0"/>
              <a:t>build a composite picture of the crust </a:t>
            </a:r>
          </a:p>
          <a:p>
            <a:pPr lvl="1" indent="-228600">
              <a:buFont typeface="Arial" panose="020B0604020202020204" pitchFamily="34" charset="0"/>
              <a:buChar char="•"/>
            </a:pPr>
            <a:r>
              <a:rPr lang="en-US" dirty="0"/>
              <a:t>compare results to mineral trends and tectonic features of successively younger events</a:t>
            </a:r>
          </a:p>
          <a:p>
            <a:pPr lvl="1" indent="-228600">
              <a:buFont typeface="Arial" panose="020B0604020202020204" pitchFamily="34" charset="0"/>
              <a:buChar char="•"/>
            </a:pPr>
            <a:r>
              <a:rPr lang="en-US" dirty="0"/>
              <a:t>it was previously thought that blocks of Precambrian crust had been obliterated by later extension and magmatism and that geophysical data in the Basin and Range province was the result Cenozoic events – seeking to overturn this notion</a:t>
            </a:r>
          </a:p>
          <a:p>
            <a:pPr indent="-228600">
              <a:buFont typeface="Arial" panose="020B0604020202020204" pitchFamily="34" charset="0"/>
              <a:buChar char="•"/>
            </a:pPr>
            <a:r>
              <a:rPr lang="en-US" sz="1900" dirty="0"/>
              <a:t>Methods:</a:t>
            </a:r>
          </a:p>
          <a:p>
            <a:pPr lvl="1" indent="-228600">
              <a:buFont typeface="Arial" panose="020B0604020202020204" pitchFamily="34" charset="0"/>
              <a:buChar char="•"/>
            </a:pPr>
            <a:r>
              <a:rPr lang="en-US" sz="1700" dirty="0"/>
              <a:t>Sr and Pb isotope data, gravitational and magnetic data</a:t>
            </a:r>
          </a:p>
        </p:txBody>
      </p:sp>
      <p:sp>
        <p:nvSpPr>
          <p:cNvPr id="7" name="TextBox 6">
            <a:extLst>
              <a:ext uri="{FF2B5EF4-FFF2-40B4-BE49-F238E27FC236}">
                <a16:creationId xmlns:a16="http://schemas.microsoft.com/office/drawing/2014/main" id="{B389E17E-2B2C-664F-89DB-F5DA2F68C049}"/>
              </a:ext>
            </a:extLst>
          </p:cNvPr>
          <p:cNvSpPr txBox="1"/>
          <p:nvPr/>
        </p:nvSpPr>
        <p:spPr>
          <a:xfrm>
            <a:off x="156236" y="1117144"/>
            <a:ext cx="2990947" cy="307777"/>
          </a:xfrm>
          <a:prstGeom prst="rect">
            <a:avLst/>
          </a:prstGeom>
          <a:noFill/>
        </p:spPr>
        <p:txBody>
          <a:bodyPr wrap="none" rtlCol="0">
            <a:spAutoFit/>
          </a:bodyPr>
          <a:lstStyle/>
          <a:p>
            <a:r>
              <a:rPr lang="en-US" sz="1400" dirty="0" err="1"/>
              <a:t>Grauch</a:t>
            </a:r>
            <a:r>
              <a:rPr lang="en-US" sz="1400" dirty="0"/>
              <a:t>, Rodriguez, and Wooden, 2003</a:t>
            </a:r>
          </a:p>
        </p:txBody>
      </p:sp>
    </p:spTree>
    <p:extLst>
      <p:ext uri="{BB962C8B-B14F-4D97-AF65-F5344CB8AC3E}">
        <p14:creationId xmlns:p14="http://schemas.microsoft.com/office/powerpoint/2010/main" val="90565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181A42-231C-5342-8A1C-2C8998876EDB}"/>
              </a:ext>
            </a:extLst>
          </p:cNvPr>
          <p:cNvSpPr>
            <a:spLocks noGrp="1"/>
          </p:cNvSpPr>
          <p:nvPr>
            <p:ph type="title"/>
          </p:nvPr>
        </p:nvSpPr>
        <p:spPr>
          <a:xfrm>
            <a:off x="68791" y="47731"/>
            <a:ext cx="2707167" cy="610204"/>
          </a:xfrm>
        </p:spPr>
        <p:txBody>
          <a:bodyPr vert="horz" lIns="91440" tIns="45720" rIns="91440" bIns="45720" rtlCol="0" anchor="ctr">
            <a:normAutofit/>
          </a:bodyPr>
          <a:lstStyle/>
          <a:p>
            <a:r>
              <a:rPr lang="en-US" sz="3100" kern="1200" dirty="0">
                <a:solidFill>
                  <a:schemeClr val="tx1"/>
                </a:solidFill>
                <a:latin typeface="+mj-lt"/>
                <a:ea typeface="+mj-ea"/>
                <a:cs typeface="+mj-cs"/>
              </a:rPr>
              <a:t>Tectonic Setting</a:t>
            </a:r>
          </a:p>
        </p:txBody>
      </p:sp>
      <p:sp>
        <p:nvSpPr>
          <p:cNvPr id="4" name="Text Placeholder 3">
            <a:extLst>
              <a:ext uri="{FF2B5EF4-FFF2-40B4-BE49-F238E27FC236}">
                <a16:creationId xmlns:a16="http://schemas.microsoft.com/office/drawing/2014/main" id="{9695FB88-D0EB-0A44-AAAE-711E0029C0C2}"/>
              </a:ext>
            </a:extLst>
          </p:cNvPr>
          <p:cNvSpPr>
            <a:spLocks noGrp="1"/>
          </p:cNvSpPr>
          <p:nvPr>
            <p:ph type="body" sz="half" idx="2"/>
          </p:nvPr>
        </p:nvSpPr>
        <p:spPr>
          <a:xfrm>
            <a:off x="68792" y="586066"/>
            <a:ext cx="3514380" cy="5996766"/>
          </a:xfrm>
        </p:spPr>
        <p:txBody>
          <a:bodyPr vert="horz" lIns="91440" tIns="45720" rIns="91440" bIns="45720" rtlCol="0">
            <a:noAutofit/>
          </a:bodyPr>
          <a:lstStyle/>
          <a:p>
            <a:pPr indent="-228600">
              <a:buFont typeface="Arial" panose="020B0604020202020204" pitchFamily="34" charset="0"/>
              <a:buChar char="•"/>
            </a:pPr>
            <a:r>
              <a:rPr lang="en-US" sz="1300" dirty="0"/>
              <a:t>Late Proterozoic </a:t>
            </a:r>
          </a:p>
          <a:p>
            <a:pPr lvl="1" indent="-228600">
              <a:buFont typeface="Arial" panose="020B0604020202020204" pitchFamily="34" charset="0"/>
              <a:buChar char="•"/>
            </a:pPr>
            <a:r>
              <a:rPr lang="en-US" sz="1300" dirty="0"/>
              <a:t>inception of the North American Cordillera during the breakup of the super-continent </a:t>
            </a:r>
            <a:r>
              <a:rPr lang="en-US" sz="1300" dirty="0" err="1"/>
              <a:t>Rodinia</a:t>
            </a:r>
            <a:r>
              <a:rPr lang="en-US" sz="1300" dirty="0"/>
              <a:t> </a:t>
            </a:r>
          </a:p>
          <a:p>
            <a:pPr indent="-228600">
              <a:buFont typeface="Arial" panose="020B0604020202020204" pitchFamily="34" charset="0"/>
              <a:buChar char="•"/>
            </a:pPr>
            <a:r>
              <a:rPr lang="en-US" sz="1300" dirty="0"/>
              <a:t>Development of a west-facing passive margin at the edge of Precambrian continental crust </a:t>
            </a:r>
          </a:p>
          <a:p>
            <a:pPr lvl="1" indent="-228600">
              <a:buFont typeface="Arial" panose="020B0604020202020204" pitchFamily="34" charset="0"/>
              <a:buChar char="•"/>
            </a:pPr>
            <a:r>
              <a:rPr lang="en-US" sz="1300" dirty="0"/>
              <a:t>Location of edge commonly inferred from the 0.706 line</a:t>
            </a:r>
          </a:p>
          <a:p>
            <a:pPr lvl="1" indent="-228600">
              <a:buFont typeface="Arial" panose="020B0604020202020204" pitchFamily="34" charset="0"/>
              <a:buChar char="•"/>
            </a:pPr>
            <a:r>
              <a:rPr lang="en-US" sz="1300" u="sng" dirty="0"/>
              <a:t>Pb and Sr isotope ratios suggest that the rifted margin is more complex and covers a wider area</a:t>
            </a:r>
          </a:p>
          <a:p>
            <a:pPr indent="-228600">
              <a:buFont typeface="Arial" panose="020B0604020202020204" pitchFamily="34" charset="0"/>
              <a:buChar char="•"/>
            </a:pPr>
            <a:r>
              <a:rPr lang="en-US" sz="1300" dirty="0"/>
              <a:t>Continental margin modification begins</a:t>
            </a:r>
          </a:p>
          <a:p>
            <a:pPr lvl="1" indent="-228600">
              <a:buFont typeface="Arial" panose="020B0604020202020204" pitchFamily="34" charset="0"/>
              <a:buChar char="•"/>
            </a:pPr>
            <a:r>
              <a:rPr lang="en-US" sz="1300" dirty="0"/>
              <a:t> Late Devonian to Early Mississippian Antler orogeny </a:t>
            </a:r>
          </a:p>
          <a:p>
            <a:pPr lvl="2" indent="-228600">
              <a:buFont typeface="Arial" panose="020B0604020202020204" pitchFamily="34" charset="0"/>
              <a:buChar char="•"/>
            </a:pPr>
            <a:r>
              <a:rPr lang="en-US" sz="1300" dirty="0" err="1"/>
              <a:t>eugeoclinal</a:t>
            </a:r>
            <a:r>
              <a:rPr lang="en-US" sz="1300" dirty="0"/>
              <a:t> siliciclastic rocks of the Roberts Mountains allochthon were thrust eastward over miogeoclinal rocks of the continental shelf </a:t>
            </a:r>
          </a:p>
          <a:p>
            <a:pPr lvl="1" indent="-228600">
              <a:buFont typeface="Arial" panose="020B0604020202020204" pitchFamily="34" charset="0"/>
              <a:buChar char="•"/>
            </a:pPr>
            <a:r>
              <a:rPr lang="en-US" sz="1300" dirty="0"/>
              <a:t>Late Permian to Early Triassic: the Sonoma orogeny - placed </a:t>
            </a:r>
            <a:r>
              <a:rPr lang="en-US" sz="1300" dirty="0" err="1"/>
              <a:t>eugeoclinal</a:t>
            </a:r>
            <a:r>
              <a:rPr lang="en-US" sz="1300" dirty="0"/>
              <a:t> rocks of the Golconda allochthon over the RM allochthon</a:t>
            </a:r>
          </a:p>
          <a:p>
            <a:pPr indent="-228600">
              <a:buFont typeface="Arial" panose="020B0604020202020204" pitchFamily="34" charset="0"/>
              <a:buChar char="•"/>
            </a:pPr>
            <a:r>
              <a:rPr lang="en-US" sz="1300" dirty="0"/>
              <a:t>Early to middle Tertiary tectonism: southward sweep of generally east-west belts of magmatism from 43 to 21 Ma </a:t>
            </a:r>
          </a:p>
          <a:p>
            <a:pPr indent="-228600">
              <a:buFont typeface="Arial" panose="020B0604020202020204" pitchFamily="34" charset="0"/>
              <a:buChar char="•"/>
            </a:pPr>
            <a:r>
              <a:rPr lang="en-US" sz="1300" dirty="0"/>
              <a:t>Middle to late Tertiary tectonism: regional uplift, formation of the Northern Nevada rift and Basin and Range style faulting</a:t>
            </a:r>
          </a:p>
          <a:p>
            <a:pPr indent="-228600">
              <a:buFont typeface="Arial" panose="020B0604020202020204" pitchFamily="34" charset="0"/>
              <a:buChar char="•"/>
            </a:pPr>
            <a:endParaRPr lang="en-US" sz="1300" dirty="0"/>
          </a:p>
          <a:p>
            <a:pPr indent="-228600">
              <a:buFont typeface="Arial" panose="020B0604020202020204" pitchFamily="34" charset="0"/>
              <a:buChar char="•"/>
            </a:pPr>
            <a:endParaRPr lang="en-US" sz="1300" dirty="0"/>
          </a:p>
          <a:p>
            <a:pPr lvl="1" indent="-228600">
              <a:buFont typeface="Arial" panose="020B0604020202020204" pitchFamily="34" charset="0"/>
              <a:buChar char="•"/>
            </a:pPr>
            <a:endParaRPr lang="en-US" sz="1300" dirty="0"/>
          </a:p>
          <a:p>
            <a:pPr lvl="1" indent="-228600">
              <a:buFont typeface="Arial" panose="020B0604020202020204" pitchFamily="34" charset="0"/>
              <a:buChar char="•"/>
            </a:pPr>
            <a:endParaRPr lang="en-US" sz="1300" dirty="0"/>
          </a:p>
          <a:p>
            <a:pPr indent="-228600">
              <a:buFont typeface="Arial" panose="020B0604020202020204" pitchFamily="34" charset="0"/>
              <a:buChar char="•"/>
            </a:pPr>
            <a:endParaRPr lang="en-US" sz="1300" dirty="0"/>
          </a:p>
          <a:p>
            <a:pPr lvl="1" indent="-228600">
              <a:buFont typeface="Arial" panose="020B0604020202020204" pitchFamily="34" charset="0"/>
              <a:buChar char="•"/>
            </a:pPr>
            <a:endParaRPr lang="en-US" sz="1300" dirty="0"/>
          </a:p>
          <a:p>
            <a:pPr lvl="1" indent="-228600">
              <a:buFont typeface="Arial" panose="020B0604020202020204" pitchFamily="34" charset="0"/>
              <a:buChar char="•"/>
            </a:pPr>
            <a:endParaRPr lang="en-US" sz="1300"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Content Placeholder 5" descr="Diagram&#10;&#10;Description automatically generated">
            <a:extLst>
              <a:ext uri="{FF2B5EF4-FFF2-40B4-BE49-F238E27FC236}">
                <a16:creationId xmlns:a16="http://schemas.microsoft.com/office/drawing/2014/main" id="{8BCB2EC3-D894-2E4B-A445-E44FAC22AAD0}"/>
              </a:ext>
            </a:extLst>
          </p:cNvPr>
          <p:cNvPicPr>
            <a:picLocks noGrp="1" noChangeAspect="1"/>
          </p:cNvPicPr>
          <p:nvPr>
            <p:ph idx="1"/>
          </p:nvPr>
        </p:nvPicPr>
        <p:blipFill>
          <a:blip r:embed="rId2"/>
          <a:stretch>
            <a:fillRect/>
          </a:stretch>
        </p:blipFill>
        <p:spPr>
          <a:xfrm>
            <a:off x="3626758" y="1606048"/>
            <a:ext cx="5401340" cy="3645903"/>
          </a:xfrm>
          <a:prstGeom prst="rect">
            <a:avLst/>
          </a:prstGeom>
        </p:spPr>
      </p:pic>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8342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E79BB9-AE3B-9044-B3D5-14D55C5DC392}"/>
              </a:ext>
            </a:extLst>
          </p:cNvPr>
          <p:cNvSpPr>
            <a:spLocks noGrp="1"/>
          </p:cNvSpPr>
          <p:nvPr>
            <p:ph type="title"/>
          </p:nvPr>
        </p:nvSpPr>
        <p:spPr>
          <a:xfrm>
            <a:off x="0" y="0"/>
            <a:ext cx="3488890" cy="603299"/>
          </a:xfrm>
        </p:spPr>
        <p:txBody>
          <a:bodyPr vert="horz" lIns="91440" tIns="45720" rIns="91440" bIns="45720" rtlCol="0" anchor="ctr">
            <a:normAutofit/>
          </a:bodyPr>
          <a:lstStyle/>
          <a:p>
            <a:r>
              <a:rPr lang="en-US" sz="3100" kern="1200" dirty="0">
                <a:solidFill>
                  <a:schemeClr val="tx1"/>
                </a:solidFill>
                <a:latin typeface="+mj-lt"/>
                <a:ea typeface="+mj-ea"/>
                <a:cs typeface="+mj-cs"/>
              </a:rPr>
              <a:t>Isotopic Boundaries</a:t>
            </a:r>
          </a:p>
        </p:txBody>
      </p:sp>
      <p:sp>
        <p:nvSpPr>
          <p:cNvPr id="4" name="Text Placeholder 3">
            <a:extLst>
              <a:ext uri="{FF2B5EF4-FFF2-40B4-BE49-F238E27FC236}">
                <a16:creationId xmlns:a16="http://schemas.microsoft.com/office/drawing/2014/main" id="{24830C58-F721-A544-8E02-7A5DC291C5D1}"/>
              </a:ext>
            </a:extLst>
          </p:cNvPr>
          <p:cNvSpPr>
            <a:spLocks noGrp="1"/>
          </p:cNvSpPr>
          <p:nvPr>
            <p:ph type="body" sz="half" idx="2"/>
          </p:nvPr>
        </p:nvSpPr>
        <p:spPr>
          <a:xfrm>
            <a:off x="760545" y="5002694"/>
            <a:ext cx="8180863" cy="1796828"/>
          </a:xfrm>
        </p:spPr>
        <p:txBody>
          <a:bodyPr vert="horz" lIns="91440" tIns="45720" rIns="91440" bIns="45720" rtlCol="0">
            <a:normAutofit fontScale="92500" lnSpcReduction="20000"/>
          </a:bodyPr>
          <a:lstStyle/>
          <a:p>
            <a:pPr indent="-228600">
              <a:buFont typeface="Arial" panose="020B0604020202020204" pitchFamily="34" charset="0"/>
              <a:buChar char="•"/>
            </a:pPr>
            <a:r>
              <a:rPr lang="en-US" sz="1700" dirty="0"/>
              <a:t>Granitoid magmas commonly retain the properties of material from the base of the crust </a:t>
            </a:r>
          </a:p>
          <a:p>
            <a:pPr indent="-228600">
              <a:buFont typeface="Arial" panose="020B0604020202020204" pitchFamily="34" charset="0"/>
              <a:buChar char="•"/>
            </a:pPr>
            <a:r>
              <a:rPr lang="en-US" sz="1700" dirty="0"/>
              <a:t>Isotopic compositions of granitoids of different ages can give a picture of the lower and middle crust through time</a:t>
            </a:r>
          </a:p>
          <a:p>
            <a:pPr indent="-228600">
              <a:buFont typeface="Arial" panose="020B0604020202020204" pitchFamily="34" charset="0"/>
              <a:buChar char="•"/>
            </a:pPr>
            <a:r>
              <a:rPr lang="en-US" sz="1700" dirty="0"/>
              <a:t>The 38.8 and 39 isopleths also broadly define the continental edge </a:t>
            </a:r>
          </a:p>
          <a:p>
            <a:pPr indent="-228600">
              <a:buFont typeface="Arial" panose="020B0604020202020204" pitchFamily="34" charset="0"/>
              <a:buChar char="•"/>
            </a:pPr>
            <a:r>
              <a:rPr lang="en-US" dirty="0"/>
              <a:t>West and north of the 0.706 isopleth is composed dominantly of oceanic crust. The eastern province, east of the Carlin trend, represents Precambrian continental crust and the central province is transitional or thinned crust that formed during development of the passive margin</a:t>
            </a:r>
            <a:endParaRPr lang="en-US" sz="1800" dirty="0"/>
          </a:p>
          <a:p>
            <a:pPr indent="-228600">
              <a:buFont typeface="Arial" panose="020B0604020202020204" pitchFamily="34" charset="0"/>
              <a:buChar char="•"/>
            </a:pPr>
            <a:endParaRPr lang="en-US" sz="1700" dirty="0"/>
          </a:p>
          <a:p>
            <a:pPr indent="-228600">
              <a:buFont typeface="Arial" panose="020B0604020202020204" pitchFamily="34" charset="0"/>
              <a:buChar char="•"/>
            </a:pPr>
            <a:endParaRPr lang="en-US" sz="1700"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Content Placeholder 5" descr="Diagram, schematic&#10;&#10;Description automatically generated">
            <a:extLst>
              <a:ext uri="{FF2B5EF4-FFF2-40B4-BE49-F238E27FC236}">
                <a16:creationId xmlns:a16="http://schemas.microsoft.com/office/drawing/2014/main" id="{E84732E2-3C53-B04F-AA4B-D6C3C1F5875A}"/>
              </a:ext>
            </a:extLst>
          </p:cNvPr>
          <p:cNvPicPr>
            <a:picLocks noGrp="1" noChangeAspect="1"/>
          </p:cNvPicPr>
          <p:nvPr>
            <p:ph idx="1"/>
          </p:nvPr>
        </p:nvPicPr>
        <p:blipFill>
          <a:blip r:embed="rId2"/>
          <a:stretch>
            <a:fillRect/>
          </a:stretch>
        </p:blipFill>
        <p:spPr>
          <a:xfrm>
            <a:off x="1296726" y="503024"/>
            <a:ext cx="6766420" cy="4499669"/>
          </a:xfrm>
          <a:prstGeom prst="rect">
            <a:avLst/>
          </a:prstGeom>
        </p:spPr>
      </p:pic>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85094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 Placeholder 3">
            <a:extLst>
              <a:ext uri="{FF2B5EF4-FFF2-40B4-BE49-F238E27FC236}">
                <a16:creationId xmlns:a16="http://schemas.microsoft.com/office/drawing/2014/main" id="{BB6B67B8-DD85-0C43-87FB-5558EB4DFC61}"/>
              </a:ext>
            </a:extLst>
          </p:cNvPr>
          <p:cNvSpPr txBox="1">
            <a:spLocks/>
          </p:cNvSpPr>
          <p:nvPr/>
        </p:nvSpPr>
        <p:spPr>
          <a:xfrm>
            <a:off x="162915" y="586046"/>
            <a:ext cx="3612549" cy="54426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HGM of gravity data is used to locate density boundaries associated with gravity gradients</a:t>
            </a:r>
          </a:p>
          <a:p>
            <a:pPr marL="285750" indent="-285750">
              <a:buFont typeface="Arial" panose="020B0604020202020204" pitchFamily="34" charset="0"/>
              <a:buChar char="•"/>
            </a:pPr>
            <a:r>
              <a:rPr lang="en-US" dirty="0"/>
              <a:t>Density contrasts commonly occur where different types of crust are juxtaposed </a:t>
            </a:r>
          </a:p>
          <a:p>
            <a:pPr marL="285750" indent="-285750">
              <a:buFont typeface="Arial" panose="020B0604020202020204" pitchFamily="34" charset="0"/>
              <a:buChar char="•"/>
            </a:pPr>
            <a:r>
              <a:rPr lang="en-US" dirty="0"/>
              <a:t>The area along the BME trend represents a density boundary   </a:t>
            </a:r>
          </a:p>
        </p:txBody>
      </p:sp>
      <p:sp>
        <p:nvSpPr>
          <p:cNvPr id="21" name="Title 1">
            <a:extLst>
              <a:ext uri="{FF2B5EF4-FFF2-40B4-BE49-F238E27FC236}">
                <a16:creationId xmlns:a16="http://schemas.microsoft.com/office/drawing/2014/main" id="{5F128578-07A5-F347-BF00-22085FC48522}"/>
              </a:ext>
            </a:extLst>
          </p:cNvPr>
          <p:cNvSpPr txBox="1">
            <a:spLocks/>
          </p:cNvSpPr>
          <p:nvPr/>
        </p:nvSpPr>
        <p:spPr>
          <a:xfrm>
            <a:off x="-1" y="-1014155"/>
            <a:ext cx="4728968"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800" dirty="0"/>
              <a:t>Gravitational Boundaries</a:t>
            </a:r>
          </a:p>
        </p:txBody>
      </p:sp>
      <p:pic>
        <p:nvPicPr>
          <p:cNvPr id="22" name="Content Placeholder 5" descr="A picture containing diagram&#10;&#10;Description automatically generated">
            <a:extLst>
              <a:ext uri="{FF2B5EF4-FFF2-40B4-BE49-F238E27FC236}">
                <a16:creationId xmlns:a16="http://schemas.microsoft.com/office/drawing/2014/main" id="{D0B2A4CD-8693-7E44-B95F-51AF28DC3F76}"/>
              </a:ext>
            </a:extLst>
          </p:cNvPr>
          <p:cNvPicPr>
            <a:picLocks noGrp="1" noChangeAspect="1"/>
          </p:cNvPicPr>
          <p:nvPr>
            <p:ph idx="1"/>
          </p:nvPr>
        </p:nvPicPr>
        <p:blipFill>
          <a:blip r:embed="rId2"/>
          <a:stretch>
            <a:fillRect/>
          </a:stretch>
        </p:blipFill>
        <p:spPr>
          <a:xfrm>
            <a:off x="3988646" y="167672"/>
            <a:ext cx="4773359" cy="6451405"/>
          </a:xfrm>
        </p:spPr>
      </p:pic>
      <p:sp>
        <p:nvSpPr>
          <p:cNvPr id="23" name="Text Placeholder 3">
            <a:extLst>
              <a:ext uri="{FF2B5EF4-FFF2-40B4-BE49-F238E27FC236}">
                <a16:creationId xmlns:a16="http://schemas.microsoft.com/office/drawing/2014/main" id="{41C19AB1-64B0-BA4C-8E89-2A300D04FD8E}"/>
              </a:ext>
            </a:extLst>
          </p:cNvPr>
          <p:cNvSpPr>
            <a:spLocks noGrp="1"/>
          </p:cNvSpPr>
          <p:nvPr>
            <p:ph type="body" sz="half" idx="2"/>
          </p:nvPr>
        </p:nvSpPr>
        <p:spPr>
          <a:xfrm>
            <a:off x="1224572" y="3067253"/>
            <a:ext cx="2806995" cy="2723971"/>
          </a:xfrm>
        </p:spPr>
        <p:txBody>
          <a:bodyPr>
            <a:normAutofit fontScale="77500" lnSpcReduction="20000"/>
          </a:bodyPr>
          <a:lstStyle/>
          <a:p>
            <a:r>
              <a:rPr lang="en-US" dirty="0"/>
              <a:t>Figure 4d. Map constructed from the gravity data to display ridges where major density boundaries are inferred in the crust. The mapped values are the magnitude of the horizontal gradient of Bouguer gravity of (d) but continued upward by 10 km instead of 5 km to better represent the locations of regional gradients of (c). High horizontal-gradient magnitude values imply either shallow boundaries, boundaries with large density contrast, or both. Density boundaries can represent major fault zones, lithologic contacts (such as the edges of batholiths), or structural relief on the lower crust or mantle.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0033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 Placeholder 3">
            <a:extLst>
              <a:ext uri="{FF2B5EF4-FFF2-40B4-BE49-F238E27FC236}">
                <a16:creationId xmlns:a16="http://schemas.microsoft.com/office/drawing/2014/main" id="{BB6B67B8-DD85-0C43-87FB-5558EB4DFC61}"/>
              </a:ext>
            </a:extLst>
          </p:cNvPr>
          <p:cNvSpPr txBox="1">
            <a:spLocks/>
          </p:cNvSpPr>
          <p:nvPr/>
        </p:nvSpPr>
        <p:spPr>
          <a:xfrm>
            <a:off x="162915" y="586046"/>
            <a:ext cx="3612549" cy="54426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general increase in magnetic potential values from northeast to southwest</a:t>
            </a:r>
          </a:p>
          <a:p>
            <a:pPr marL="285750" indent="-285750">
              <a:buFont typeface="Arial" panose="020B0604020202020204" pitchFamily="34" charset="0"/>
              <a:buChar char="•"/>
            </a:pPr>
            <a:r>
              <a:rPr lang="en-US" dirty="0"/>
              <a:t>expression of the Northern Nevada rift</a:t>
            </a:r>
          </a:p>
          <a:p>
            <a:pPr marL="285750" indent="-285750">
              <a:buFont typeface="Arial" panose="020B0604020202020204" pitchFamily="34" charset="0"/>
              <a:buChar char="•"/>
            </a:pPr>
            <a:r>
              <a:rPr lang="en-US" dirty="0"/>
              <a:t>correlates with the transitions in lower to middle crustal composition inferred from the isotopic data </a:t>
            </a:r>
          </a:p>
          <a:p>
            <a:pPr marL="285750" indent="-285750">
              <a:buFont typeface="Arial" panose="020B0604020202020204" pitchFamily="34" charset="0"/>
              <a:buChar char="•"/>
            </a:pPr>
            <a:r>
              <a:rPr lang="en-US" dirty="0"/>
              <a:t>low magnetic potential values – magnetite-poor Precambrian basement rocks</a:t>
            </a:r>
          </a:p>
          <a:p>
            <a:pPr marL="285750" indent="-285750">
              <a:buFont typeface="Arial" panose="020B0604020202020204" pitchFamily="34" charset="0"/>
              <a:buChar char="•"/>
            </a:pPr>
            <a:r>
              <a:rPr lang="en-US" dirty="0"/>
              <a:t>moderate to high magnetic potential values - expression of the more magnetic crust in the western province </a:t>
            </a:r>
          </a:p>
          <a:p>
            <a:pPr marL="285750" indent="-285750">
              <a:buFont typeface="Arial" panose="020B0604020202020204" pitchFamily="34" charset="0"/>
              <a:buChar char="•"/>
            </a:pPr>
            <a:endParaRPr lang="en-US" dirty="0">
              <a:effectLst/>
            </a:endParaRPr>
          </a:p>
        </p:txBody>
      </p:sp>
      <p:sp>
        <p:nvSpPr>
          <p:cNvPr id="21" name="Title 1">
            <a:extLst>
              <a:ext uri="{FF2B5EF4-FFF2-40B4-BE49-F238E27FC236}">
                <a16:creationId xmlns:a16="http://schemas.microsoft.com/office/drawing/2014/main" id="{5F128578-07A5-F347-BF00-22085FC48522}"/>
              </a:ext>
            </a:extLst>
          </p:cNvPr>
          <p:cNvSpPr txBox="1">
            <a:spLocks/>
          </p:cNvSpPr>
          <p:nvPr/>
        </p:nvSpPr>
        <p:spPr>
          <a:xfrm>
            <a:off x="0" y="-1014154"/>
            <a:ext cx="4728968"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Magnetic Boundaries</a:t>
            </a:r>
          </a:p>
        </p:txBody>
      </p:sp>
      <p:sp>
        <p:nvSpPr>
          <p:cNvPr id="23" name="Text Placeholder 3">
            <a:extLst>
              <a:ext uri="{FF2B5EF4-FFF2-40B4-BE49-F238E27FC236}">
                <a16:creationId xmlns:a16="http://schemas.microsoft.com/office/drawing/2014/main" id="{41C19AB1-64B0-BA4C-8E89-2A300D04FD8E}"/>
              </a:ext>
            </a:extLst>
          </p:cNvPr>
          <p:cNvSpPr>
            <a:spLocks noGrp="1"/>
          </p:cNvSpPr>
          <p:nvPr>
            <p:ph type="body" sz="half" idx="2"/>
          </p:nvPr>
        </p:nvSpPr>
        <p:spPr>
          <a:xfrm>
            <a:off x="843143" y="4754069"/>
            <a:ext cx="3401512" cy="2434855"/>
          </a:xfrm>
        </p:spPr>
        <p:txBody>
          <a:bodyPr>
            <a:normAutofit fontScale="77500" lnSpcReduction="20000"/>
          </a:bodyPr>
          <a:lstStyle/>
          <a:p>
            <a:r>
              <a:rPr lang="en-US" dirty="0"/>
              <a:t>Figure 5c. Magnetic potential data computed as a vertical integral of the aeromagnetic data that enhances the broadest features of the data corresponding with major crustal features. The units (</a:t>
            </a:r>
            <a:r>
              <a:rPr lang="en-US" dirty="0" err="1"/>
              <a:t>mpu</a:t>
            </a:r>
            <a:r>
              <a:rPr lang="en-US" dirty="0"/>
              <a:t>) are arbitrary. Black, blue, and light blue lines are the isopleths of Sr initial = 0.706 and 208Pb/204Pb = 38.8 and 39, respectively, from Figure 2. Lack of correlation between lows on this map and the thermal features of Figure 5b, combined with the good correspondence between the Sr and Pb isopleths and the limits of the region of areas of low values, imply that the low values are primarily produced by magnetite-poor basement rocks rather than elevated temperatures </a:t>
            </a:r>
          </a:p>
          <a:p>
            <a:endParaRPr lang="en-US" dirty="0"/>
          </a:p>
          <a:p>
            <a:pPr marL="285750" indent="-285750">
              <a:buFont typeface="Arial" panose="020B0604020202020204" pitchFamily="34" charset="0"/>
              <a:buChar char="•"/>
            </a:pPr>
            <a:endParaRPr lang="en-US" dirty="0"/>
          </a:p>
        </p:txBody>
      </p:sp>
      <p:pic>
        <p:nvPicPr>
          <p:cNvPr id="20" name="Picture 19" descr="Diagram, map&#10;&#10;Description automatically generated">
            <a:extLst>
              <a:ext uri="{FF2B5EF4-FFF2-40B4-BE49-F238E27FC236}">
                <a16:creationId xmlns:a16="http://schemas.microsoft.com/office/drawing/2014/main" id="{9064F505-1CD6-1348-982B-30B6A9BC2353}"/>
              </a:ext>
            </a:extLst>
          </p:cNvPr>
          <p:cNvPicPr>
            <a:picLocks noChangeAspect="1"/>
          </p:cNvPicPr>
          <p:nvPr/>
        </p:nvPicPr>
        <p:blipFill>
          <a:blip r:embed="rId2"/>
          <a:stretch>
            <a:fillRect/>
          </a:stretch>
        </p:blipFill>
        <p:spPr>
          <a:xfrm>
            <a:off x="4110164" y="171677"/>
            <a:ext cx="4728968" cy="6514645"/>
          </a:xfrm>
          <a:prstGeom prst="rect">
            <a:avLst/>
          </a:prstGeom>
        </p:spPr>
      </p:pic>
      <p:sp>
        <p:nvSpPr>
          <p:cNvPr id="24" name="Title 1">
            <a:extLst>
              <a:ext uri="{FF2B5EF4-FFF2-40B4-BE49-F238E27FC236}">
                <a16:creationId xmlns:a16="http://schemas.microsoft.com/office/drawing/2014/main" id="{1A77EEF4-9C54-584C-9C31-2B9A6079F3B5}"/>
              </a:ext>
            </a:extLst>
          </p:cNvPr>
          <p:cNvSpPr txBox="1">
            <a:spLocks/>
          </p:cNvSpPr>
          <p:nvPr/>
        </p:nvSpPr>
        <p:spPr>
          <a:xfrm>
            <a:off x="0" y="-959347"/>
            <a:ext cx="4728968"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Structural Boundary</a:t>
            </a:r>
          </a:p>
        </p:txBody>
      </p:sp>
      <p:sp>
        <p:nvSpPr>
          <p:cNvPr id="25" name="Text Placeholder 3">
            <a:extLst>
              <a:ext uri="{FF2B5EF4-FFF2-40B4-BE49-F238E27FC236}">
                <a16:creationId xmlns:a16="http://schemas.microsoft.com/office/drawing/2014/main" id="{6E31010A-23F8-4B4D-A2DB-0640D16AC56A}"/>
              </a:ext>
            </a:extLst>
          </p:cNvPr>
          <p:cNvSpPr txBox="1">
            <a:spLocks/>
          </p:cNvSpPr>
          <p:nvPr/>
        </p:nvSpPr>
        <p:spPr>
          <a:xfrm>
            <a:off x="223856" y="881255"/>
            <a:ext cx="3612549" cy="54426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“The magnetic boundary is an expression of a steep increment in the gradual increase of magnetic potential values from east to west. The coincidence of the density and magnetic boundaries, their linearity, and their location near the isopleths of Sr and Pb iso- tope ratios and limit of the area of low magnetic potential values suggest that this is a structural boundary related to the margin of the Precambrian crust.”</a:t>
            </a:r>
          </a:p>
          <a:p>
            <a:pPr marL="285750" indent="-285750">
              <a:buFont typeface="Arial" panose="020B0604020202020204" pitchFamily="34" charset="0"/>
              <a:buChar char="•"/>
            </a:pPr>
            <a:endParaRPr lang="en-US" dirty="0">
              <a:effectLst/>
            </a:endParaRPr>
          </a:p>
        </p:txBody>
      </p:sp>
    </p:spTree>
    <p:extLst>
      <p:ext uri="{BB962C8B-B14F-4D97-AF65-F5344CB8AC3E}">
        <p14:creationId xmlns:p14="http://schemas.microsoft.com/office/powerpoint/2010/main" val="171150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1"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dissolv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4" grpId="0"/>
      <p:bldP spid="2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8F271661-9D0E-D44B-BDD2-25A6D097B09F}"/>
              </a:ext>
            </a:extLst>
          </p:cNvPr>
          <p:cNvPicPr>
            <a:picLocks noChangeAspect="1"/>
          </p:cNvPicPr>
          <p:nvPr/>
        </p:nvPicPr>
        <p:blipFill rotWithShape="1">
          <a:blip r:embed="rId3"/>
          <a:srcRect b="1567"/>
          <a:stretch/>
        </p:blipFill>
        <p:spPr>
          <a:xfrm>
            <a:off x="4742121" y="3661587"/>
            <a:ext cx="4508205" cy="2579726"/>
          </a:xfrm>
          <a:prstGeom prst="rect">
            <a:avLst/>
          </a:prstGeom>
        </p:spPr>
      </p:pic>
      <p:pic>
        <p:nvPicPr>
          <p:cNvPr id="6" name="Content Placeholder 5" descr="Diagram&#10;&#10;Description automatically generated">
            <a:extLst>
              <a:ext uri="{FF2B5EF4-FFF2-40B4-BE49-F238E27FC236}">
                <a16:creationId xmlns:a16="http://schemas.microsoft.com/office/drawing/2014/main" id="{4B1C1D2F-46F0-6E4C-B74E-59980BCA3A3A}"/>
              </a:ext>
            </a:extLst>
          </p:cNvPr>
          <p:cNvPicPr>
            <a:picLocks noGrp="1" noChangeAspect="1"/>
          </p:cNvPicPr>
          <p:nvPr>
            <p:ph idx="1"/>
          </p:nvPr>
        </p:nvPicPr>
        <p:blipFill rotWithShape="1">
          <a:blip r:embed="rId4"/>
          <a:srcRect r="1790"/>
          <a:stretch/>
        </p:blipFill>
        <p:spPr>
          <a:xfrm>
            <a:off x="0" y="360979"/>
            <a:ext cx="4828087" cy="6136042"/>
          </a:xfrm>
        </p:spPr>
      </p:pic>
      <p:pic>
        <p:nvPicPr>
          <p:cNvPr id="14" name="Picture 13" descr="Text&#10;&#10;Description automatically generated">
            <a:extLst>
              <a:ext uri="{FF2B5EF4-FFF2-40B4-BE49-F238E27FC236}">
                <a16:creationId xmlns:a16="http://schemas.microsoft.com/office/drawing/2014/main" id="{8C9492EC-6C74-FD45-8A12-85E462EB2084}"/>
              </a:ext>
            </a:extLst>
          </p:cNvPr>
          <p:cNvPicPr>
            <a:picLocks noChangeAspect="1"/>
          </p:cNvPicPr>
          <p:nvPr/>
        </p:nvPicPr>
        <p:blipFill>
          <a:blip r:embed="rId5"/>
          <a:stretch>
            <a:fillRect/>
          </a:stretch>
        </p:blipFill>
        <p:spPr>
          <a:xfrm>
            <a:off x="4956928" y="428615"/>
            <a:ext cx="4078589" cy="2977264"/>
          </a:xfrm>
          <a:prstGeom prst="rect">
            <a:avLst/>
          </a:prstGeom>
        </p:spPr>
      </p:pic>
    </p:spTree>
    <p:extLst>
      <p:ext uri="{BB962C8B-B14F-4D97-AF65-F5344CB8AC3E}">
        <p14:creationId xmlns:p14="http://schemas.microsoft.com/office/powerpoint/2010/main" val="1564560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21559F-F8E0-4A45-AFC3-B5FE880F3AC6}"/>
              </a:ext>
            </a:extLst>
          </p:cNvPr>
          <p:cNvSpPr>
            <a:spLocks noGrp="1"/>
          </p:cNvSpPr>
          <p:nvPr>
            <p:ph type="title"/>
          </p:nvPr>
        </p:nvSpPr>
        <p:spPr>
          <a:xfrm>
            <a:off x="169162" y="-173717"/>
            <a:ext cx="8506821" cy="1135737"/>
          </a:xfrm>
        </p:spPr>
        <p:txBody>
          <a:bodyPr vert="horz" lIns="91440" tIns="45720" rIns="91440" bIns="45720" rtlCol="0" anchor="ctr">
            <a:normAutofit/>
          </a:bodyPr>
          <a:lstStyle/>
          <a:p>
            <a:r>
              <a:rPr lang="en-US" sz="2400" kern="1200" dirty="0">
                <a:solidFill>
                  <a:schemeClr val="tx1"/>
                </a:solidFill>
                <a:latin typeface="+mj-lt"/>
                <a:ea typeface="+mj-ea"/>
                <a:cs typeface="+mj-cs"/>
              </a:rPr>
              <a:t>Conclusion</a:t>
            </a: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D2822397-1A4D-AD41-B325-F0E74547E72F}"/>
              </a:ext>
            </a:extLst>
          </p:cNvPr>
          <p:cNvSpPr>
            <a:spLocks noGrp="1"/>
          </p:cNvSpPr>
          <p:nvPr>
            <p:ph type="body" sz="half" idx="2"/>
          </p:nvPr>
        </p:nvSpPr>
        <p:spPr>
          <a:xfrm>
            <a:off x="162915" y="688504"/>
            <a:ext cx="3630721" cy="6164546"/>
          </a:xfrm>
        </p:spPr>
        <p:txBody>
          <a:bodyPr vert="horz" lIns="91440" tIns="45720" rIns="91440" bIns="45720" rtlCol="0">
            <a:normAutofit/>
          </a:bodyPr>
          <a:lstStyle/>
          <a:p>
            <a:pPr indent="-228600">
              <a:buFont typeface="Arial" panose="020B0604020202020204" pitchFamily="34" charset="0"/>
              <a:buChar char="•"/>
            </a:pPr>
            <a:r>
              <a:rPr lang="en-US" sz="1800" dirty="0"/>
              <a:t>Fault zones were developed during Precambrian rifting of </a:t>
            </a:r>
            <a:r>
              <a:rPr lang="en-US" sz="1800" dirty="0" err="1"/>
              <a:t>Rodinia</a:t>
            </a:r>
            <a:r>
              <a:rPr lang="en-US" sz="1800" dirty="0"/>
              <a:t>, or during later continental margin modification – </a:t>
            </a:r>
            <a:r>
              <a:rPr lang="en-US" sz="1800" u="sng" dirty="0"/>
              <a:t>these fault zones have had a profound influence on many subsequent tectonic events</a:t>
            </a:r>
          </a:p>
          <a:p>
            <a:pPr lvl="1" indent="-228600">
              <a:buFont typeface="Arial" panose="020B0604020202020204" pitchFamily="34" charset="0"/>
              <a:buChar char="•"/>
            </a:pPr>
            <a:r>
              <a:rPr lang="en-US" dirty="0"/>
              <a:t>During extensional events, the fault zones guided rifting, magmatism, and fluid flow </a:t>
            </a:r>
            <a:endParaRPr lang="en-US" sz="1600" dirty="0"/>
          </a:p>
          <a:p>
            <a:pPr lvl="1" indent="-228600">
              <a:buFont typeface="Arial" panose="020B0604020202020204" pitchFamily="34" charset="0"/>
              <a:buChar char="•"/>
            </a:pPr>
            <a:r>
              <a:rPr lang="en-US" dirty="0"/>
              <a:t>During compressional events, discontinuities at the fault zones may have acted as buttresses that controlled allochthon emplacement or folding, or the faults may have reactivated as thrust or strike-slip faults. </a:t>
            </a:r>
          </a:p>
          <a:p>
            <a:pPr indent="-228600">
              <a:buFont typeface="Arial" panose="020B0604020202020204" pitchFamily="34" charset="0"/>
              <a:buChar char="•"/>
            </a:pPr>
            <a:r>
              <a:rPr lang="en-US" b="1" dirty="0"/>
              <a:t>“Geophysical signatures of the crustal fault zones reflect the final products of millions of years of reactivation and/or influence of the fault zones throughout the Phanerozoic.”</a:t>
            </a:r>
            <a:endParaRPr lang="en-US" sz="2000" b="1" dirty="0"/>
          </a:p>
          <a:p>
            <a:pPr indent="-228600">
              <a:buFont typeface="Arial" panose="020B0604020202020204" pitchFamily="34" charset="0"/>
              <a:buChar char="•"/>
            </a:pPr>
            <a:endParaRPr lang="en-US" sz="1800" dirty="0"/>
          </a:p>
          <a:p>
            <a:pPr marL="228600" lvl="1"/>
            <a:endParaRPr lang="en-US" sz="1600" u="sng" dirty="0"/>
          </a:p>
          <a:p>
            <a:pPr indent="-228600">
              <a:buFont typeface="Arial" panose="020B0604020202020204" pitchFamily="34" charset="0"/>
              <a:buChar char="•"/>
            </a:pPr>
            <a:endParaRPr lang="en-US" sz="1700" dirty="0"/>
          </a:p>
        </p:txBody>
      </p:sp>
      <p:pic>
        <p:nvPicPr>
          <p:cNvPr id="9" name="Content Placeholder 8" descr="Diagram&#10;&#10;Description automatically generated">
            <a:extLst>
              <a:ext uri="{FF2B5EF4-FFF2-40B4-BE49-F238E27FC236}">
                <a16:creationId xmlns:a16="http://schemas.microsoft.com/office/drawing/2014/main" id="{C673ECCF-6362-D149-AC8D-1C40F30C133F}"/>
              </a:ext>
            </a:extLst>
          </p:cNvPr>
          <p:cNvPicPr>
            <a:picLocks noGrp="1" noChangeAspect="1"/>
          </p:cNvPicPr>
          <p:nvPr>
            <p:ph idx="1"/>
          </p:nvPr>
        </p:nvPicPr>
        <p:blipFill>
          <a:blip r:embed="rId3"/>
          <a:stretch>
            <a:fillRect/>
          </a:stretch>
        </p:blipFill>
        <p:spPr>
          <a:xfrm>
            <a:off x="3956551" y="346726"/>
            <a:ext cx="4950317" cy="6164547"/>
          </a:xfrm>
        </p:spPr>
      </p:pic>
    </p:spTree>
    <p:extLst>
      <p:ext uri="{BB962C8B-B14F-4D97-AF65-F5344CB8AC3E}">
        <p14:creationId xmlns:p14="http://schemas.microsoft.com/office/powerpoint/2010/main" val="6298215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324</TotalTime>
  <Words>1010</Words>
  <Application>Microsoft Macintosh PowerPoint</Application>
  <PresentationFormat>On-screen Show (4:3)</PresentationFormat>
  <Paragraphs>59</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Geophysical and Isotopic Constraints on Crustal Structure Related to Mineral Trends in North-Central Nevada and Implications for Tectonic History</vt:lpstr>
      <vt:lpstr>Tectonic Setting</vt:lpstr>
      <vt:lpstr>Isotopic Boundaries</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Geophysical and Isotopic Constraints on Crustal Structure Related to Mineral Trends in North-Central Nevada and Implications for Tectonic History</dc:title>
  <dc:creator>Microsoft Office User</dc:creator>
  <cp:lastModifiedBy>Izabella A Ogilvie</cp:lastModifiedBy>
  <cp:revision>10</cp:revision>
  <dcterms:created xsi:type="dcterms:W3CDTF">2021-11-17T02:12:18Z</dcterms:created>
  <dcterms:modified xsi:type="dcterms:W3CDTF">2021-11-17T07:36:58Z</dcterms:modified>
</cp:coreProperties>
</file>