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5" r:id="rId23"/>
    <p:sldId id="276" r:id="rId24"/>
    <p:sldId id="277" r:id="rId25"/>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1pPr>
    <a:lvl2pPr marL="457200"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2pPr>
    <a:lvl3pPr marL="914400"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3pPr>
    <a:lvl4pPr marL="1371600"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4pPr>
    <a:lvl5pPr marL="1828800"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43" autoAdjust="0"/>
  </p:normalViewPr>
  <p:slideViewPr>
    <p:cSldViewPr>
      <p:cViewPr varScale="1">
        <p:scale>
          <a:sx n="111" d="100"/>
          <a:sy n="111" d="100"/>
        </p:scale>
        <p:origin x="-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402684780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Vince_Cronin@baylor.edu" TargetMode="External"/><Relationship Id="rId4" Type="http://schemas.openxmlformats.org/officeDocument/2006/relationships/hyperlink" Target="mailto:ece@unavco.org"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a:solidFill>
            <a:srgbClr val="FFFFFF"/>
          </a:solidFill>
          <a:ln/>
        </p:spPr>
      </p:sp>
      <p:sp>
        <p:nvSpPr>
          <p:cNvPr id="5122" name="Rectangle 2"/>
          <p:cNvSpPr>
            <a:spLocks noGrp="1" noChangeArrowheads="1"/>
          </p:cNvSpPr>
          <p:nvPr>
            <p:ph type="body" idx="1"/>
          </p:nvPr>
        </p:nvSpPr>
        <p:spPr>
          <a:ln/>
        </p:spPr>
        <p:txBody>
          <a:bodyPr/>
          <a:lstStyle/>
          <a:p>
            <a:pPr eaLnBrk="1" hangingPunct="1">
              <a:defRPr/>
            </a:pPr>
            <a:r>
              <a:rPr lang="en-US" dirty="0" smtClean="0">
                <a:solidFill>
                  <a:srgbClr val="000000"/>
                </a:solidFill>
                <a:latin typeface="Arial" charset="0"/>
                <a:ea typeface="ＭＳ Ｐゴシック" charset="0"/>
                <a:cs typeface="Arial" charset="0"/>
                <a:sym typeface="Arial" charset="0"/>
              </a:rPr>
              <a:t>This slideshow provides a generic example of how the velocities at three sites can be used to determine the different components of infinitesimal strain that are occurring in the region between the sites.</a:t>
            </a:r>
          </a:p>
          <a:p>
            <a:pPr eaLnBrk="1" hangingPunct="1">
              <a:defRPr/>
            </a:pPr>
            <a:endParaRPr lang="en-US" dirty="0" smtClean="0">
              <a:solidFill>
                <a:srgbClr val="000000"/>
              </a:solidFill>
              <a:latin typeface="Arial" charset="0"/>
              <a:ea typeface="ＭＳ Ｐゴシック" charset="0"/>
              <a:cs typeface="Arial" charset="0"/>
              <a:sym typeface="Arial" charset="0"/>
            </a:endParaRPr>
          </a:p>
          <a:p>
            <a:pPr eaLnBrk="1" hangingPunct="1">
              <a:defRPr/>
            </a:pPr>
            <a:r>
              <a:rPr lang="en-US" sz="1200" i="1" kern="1200" dirty="0" smtClean="0">
                <a:solidFill>
                  <a:schemeClr val="tx1"/>
                </a:solidFill>
                <a:effectLst/>
                <a:latin typeface="Gill Sans" charset="0"/>
                <a:ea typeface="MS PGothic" pitchFamily="34" charset="-128"/>
                <a:cs typeface="ＭＳ Ｐゴシック" charset="0"/>
              </a:rPr>
              <a:t>Questions or comments please contact </a:t>
            </a:r>
            <a:r>
              <a:rPr lang="en-US" sz="1200" i="1" u="sng" kern="1200" dirty="0" smtClean="0">
                <a:solidFill>
                  <a:schemeClr val="tx1"/>
                </a:solidFill>
                <a:effectLst/>
                <a:latin typeface="Gill Sans" charset="0"/>
                <a:ea typeface="MS PGothic" pitchFamily="34" charset="-128"/>
                <a:cs typeface="ＭＳ Ｐゴシック" charset="0"/>
                <a:hlinkClick r:id="rId3"/>
              </a:rPr>
              <a:t>Vince_Cronin@baylor.edu</a:t>
            </a:r>
            <a:r>
              <a:rPr lang="en-US" sz="1200" i="1" kern="1200" dirty="0" smtClean="0">
                <a:solidFill>
                  <a:schemeClr val="tx1"/>
                </a:solidFill>
                <a:effectLst/>
                <a:latin typeface="Gill Sans" charset="0"/>
                <a:ea typeface="MS PGothic" pitchFamily="34" charset="-128"/>
                <a:cs typeface="ＭＳ Ｐゴシック" charset="0"/>
              </a:rPr>
              <a:t> or </a:t>
            </a:r>
            <a:r>
              <a:rPr lang="en-US" sz="1200" i="1" u="sng" kern="1200" dirty="0" smtClean="0">
                <a:solidFill>
                  <a:schemeClr val="tx1"/>
                </a:solidFill>
                <a:effectLst/>
                <a:latin typeface="Gill Sans" charset="0"/>
                <a:ea typeface="MS PGothic" pitchFamily="34" charset="-128"/>
                <a:cs typeface="ＭＳ Ｐゴシック" charset="0"/>
                <a:hlinkClick r:id="rId4"/>
              </a:rPr>
              <a:t>ece@unavco.org</a:t>
            </a:r>
            <a:r>
              <a:rPr lang="en-US" smtClean="0">
                <a:effectLst/>
              </a:rPr>
              <a:t> </a:t>
            </a:r>
            <a:endParaRPr lang="en-US" smtClean="0">
              <a:solidFill>
                <a:srgbClr val="000000"/>
              </a:solidFill>
              <a:latin typeface="Arial" charset="0"/>
              <a:ea typeface="ＭＳ Ｐゴシック" charset="0"/>
              <a:cs typeface="Arial" charset="0"/>
              <a:sym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a:solidFill>
            <a:srgbClr val="FFFFFF"/>
          </a:solidFill>
          <a:ln/>
        </p:spPr>
      </p:sp>
      <p:sp>
        <p:nvSpPr>
          <p:cNvPr id="19458" name="Rectangle 2"/>
          <p:cNvSpPr>
            <a:spLocks noGrp="1" noChangeArrowheads="1"/>
          </p:cNvSpPr>
          <p:nvPr>
            <p:ph type="body" idx="1"/>
          </p:nvPr>
        </p:nvSpPr>
        <p:spPr>
          <a:ln/>
        </p:spPr>
        <p:txBody>
          <a:bodyPr/>
          <a:lstStyle/>
          <a:p>
            <a:pPr eaLnBrk="1" hangingPunct="1">
              <a:spcBef>
                <a:spcPts val="425"/>
              </a:spcBef>
            </a:pPr>
            <a:r>
              <a:rPr lang="en-US" smtClean="0">
                <a:solidFill>
                  <a:srgbClr val="000000"/>
                </a:solidFill>
                <a:latin typeface="Arial" pitchFamily="34" charset="0"/>
                <a:cs typeface="Arial" pitchFamily="34" charset="0"/>
                <a:sym typeface="Arial" pitchFamily="34" charset="0"/>
              </a:rPr>
              <a:t>We inscribe a circle around the origin of our new coordinate system within the original or undeformed triangle.  As the triangle changes position and shape in the slides to come, so too will the circle change its position and shape, becoming an ellipse.  The resulting ellipse is the 2-dimensional strain ellipse for this deformation.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The average of the total horizontal velocity vectors for the three GPS sites is equal to the translation vector, shown at the origin of the coordinate system.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When we move the triangle with its attached circle so that the vertices are located at the heads of the three site velocity vectors, the triangle deforms.  The lengths of its sides are different than the original lengths, and the interior angles of the triangle have also changed.  The original circle has now been distorted into an ellipse.  The translation vector defined in a previous slide (as the sum of the three GPS site velocity vectors) is shown to be the vector between the centroid of the undeformed triangle and the centroid of the deformed triangle.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If we subtract the translation vector from the location of each vertex of the deformed triangle,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 we bring the centroid of the deformed triangle back to the origin of our coordinate system.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The total site velocities minus the translation vector yields the site vector associated with the change in orientation and shape of the triangle.  Deformation is equal to translation plus rotation plus distortion.  Here, we have removed the effect of the translation.  This superposition of the original undistorted triangle with the distorted triangle clearly shows the change in shape of both the triangle and its inscribed circle, which is now an ellipse.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The ellipse is the horizontal strain ellipse.  The major axis of the strain ellipse is shown as the red line, and the blue line is the minor axis of the strain ellipse.  The red and blue lines are perpendicular to each other.</a:t>
            </a:r>
          </a:p>
          <a:p>
            <a:pPr eaLnBrk="1" hangingPunct="1"/>
            <a:r>
              <a:rPr lang="en-US" smtClean="0">
                <a:latin typeface="Gill Sans" pitchFamily="-84" charset="0"/>
              </a:rPr>
              <a:t>If we take the strained triangle with its inscribed circle and the red and blue lines, group them all together and move the vertices of the strained triangle back into their original (unstrained) positions…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 we find that the ellipse becomes a circle.  Somewhat surprisingly, the red and blue lines marking the original positions of the lines that would become the major and minor axes of the strain ellipse are perpendicular to each other in their original state.  At any intermediate state in the deformation process, these lines would not be perpendicular.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If we superimpose the centroids of the deformed and the undeformed triangles onto each other at the origin of our coordinate system, we find a slight angular divergence between the red lines and the blue lines.  The angle between the two red lines is the same as the angle between the two blue lines.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The angle by which the two sets of colored axes diverge from each other, labeled </a:t>
            </a:r>
            <a:r>
              <a:rPr lang="en-US" smtClean="0">
                <a:latin typeface="Symbol" pitchFamily="18" charset="2"/>
              </a:rPr>
              <a:t>with a capital omega</a:t>
            </a:r>
            <a:r>
              <a:rPr lang="en-US" smtClean="0">
                <a:latin typeface="Gill Sans" pitchFamily="-84" charset="0"/>
              </a:rPr>
              <a:t> in this slide, is the rotational component of strain.  Recall that the total deformation includes translation plus rotation plus distortion.  We have now accounted for all components of the horizontal deformation of the crust between three GPS stations, as defined by their velocities relative to a common reference frame.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a:solidFill>
            <a:srgbClr val="FFFFFF"/>
          </a:solidFill>
          <a:ln/>
        </p:spPr>
      </p:sp>
      <p:sp>
        <p:nvSpPr>
          <p:cNvPr id="7170" name="Rectangle 2"/>
          <p:cNvSpPr>
            <a:spLocks noGrp="1" noChangeArrowheads="1"/>
          </p:cNvSpPr>
          <p:nvPr>
            <p:ph type="body" idx="1"/>
          </p:nvPr>
        </p:nvSpPr>
        <p:spPr>
          <a:ln/>
        </p:spPr>
        <p:txBody>
          <a:bodyPr/>
          <a:lstStyle/>
          <a:p>
            <a:pPr eaLnBrk="1" hangingPunct="1">
              <a:spcBef>
                <a:spcPts val="425"/>
              </a:spcBef>
            </a:pPr>
            <a:r>
              <a:rPr lang="en-US" smtClean="0">
                <a:solidFill>
                  <a:srgbClr val="000000"/>
                </a:solidFill>
                <a:latin typeface="Arial" pitchFamily="34" charset="0"/>
                <a:cs typeface="Arial" pitchFamily="34" charset="0"/>
                <a:sym typeface="Arial" pitchFamily="34" charset="0"/>
              </a:rPr>
              <a:t>We are only considering horizontal motion in this problem, for the sake of computational simplicity.  The E-W and N-S map coordinates given in this table are analogous to Universal Transverse Mercator coordinates.  We chose to use simple numbers to make it easier to visualize the graphing of these numbers and velocities.  The sign convention for the velocity components is that east and north velocities are positive numbers, and west and south velocities are negative numbers.  For example, site 1 is moving west and north, while site 3 is moving east and north.  </a:t>
            </a:r>
          </a:p>
          <a:p>
            <a:pPr eaLnBrk="1" hangingPunct="1">
              <a:spcBef>
                <a:spcPts val="425"/>
              </a:spcBef>
            </a:pPr>
            <a:r>
              <a:rPr lang="en-US" smtClean="0">
                <a:solidFill>
                  <a:srgbClr val="000000"/>
                </a:solidFill>
                <a:latin typeface="Arial" pitchFamily="34" charset="0"/>
                <a:cs typeface="Arial" pitchFamily="34" charset="0"/>
                <a:sym typeface="Arial" pitchFamily="34" charset="0"/>
              </a:rPr>
              <a:t>All of these velocities are expressed relative to a common frame of reference.  For example, GPS station velocities within the Plate Boundary Observatory are presented relative to the Stable North American Reference Frame (SNARF), defined by a set of GPS stations located on the North American craton well east of the Rocky Mountains that have negligible motion relative to each other.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The three supplemental slides expand upon the matter of subtracting the translation vector from the original site velocity vectors.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The total site velocities minus the translation vector yields the site vector associated with the change in shape (distortion) of the triangle.  </a:t>
            </a:r>
          </a:p>
          <a:p>
            <a:pPr eaLnBrk="1" hangingPunct="1">
              <a:defRPr/>
            </a:pPr>
            <a:endParaRPr lang="en-US" dirty="0" smtClean="0">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The vector result of subtracting the translation vector from the original site velocity vector for each GPS site is shown.  These vectors are associated only with the change in shape or distortion of the triangle, without any contribution from translation.</a:t>
            </a:r>
          </a:p>
          <a:p>
            <a:pPr eaLnBrk="1" hangingPunct="1">
              <a:defRPr/>
            </a:pPr>
            <a:endParaRPr lang="en-US" dirty="0" smtClean="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The distorted triangle and the circle distorted into an ellipse.  The ellipse within the distorted triangle is the strain ellipse.  The red line is the major axis of the strain ellipse, and the blue line is the minor axis.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a:solidFill>
            <a:srgbClr val="FFFFFF"/>
          </a:solidFill>
          <a:ln/>
        </p:spPr>
      </p:sp>
      <p:sp>
        <p:nvSpPr>
          <p:cNvPr id="9218" name="Rectangle 2"/>
          <p:cNvSpPr>
            <a:spLocks noGrp="1" noChangeArrowheads="1"/>
          </p:cNvSpPr>
          <p:nvPr>
            <p:ph type="body" idx="1"/>
          </p:nvPr>
        </p:nvSpPr>
        <p:spPr>
          <a:ln/>
        </p:spPr>
        <p:txBody>
          <a:bodyPr/>
          <a:lstStyle/>
          <a:p>
            <a:pPr eaLnBrk="1" hangingPunct="1">
              <a:spcBef>
                <a:spcPts val="425"/>
              </a:spcBef>
              <a:defRPr/>
            </a:pPr>
            <a:r>
              <a:rPr lang="en-US" dirty="0" smtClean="0">
                <a:solidFill>
                  <a:srgbClr val="000000"/>
                </a:solidFill>
                <a:latin typeface="Arial" charset="0"/>
                <a:ea typeface="ＭＳ Ｐゴシック" charset="0"/>
                <a:cs typeface="Arial" charset="0"/>
                <a:sym typeface="Arial" charset="0"/>
              </a:rPr>
              <a:t>When choosing your GPS sites, an ideal triangle between the sites should be relatively equilateral with no apex angles less than ~30 degrees.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a:solidFill>
            <a:srgbClr val="FFFFFF"/>
          </a:solidFill>
          <a:ln/>
        </p:spPr>
      </p:sp>
      <p:sp>
        <p:nvSpPr>
          <p:cNvPr id="11266" name="Rectangle 2"/>
          <p:cNvSpPr>
            <a:spLocks noGrp="1" noChangeArrowheads="1"/>
          </p:cNvSpPr>
          <p:nvPr>
            <p:ph type="body" idx="1"/>
          </p:nvPr>
        </p:nvSpPr>
        <p:spPr>
          <a:ln/>
        </p:spPr>
        <p:txBody>
          <a:bodyPr/>
          <a:lstStyle/>
          <a:p>
            <a:pPr eaLnBrk="1" hangingPunct="1">
              <a:spcBef>
                <a:spcPts val="425"/>
              </a:spcBef>
            </a:pPr>
            <a:r>
              <a:rPr lang="en-US" smtClean="0">
                <a:solidFill>
                  <a:srgbClr val="000000"/>
                </a:solidFill>
                <a:latin typeface="Arial" pitchFamily="34" charset="0"/>
                <a:cs typeface="Arial" pitchFamily="34" charset="0"/>
                <a:sym typeface="Arial" pitchFamily="34" charset="0"/>
              </a:rPr>
              <a:t>The instantaneous motion of each site is initially given as a N-S velocity vector and an E-W velocity vector, shown as blue arrows.  PLEASE NOTE that the velocities used in this example are several orders of magnitude faster than the velocities of actual GPS stations, which are generally tens of kilometers apart.  We employ the far greater velocities in this presentation for the same reason we employ vertical exaggeration in a cross section or hillshade map image:  to accentuate the features we are discussing.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solidFill>
            <a:srgbClr val="FFFFFF"/>
          </a:solidFill>
          <a:ln/>
        </p:spPr>
      </p:sp>
      <p:sp>
        <p:nvSpPr>
          <p:cNvPr id="13314" name="Rectangle 2"/>
          <p:cNvSpPr>
            <a:spLocks noGrp="1" noChangeArrowheads="1"/>
          </p:cNvSpPr>
          <p:nvPr>
            <p:ph type="body" idx="1"/>
          </p:nvPr>
        </p:nvSpPr>
        <p:spPr>
          <a:ln/>
        </p:spPr>
        <p:txBody>
          <a:bodyPr/>
          <a:lstStyle/>
          <a:p>
            <a:pPr eaLnBrk="1" hangingPunct="1">
              <a:spcBef>
                <a:spcPts val="425"/>
              </a:spcBef>
              <a:defRPr/>
            </a:pPr>
            <a:r>
              <a:rPr lang="en-US" dirty="0" smtClean="0">
                <a:solidFill>
                  <a:srgbClr val="000000"/>
                </a:solidFill>
                <a:latin typeface="Arial" charset="0"/>
                <a:ea typeface="ＭＳ Ｐゴシック" charset="0"/>
                <a:cs typeface="Arial" charset="0"/>
                <a:sym typeface="Arial" charset="0"/>
              </a:rPr>
              <a:t>Adding the N-S component vector and the E-W component vector yields the total velocity vector for each site, shown as black arrows.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Here are the horizontal velocities of the three GPS sites, presented relative to the same frame of reference.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We visualize a triangle, with the initial locations of the GPS sites forming the vertices of the triangle.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ea typeface="ＭＳ Ｐゴシック" charset="0"/>
                <a:cs typeface="+mn-cs"/>
              </a:rPr>
              <a:t>We can find the centroid of the triangle by projecting a line from each vertex to the midpoint of the side opposite that vertex.  The intersection of those three lines is the center (or centroid) of the triangle.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mtClean="0">
                <a:latin typeface="Gill Sans" pitchFamily="-84" charset="0"/>
              </a:rPr>
              <a:t>We establish a new coordinate system whose origin is the center of the triangle.  The units of the new coordinate system are the same as the original system, and the axes of the two coordinate systems are parallel to each other.  This is an example of a coordinate transformation by simple translation of coordinate axes.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8C4F2A05-8A9E-4CCF-B948-5317F665596C}" type="slidenum">
              <a:rPr lang="en-US"/>
              <a:pPr/>
              <a:t>‹#›</a:t>
            </a:fld>
            <a:endParaRPr lang="en-US"/>
          </a:p>
        </p:txBody>
      </p:sp>
    </p:spTree>
    <p:extLst>
      <p:ext uri="{BB962C8B-B14F-4D97-AF65-F5344CB8AC3E}">
        <p14:creationId xmlns:p14="http://schemas.microsoft.com/office/powerpoint/2010/main" val="320918785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DEADA769-2DDB-4250-A405-B947EAFFB3B2}" type="slidenum">
              <a:rPr lang="en-US"/>
              <a:pPr/>
              <a:t>‹#›</a:t>
            </a:fld>
            <a:endParaRPr lang="en-US"/>
          </a:p>
        </p:txBody>
      </p:sp>
    </p:spTree>
    <p:extLst>
      <p:ext uri="{BB962C8B-B14F-4D97-AF65-F5344CB8AC3E}">
        <p14:creationId xmlns:p14="http://schemas.microsoft.com/office/powerpoint/2010/main" val="72778003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14F039D8-0F71-46D5-A523-1AC6441D403A}" type="slidenum">
              <a:rPr lang="en-US"/>
              <a:pPr/>
              <a:t>‹#›</a:t>
            </a:fld>
            <a:endParaRPr lang="en-US"/>
          </a:p>
        </p:txBody>
      </p:sp>
    </p:spTree>
    <p:extLst>
      <p:ext uri="{BB962C8B-B14F-4D97-AF65-F5344CB8AC3E}">
        <p14:creationId xmlns:p14="http://schemas.microsoft.com/office/powerpoint/2010/main" val="209340331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21E7B59C-B4F5-4EA1-991E-4E339F3C6394}" type="slidenum">
              <a:rPr lang="en-US"/>
              <a:pPr/>
              <a:t>‹#›</a:t>
            </a:fld>
            <a:endParaRPr lang="en-US"/>
          </a:p>
        </p:txBody>
      </p:sp>
    </p:spTree>
    <p:extLst>
      <p:ext uri="{BB962C8B-B14F-4D97-AF65-F5344CB8AC3E}">
        <p14:creationId xmlns:p14="http://schemas.microsoft.com/office/powerpoint/2010/main" val="287997094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C4BADC4A-884C-48C3-80D3-0F3E09C4265E}" type="slidenum">
              <a:rPr lang="en-US"/>
              <a:pPr/>
              <a:t>‹#›</a:t>
            </a:fld>
            <a:endParaRPr lang="en-US"/>
          </a:p>
        </p:txBody>
      </p:sp>
    </p:spTree>
    <p:extLst>
      <p:ext uri="{BB962C8B-B14F-4D97-AF65-F5344CB8AC3E}">
        <p14:creationId xmlns:p14="http://schemas.microsoft.com/office/powerpoint/2010/main" val="395486751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fld id="{4EFFA2B7-BF1F-4D36-ACCD-9F65A5B803DD}" type="slidenum">
              <a:rPr lang="en-US"/>
              <a:pPr/>
              <a:t>‹#›</a:t>
            </a:fld>
            <a:endParaRPr lang="en-US"/>
          </a:p>
        </p:txBody>
      </p:sp>
    </p:spTree>
    <p:extLst>
      <p:ext uri="{BB962C8B-B14F-4D97-AF65-F5344CB8AC3E}">
        <p14:creationId xmlns:p14="http://schemas.microsoft.com/office/powerpoint/2010/main" val="350536489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fld id="{20D7993C-ABD6-4479-BC7F-ED53258650FD}" type="slidenum">
              <a:rPr lang="en-US"/>
              <a:pPr/>
              <a:t>‹#›</a:t>
            </a:fld>
            <a:endParaRPr lang="en-US"/>
          </a:p>
        </p:txBody>
      </p:sp>
    </p:spTree>
    <p:extLst>
      <p:ext uri="{BB962C8B-B14F-4D97-AF65-F5344CB8AC3E}">
        <p14:creationId xmlns:p14="http://schemas.microsoft.com/office/powerpoint/2010/main" val="358800667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fld id="{583D210E-CC87-414E-90B1-688724C4F0F0}" type="slidenum">
              <a:rPr lang="en-US"/>
              <a:pPr/>
              <a:t>‹#›</a:t>
            </a:fld>
            <a:endParaRPr lang="en-US"/>
          </a:p>
        </p:txBody>
      </p:sp>
    </p:spTree>
    <p:extLst>
      <p:ext uri="{BB962C8B-B14F-4D97-AF65-F5344CB8AC3E}">
        <p14:creationId xmlns:p14="http://schemas.microsoft.com/office/powerpoint/2010/main" val="295582656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fld id="{CA450565-7725-4CD3-8A52-CD1A2E3636B2}" type="slidenum">
              <a:rPr lang="en-US"/>
              <a:pPr/>
              <a:t>‹#›</a:t>
            </a:fld>
            <a:endParaRPr lang="en-US"/>
          </a:p>
        </p:txBody>
      </p:sp>
    </p:spTree>
    <p:extLst>
      <p:ext uri="{BB962C8B-B14F-4D97-AF65-F5344CB8AC3E}">
        <p14:creationId xmlns:p14="http://schemas.microsoft.com/office/powerpoint/2010/main" val="30821090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fld id="{260201C0-0221-4BFC-A3DC-63D4E0BAB900}" type="slidenum">
              <a:rPr lang="en-US"/>
              <a:pPr/>
              <a:t>‹#›</a:t>
            </a:fld>
            <a:endParaRPr lang="en-US"/>
          </a:p>
        </p:txBody>
      </p:sp>
    </p:spTree>
    <p:extLst>
      <p:ext uri="{BB962C8B-B14F-4D97-AF65-F5344CB8AC3E}">
        <p14:creationId xmlns:p14="http://schemas.microsoft.com/office/powerpoint/2010/main" val="135019598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fld id="{5EF8A175-66ED-45D4-A9AE-61E7802393A5}" type="slidenum">
              <a:rPr lang="en-US"/>
              <a:pPr/>
              <a:t>‹#›</a:t>
            </a:fld>
            <a:endParaRPr lang="en-US"/>
          </a:p>
        </p:txBody>
      </p:sp>
    </p:spTree>
    <p:extLst>
      <p:ext uri="{BB962C8B-B14F-4D97-AF65-F5344CB8AC3E}">
        <p14:creationId xmlns:p14="http://schemas.microsoft.com/office/powerpoint/2010/main" val="305639658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fld id="{4355FD89-9C74-4A6A-B03B-BD5C9542B64C}" type="slidenum">
              <a:rPr lang="en-US"/>
              <a:pPr/>
              <a:t>‹#›</a:t>
            </a:fld>
            <a:endParaRPr lang="en-US"/>
          </a:p>
        </p:txBody>
      </p:sp>
    </p:spTree>
    <p:extLst>
      <p:ext uri="{BB962C8B-B14F-4D97-AF65-F5344CB8AC3E}">
        <p14:creationId xmlns:p14="http://schemas.microsoft.com/office/powerpoint/2010/main" val="387127981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fld id="{B2BF7370-C659-4905-A3D8-272CA9F6C607}" type="slidenum">
              <a:rPr lang="en-US"/>
              <a:pPr/>
              <a:t>‹#›</a:t>
            </a:fld>
            <a:endParaRPr lang="en-US"/>
          </a:p>
        </p:txBody>
      </p:sp>
    </p:spTree>
    <p:extLst>
      <p:ext uri="{BB962C8B-B14F-4D97-AF65-F5344CB8AC3E}">
        <p14:creationId xmlns:p14="http://schemas.microsoft.com/office/powerpoint/2010/main" val="166616169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7FD38340-B85F-46BA-8CC7-2AA310B697C6}" type="slidenum">
              <a:rPr lang="en-US"/>
              <a:pPr/>
              <a:t>‹#›</a:t>
            </a:fld>
            <a:endParaRPr lang="en-US"/>
          </a:p>
        </p:txBody>
      </p:sp>
    </p:spTree>
    <p:extLst>
      <p:ext uri="{BB962C8B-B14F-4D97-AF65-F5344CB8AC3E}">
        <p14:creationId xmlns:p14="http://schemas.microsoft.com/office/powerpoint/2010/main" val="105985050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fld id="{3921B9B4-6DB3-44A7-B7DC-918C0CE5A940}" type="slidenum">
              <a:rPr lang="en-US"/>
              <a:pPr/>
              <a:t>‹#›</a:t>
            </a:fld>
            <a:endParaRPr lang="en-US"/>
          </a:p>
        </p:txBody>
      </p:sp>
    </p:spTree>
    <p:extLst>
      <p:ext uri="{BB962C8B-B14F-4D97-AF65-F5344CB8AC3E}">
        <p14:creationId xmlns:p14="http://schemas.microsoft.com/office/powerpoint/2010/main" val="76330554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51C149E6-8150-4996-9644-CFA2CDF60B9B}" type="slidenum">
              <a:rPr lang="en-US"/>
              <a:pPr/>
              <a:t>‹#›</a:t>
            </a:fld>
            <a:endParaRPr lang="en-US"/>
          </a:p>
        </p:txBody>
      </p:sp>
    </p:spTree>
    <p:extLst>
      <p:ext uri="{BB962C8B-B14F-4D97-AF65-F5344CB8AC3E}">
        <p14:creationId xmlns:p14="http://schemas.microsoft.com/office/powerpoint/2010/main" val="318381398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fld id="{D2820483-C0D0-4E29-BAC5-94BFA5F6CA13}" type="slidenum">
              <a:rPr lang="en-US"/>
              <a:pPr/>
              <a:t>‹#›</a:t>
            </a:fld>
            <a:endParaRPr lang="en-US"/>
          </a:p>
        </p:txBody>
      </p:sp>
    </p:spTree>
    <p:extLst>
      <p:ext uri="{BB962C8B-B14F-4D97-AF65-F5344CB8AC3E}">
        <p14:creationId xmlns:p14="http://schemas.microsoft.com/office/powerpoint/2010/main" val="221300621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fld id="{A4D5B739-747E-4E4B-8F0B-F26E01605EE8}" type="slidenum">
              <a:rPr lang="en-US"/>
              <a:pPr/>
              <a:t>‹#›</a:t>
            </a:fld>
            <a:endParaRPr lang="en-US"/>
          </a:p>
        </p:txBody>
      </p:sp>
    </p:spTree>
    <p:extLst>
      <p:ext uri="{BB962C8B-B14F-4D97-AF65-F5344CB8AC3E}">
        <p14:creationId xmlns:p14="http://schemas.microsoft.com/office/powerpoint/2010/main" val="199140949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fld id="{B5E8F4EB-E216-49B4-8E9C-29FED93F4529}" type="slidenum">
              <a:rPr lang="en-US"/>
              <a:pPr/>
              <a:t>‹#›</a:t>
            </a:fld>
            <a:endParaRPr lang="en-US"/>
          </a:p>
        </p:txBody>
      </p:sp>
    </p:spTree>
    <p:extLst>
      <p:ext uri="{BB962C8B-B14F-4D97-AF65-F5344CB8AC3E}">
        <p14:creationId xmlns:p14="http://schemas.microsoft.com/office/powerpoint/2010/main" val="419743468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99F7B39B-FAC4-4A5D-B032-50AA00C27FBD}" type="slidenum">
              <a:rPr lang="en-US"/>
              <a:pPr/>
              <a:t>‹#›</a:t>
            </a:fld>
            <a:endParaRPr lang="en-US"/>
          </a:p>
        </p:txBody>
      </p:sp>
    </p:spTree>
    <p:extLst>
      <p:ext uri="{BB962C8B-B14F-4D97-AF65-F5344CB8AC3E}">
        <p14:creationId xmlns:p14="http://schemas.microsoft.com/office/powerpoint/2010/main" val="254095082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37C5DB02-9F6A-425D-BD8A-C063466FBB4F}" type="slidenum">
              <a:rPr lang="en-US"/>
              <a:pPr/>
              <a:t>‹#›</a:t>
            </a:fld>
            <a:endParaRPr lang="en-US"/>
          </a:p>
        </p:txBody>
      </p:sp>
    </p:spTree>
    <p:extLst>
      <p:ext uri="{BB962C8B-B14F-4D97-AF65-F5344CB8AC3E}">
        <p14:creationId xmlns:p14="http://schemas.microsoft.com/office/powerpoint/2010/main" val="102405863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258696F2-5455-4014-82BB-79E2BF90A6AE}" type="slidenum">
              <a:rPr lang="en-US"/>
              <a:pPr/>
              <a:t>‹#›</a:t>
            </a:fld>
            <a:endParaRPr lang="en-US"/>
          </a:p>
        </p:txBody>
      </p:sp>
    </p:spTree>
    <p:extLst>
      <p:ext uri="{BB962C8B-B14F-4D97-AF65-F5344CB8AC3E}">
        <p14:creationId xmlns:p14="http://schemas.microsoft.com/office/powerpoint/2010/main" val="170807778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309938" y="0"/>
            <a:ext cx="5834062"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Arial Bold" charset="0"/>
              </a:rPr>
              <a:t>Click to edit Master title style</a:t>
            </a:r>
          </a:p>
        </p:txBody>
      </p:sp>
      <p:sp>
        <p:nvSpPr>
          <p:cNvPr id="1026" name="Text Box 2"/>
          <p:cNvSpPr txBox="1">
            <a:spLocks noGrp="1" noChangeArrowheads="1"/>
          </p:cNvSpPr>
          <p:nvPr>
            <p:ph type="sldNum" sz="quarter" idx="4"/>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900">
                <a:solidFill>
                  <a:srgbClr val="898989"/>
                </a:solidFill>
                <a:latin typeface="Arial" pitchFamily="34" charset="0"/>
                <a:ea typeface="MS PGothic" pitchFamily="34" charset="-128"/>
                <a:sym typeface="Arial" pitchFamily="3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fld id="{16E40DA4-158A-41C1-A476-7AD53A3E14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hf hdr="0" ftr="0" dt="0"/>
  <p:txStyles>
    <p:titleStyle>
      <a:lvl1pPr algn="r" rtl="0" eaLnBrk="0" fontAlgn="base" hangingPunct="0">
        <a:lnSpc>
          <a:spcPts val="3100"/>
        </a:lnSpc>
        <a:spcBef>
          <a:spcPct val="0"/>
        </a:spcBef>
        <a:spcAft>
          <a:spcPct val="0"/>
        </a:spcAft>
        <a:defRPr sz="3200">
          <a:solidFill>
            <a:srgbClr val="FFFFFF"/>
          </a:solidFill>
          <a:latin typeface="+mj-lt"/>
          <a:ea typeface="+mj-ea"/>
          <a:cs typeface="+mj-cs"/>
          <a:sym typeface="Arial Bold" pitchFamily="-84" charset="0"/>
        </a:defRPr>
      </a:lvl1pPr>
      <a:lvl2pPr algn="r" rtl="0" eaLnBrk="0" fontAlgn="base" hangingPunct="0">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pitchFamily="-84" charset="0"/>
        </a:defRPr>
      </a:lvl2pPr>
      <a:lvl3pPr algn="r" rtl="0" eaLnBrk="0" fontAlgn="base" hangingPunct="0">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pitchFamily="-84" charset="0"/>
        </a:defRPr>
      </a:lvl3pPr>
      <a:lvl4pPr algn="r" rtl="0" eaLnBrk="0" fontAlgn="base" hangingPunct="0">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pitchFamily="-84" charset="0"/>
        </a:defRPr>
      </a:lvl4pPr>
      <a:lvl5pPr algn="r" rtl="0" eaLnBrk="0" fontAlgn="base" hangingPunct="0">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pitchFamily="-84" charset="0"/>
        </a:defRPr>
      </a:lvl5pPr>
      <a:lvl6pPr marL="457200" algn="r" rtl="0" fontAlgn="base">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charset="0"/>
        </a:defRPr>
      </a:lvl6pPr>
      <a:lvl7pPr marL="914400" algn="r" rtl="0" fontAlgn="base">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charset="0"/>
        </a:defRPr>
      </a:lvl7pPr>
      <a:lvl8pPr marL="1371600" algn="r" rtl="0" fontAlgn="base">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charset="0"/>
        </a:defRPr>
      </a:lvl8pPr>
      <a:lvl9pPr marL="1828800" algn="r" rtl="0" fontAlgn="base">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Wingdings" pitchFamily="2" charset="2"/>
        <a:buChar char="Ø"/>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Wingdings" pitchFamily="2" charset="2"/>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eaLnBrk="1" hangingPunct="1">
              <a:defRPr sz="900">
                <a:solidFill>
                  <a:srgbClr val="898989"/>
                </a:solidFill>
                <a:latin typeface="Arial" pitchFamily="34" charset="0"/>
                <a:ea typeface="MS PGothic" pitchFamily="34" charset="-128"/>
                <a:sym typeface="Arial" pitchFamily="3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fld id="{865F27AB-075E-4DA0-9CF9-73E1A8FA6E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hf hdr="0" ftr="0" dt="0"/>
  <p:txStyles>
    <p:titleStyle>
      <a:lvl1pPr algn="r" rtl="0" eaLnBrk="0" fontAlgn="base" hangingPunct="0">
        <a:lnSpc>
          <a:spcPts val="3100"/>
        </a:lnSpc>
        <a:spcBef>
          <a:spcPct val="0"/>
        </a:spcBef>
        <a:spcAft>
          <a:spcPct val="0"/>
        </a:spcAft>
        <a:defRPr sz="3200">
          <a:solidFill>
            <a:srgbClr val="FFFFFF"/>
          </a:solidFill>
          <a:latin typeface="+mj-lt"/>
          <a:ea typeface="+mj-ea"/>
          <a:cs typeface="+mj-cs"/>
          <a:sym typeface="Arial Bold" pitchFamily="-84" charset="0"/>
        </a:defRPr>
      </a:lvl1pPr>
      <a:lvl2pPr algn="r" rtl="0" eaLnBrk="0" fontAlgn="base" hangingPunct="0">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pitchFamily="-84" charset="0"/>
        </a:defRPr>
      </a:lvl2pPr>
      <a:lvl3pPr algn="r" rtl="0" eaLnBrk="0" fontAlgn="base" hangingPunct="0">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pitchFamily="-84" charset="0"/>
        </a:defRPr>
      </a:lvl3pPr>
      <a:lvl4pPr algn="r" rtl="0" eaLnBrk="0" fontAlgn="base" hangingPunct="0">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pitchFamily="-84" charset="0"/>
        </a:defRPr>
      </a:lvl4pPr>
      <a:lvl5pPr algn="r" rtl="0" eaLnBrk="0" fontAlgn="base" hangingPunct="0">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pitchFamily="-84" charset="0"/>
        </a:defRPr>
      </a:lvl5pPr>
      <a:lvl6pPr marL="457200" algn="r" rtl="0" fontAlgn="base">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charset="0"/>
        </a:defRPr>
      </a:lvl6pPr>
      <a:lvl7pPr marL="914400" algn="r" rtl="0" fontAlgn="base">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charset="0"/>
        </a:defRPr>
      </a:lvl7pPr>
      <a:lvl8pPr marL="1371600" algn="r" rtl="0" fontAlgn="base">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charset="0"/>
        </a:defRPr>
      </a:lvl8pPr>
      <a:lvl9pPr marL="1828800" algn="r" rtl="0" fontAlgn="base">
        <a:lnSpc>
          <a:spcPts val="3100"/>
        </a:lnSpc>
        <a:spcBef>
          <a:spcPct val="0"/>
        </a:spcBef>
        <a:spcAft>
          <a:spcPct val="0"/>
        </a:spcAft>
        <a:defRPr sz="3200">
          <a:solidFill>
            <a:srgbClr val="FFFFFF"/>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Wingdings" pitchFamily="2" charset="2"/>
        <a:buChar char="Ø"/>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Wingdings" pitchFamily="2" charset="2"/>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074"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BA82AE34-D51B-4718-B7AD-8448FF730AAA}" type="slidenum">
              <a:rPr lang="en-US" sz="900">
                <a:solidFill>
                  <a:srgbClr val="898989"/>
                </a:solidFill>
                <a:latin typeface="Arial" pitchFamily="34" charset="0"/>
                <a:ea typeface="MS PGothic" pitchFamily="34" charset="-128"/>
                <a:sym typeface="Arial" pitchFamily="34" charset="0"/>
              </a:rPr>
              <a:pPr algn="r" eaLnBrk="1" hangingPunct="1"/>
              <a:t>1</a:t>
            </a:fld>
            <a:endParaRPr lang="en-US" sz="900">
              <a:solidFill>
                <a:srgbClr val="898989"/>
              </a:solidFill>
              <a:latin typeface="Arial" pitchFamily="34" charset="0"/>
              <a:ea typeface="MS PGothic" pitchFamily="34" charset="-128"/>
              <a:sym typeface="Arial" pitchFamily="34" charset="0"/>
            </a:endParaRPr>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25400"/>
            <a:ext cx="9207500" cy="690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title"/>
          </p:nvPr>
        </p:nvSpPr>
        <p:spPr>
          <a:xfrm>
            <a:off x="1306513" y="1444625"/>
            <a:ext cx="6527800" cy="1981200"/>
          </a:xfrm>
          <a:solidFill>
            <a:schemeClr val="accent1">
              <a:alpha val="92548"/>
            </a:schemeClr>
          </a:solidFill>
        </p:spPr>
        <p:txBody>
          <a:bodyPr/>
          <a:lstStyle/>
          <a:p>
            <a:pPr algn="ctr" eaLnBrk="1" hangingPunct="1">
              <a:lnSpc>
                <a:spcPct val="100000"/>
              </a:lnSpc>
              <a:defRPr/>
            </a:pPr>
            <a:r>
              <a:rPr lang="en-US" dirty="0" smtClean="0">
                <a:latin typeface="Arial" charset="0"/>
                <a:cs typeface="Arial" charset="0"/>
                <a:sym typeface="Arial" charset="0"/>
              </a:rPr>
              <a:t>Using velocities from a triangle of GPS sites to investigate crustal strain</a:t>
            </a:r>
            <a:r>
              <a:rPr lang="en-US" dirty="0" smtClean="0">
                <a:latin typeface="Arial" charset="0"/>
                <a:ea typeface="ヒラギノ角ゴ ProN W3" charset="0"/>
                <a:cs typeface="ヒラギノ角ゴ ProN W3" charset="0"/>
                <a:sym typeface="Arial" charset="0"/>
              </a:rPr>
              <a:t/>
            </a:r>
            <a:br>
              <a:rPr lang="en-US" dirty="0" smtClean="0">
                <a:latin typeface="Arial" charset="0"/>
                <a:ea typeface="ヒラギノ角ゴ ProN W3" charset="0"/>
                <a:cs typeface="ヒラギノ角ゴ ProN W3" charset="0"/>
                <a:sym typeface="Arial" charset="0"/>
              </a:rPr>
            </a:br>
            <a:r>
              <a:rPr lang="en-US" sz="1600" dirty="0" smtClean="0">
                <a:latin typeface="Arial" charset="0"/>
                <a:cs typeface="Arial" charset="0"/>
                <a:sym typeface="Arial" charset="0"/>
              </a:rPr>
              <a:t>Vince Cronin (Baylor University)</a:t>
            </a:r>
            <a:r>
              <a:rPr lang="en-US" sz="1600" dirty="0" smtClean="0">
                <a:latin typeface="Arial" charset="0"/>
                <a:ea typeface="ヒラギノ角ゴ ProN W3" charset="0"/>
                <a:cs typeface="ヒラギノ角ゴ ProN W3" charset="0"/>
                <a:sym typeface="Arial" charset="0"/>
              </a:rPr>
              <a:t/>
            </a:r>
            <a:br>
              <a:rPr lang="en-US" sz="1600" dirty="0" smtClean="0">
                <a:latin typeface="Arial" charset="0"/>
                <a:ea typeface="ヒラギノ角ゴ ProN W3" charset="0"/>
                <a:cs typeface="ヒラギノ角ゴ ProN W3" charset="0"/>
                <a:sym typeface="Arial" charset="0"/>
              </a:rPr>
            </a:br>
            <a:r>
              <a:rPr lang="en-US" sz="1600" dirty="0" smtClean="0">
                <a:latin typeface="Arial" charset="0"/>
                <a:cs typeface="Arial" charset="0"/>
                <a:sym typeface="Arial" charset="0"/>
              </a:rPr>
              <a:t>Revisions by Beth Pratt-Sitaula (UNAVCO)</a:t>
            </a:r>
            <a:endParaRPr lang="en-US" sz="1600" dirty="0" smtClean="0">
              <a:latin typeface="Arial" charset="0"/>
              <a:ea typeface="ヒラギノ角ゴ ProN W3" charset="0"/>
              <a:cs typeface="ヒラギノ角ゴ ProN W3" charset="0"/>
              <a:sym typeface="Arial" charset="0"/>
            </a:endParaRPr>
          </a:p>
        </p:txBody>
      </p:sp>
      <p:sp>
        <p:nvSpPr>
          <p:cNvPr id="26629" name="Rectangle 5"/>
          <p:cNvSpPr>
            <a:spLocks/>
          </p:cNvSpPr>
          <p:nvPr/>
        </p:nvSpPr>
        <p:spPr bwMode="auto">
          <a:xfrm>
            <a:off x="76416" y="6629400"/>
            <a:ext cx="12189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1200" dirty="0" smtClean="0">
                <a:solidFill>
                  <a:srgbClr val="FFFFFF"/>
                </a:solidFill>
                <a:latin typeface="Arial" pitchFamily="34" charset="0"/>
                <a:ea typeface="MS PGothic" pitchFamily="34" charset="-128"/>
                <a:sym typeface="Arial" pitchFamily="34" charset="0"/>
              </a:rPr>
              <a:t>Version Mar </a:t>
            </a:r>
            <a:r>
              <a:rPr lang="en-US" sz="1200" dirty="0" smtClean="0">
                <a:solidFill>
                  <a:srgbClr val="FFFFFF"/>
                </a:solidFill>
                <a:latin typeface="Arial" pitchFamily="34" charset="0"/>
                <a:ea typeface="MS PGothic" pitchFamily="34" charset="-128"/>
                <a:sym typeface="Arial" pitchFamily="34" charset="0"/>
              </a:rPr>
              <a:t>2013</a:t>
            </a:r>
            <a:endParaRPr lang="en-US" sz="1200" dirty="0">
              <a:solidFill>
                <a:srgbClr val="FFFFFF"/>
              </a:solidFill>
              <a:latin typeface="Arial" pitchFamily="34" charset="0"/>
              <a:ea typeface="MS PGothic" pitchFamily="34" charset="-128"/>
              <a:sym typeface="Arial" pitchFamily="34" charset="0"/>
            </a:endParaRP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8434"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F711133A-377A-4465-B7C1-180173F41B51}" type="slidenum">
              <a:rPr lang="en-US" sz="900">
                <a:solidFill>
                  <a:srgbClr val="898989"/>
                </a:solidFill>
                <a:latin typeface="Arial" pitchFamily="34" charset="0"/>
                <a:ea typeface="MS PGothic" pitchFamily="34" charset="-128"/>
                <a:sym typeface="Arial" pitchFamily="34" charset="0"/>
              </a:rPr>
              <a:pPr algn="r" eaLnBrk="1" hangingPunct="1"/>
              <a:t>10</a:t>
            </a:fld>
            <a:endParaRPr lang="en-US" sz="900">
              <a:solidFill>
                <a:srgbClr val="898989"/>
              </a:solidFill>
              <a:latin typeface="Arial" pitchFamily="34" charset="0"/>
              <a:ea typeface="MS PGothic" pitchFamily="34" charset="-128"/>
              <a:sym typeface="Arial" pitchFamily="34" charset="0"/>
            </a:endParaRPr>
          </a:p>
        </p:txBody>
      </p:sp>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5060" name="Rectangle 4"/>
          <p:cNvSpPr>
            <a:spLocks/>
          </p:cNvSpPr>
          <p:nvPr/>
        </p:nvSpPr>
        <p:spPr bwMode="auto">
          <a:xfrm>
            <a:off x="750888" y="5983288"/>
            <a:ext cx="76279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r>
              <a:rPr lang="en-US" sz="2400">
                <a:solidFill>
                  <a:schemeClr val="tx1"/>
                </a:solidFill>
                <a:latin typeface="Arial" pitchFamily="34" charset="0"/>
                <a:ea typeface="MS PGothic" pitchFamily="34" charset="-128"/>
                <a:sym typeface="Arial" pitchFamily="34" charset="0"/>
              </a:rPr>
              <a:t>Inscribe a circle at the center of the undeformed triangle</a:t>
            </a:r>
          </a:p>
        </p:txBody>
      </p:sp>
      <p:sp>
        <p:nvSpPr>
          <p:cNvPr id="45061"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0482"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2AB287E0-2392-434A-B16A-025FC1575767}" type="slidenum">
              <a:rPr lang="en-US" sz="900">
                <a:solidFill>
                  <a:srgbClr val="898989"/>
                </a:solidFill>
                <a:latin typeface="Arial" pitchFamily="34" charset="0"/>
                <a:ea typeface="MS PGothic" pitchFamily="34" charset="-128"/>
                <a:sym typeface="Arial" pitchFamily="34" charset="0"/>
              </a:rPr>
              <a:pPr algn="r" eaLnBrk="1" hangingPunct="1"/>
              <a:t>11</a:t>
            </a:fld>
            <a:endParaRPr lang="en-US" sz="900">
              <a:solidFill>
                <a:srgbClr val="898989"/>
              </a:solidFill>
              <a:latin typeface="Arial" pitchFamily="34" charset="0"/>
              <a:ea typeface="MS PGothic" pitchFamily="34" charset="-128"/>
              <a:sym typeface="Arial" pitchFamily="34" charset="0"/>
            </a:endParaRPr>
          </a:p>
        </p:txBody>
      </p:sp>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7108" name="Rectangle 4"/>
          <p:cNvSpPr>
            <a:spLocks/>
          </p:cNvSpPr>
          <p:nvPr/>
        </p:nvSpPr>
        <p:spPr bwMode="auto">
          <a:xfrm>
            <a:off x="1739900" y="5788025"/>
            <a:ext cx="5651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400">
                <a:solidFill>
                  <a:schemeClr val="tx1"/>
                </a:solidFill>
                <a:latin typeface="Arial" pitchFamily="34" charset="0"/>
                <a:ea typeface="MS PGothic" pitchFamily="34" charset="-128"/>
                <a:sym typeface="Arial" pitchFamily="34" charset="0"/>
              </a:rPr>
              <a:t>The average of the three total site velocities is the translation vector</a:t>
            </a:r>
          </a:p>
        </p:txBody>
      </p:sp>
      <p:sp>
        <p:nvSpPr>
          <p:cNvPr id="47109"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1506"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E9F52633-879F-4AB5-81E4-1EB08BD1CD14}" type="slidenum">
              <a:rPr lang="en-US" sz="900">
                <a:solidFill>
                  <a:srgbClr val="898989"/>
                </a:solidFill>
                <a:latin typeface="Arial" pitchFamily="34" charset="0"/>
                <a:ea typeface="MS PGothic" pitchFamily="34" charset="-128"/>
                <a:sym typeface="Arial" pitchFamily="34" charset="0"/>
              </a:rPr>
              <a:pPr algn="r" eaLnBrk="1" hangingPunct="1"/>
              <a:t>12</a:t>
            </a:fld>
            <a:endParaRPr lang="en-US" sz="900">
              <a:solidFill>
                <a:srgbClr val="898989"/>
              </a:solidFill>
              <a:latin typeface="Arial" pitchFamily="34" charset="0"/>
              <a:ea typeface="MS PGothic" pitchFamily="34" charset="-128"/>
              <a:sym typeface="Arial" pitchFamily="34" charset="0"/>
            </a:endParaRPr>
          </a:p>
        </p:txBody>
      </p:sp>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016000"/>
            <a:ext cx="5303837"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9156" name="Rectangle 4"/>
          <p:cNvSpPr>
            <a:spLocks/>
          </p:cNvSpPr>
          <p:nvPr/>
        </p:nvSpPr>
        <p:spPr bwMode="auto">
          <a:xfrm>
            <a:off x="463550" y="5583238"/>
            <a:ext cx="8204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200">
                <a:solidFill>
                  <a:schemeClr val="tx1"/>
                </a:solidFill>
                <a:latin typeface="Arial" pitchFamily="34" charset="0"/>
                <a:ea typeface="MS PGothic" pitchFamily="34" charset="-128"/>
                <a:sym typeface="Arial" pitchFamily="34" charset="0"/>
              </a:rPr>
              <a:t>The triangle deforms as each of the sites moves.  The vector from the centroid of the undeformed triangle to the centroid of the deformed triangle is the same as the horizontal translation vector.</a:t>
            </a:r>
          </a:p>
        </p:txBody>
      </p:sp>
      <p:sp>
        <p:nvSpPr>
          <p:cNvPr id="49157"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2530"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525BEAFB-986F-48BF-9688-4B6F8FF209B9}" type="slidenum">
              <a:rPr lang="en-US" sz="900">
                <a:solidFill>
                  <a:srgbClr val="898989"/>
                </a:solidFill>
                <a:latin typeface="Arial" pitchFamily="34" charset="0"/>
                <a:ea typeface="MS PGothic" pitchFamily="34" charset="-128"/>
                <a:sym typeface="Arial" pitchFamily="34" charset="0"/>
              </a:rPr>
              <a:pPr algn="r" eaLnBrk="1" hangingPunct="1"/>
              <a:t>13</a:t>
            </a:fld>
            <a:endParaRPr lang="en-US" sz="900">
              <a:solidFill>
                <a:srgbClr val="898989"/>
              </a:solidFill>
              <a:latin typeface="Arial" pitchFamily="34" charset="0"/>
              <a:ea typeface="MS PGothic" pitchFamily="34" charset="-128"/>
              <a:sym typeface="Arial" pitchFamily="34" charset="0"/>
            </a:endParaRPr>
          </a:p>
        </p:txBody>
      </p:sp>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1204" name="Rectangle 4"/>
          <p:cNvSpPr>
            <a:spLocks/>
          </p:cNvSpPr>
          <p:nvPr/>
        </p:nvSpPr>
        <p:spPr bwMode="auto">
          <a:xfrm>
            <a:off x="696913" y="5800725"/>
            <a:ext cx="7747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400">
                <a:solidFill>
                  <a:schemeClr val="tx1"/>
                </a:solidFill>
                <a:latin typeface="Arial" pitchFamily="34" charset="0"/>
                <a:ea typeface="MS PGothic" pitchFamily="34" charset="-128"/>
                <a:sym typeface="Arial" pitchFamily="34" charset="0"/>
              </a:rPr>
              <a:t>Subtracting the translation vector from the site velocities brings the two triangle centroids together.</a:t>
            </a:r>
          </a:p>
        </p:txBody>
      </p:sp>
      <p:sp>
        <p:nvSpPr>
          <p:cNvPr id="51205"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3554"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F021A07F-885F-473D-899B-A929352E5EC9}" type="slidenum">
              <a:rPr lang="en-US" sz="900">
                <a:solidFill>
                  <a:srgbClr val="898989"/>
                </a:solidFill>
                <a:latin typeface="Arial" pitchFamily="34" charset="0"/>
                <a:ea typeface="MS PGothic" pitchFamily="34" charset="-128"/>
                <a:sym typeface="Arial" pitchFamily="34" charset="0"/>
              </a:rPr>
              <a:pPr algn="r" eaLnBrk="1" hangingPunct="1"/>
              <a:t>14</a:t>
            </a:fld>
            <a:endParaRPr lang="en-US" sz="900">
              <a:solidFill>
                <a:srgbClr val="898989"/>
              </a:solidFill>
              <a:latin typeface="Arial" pitchFamily="34" charset="0"/>
              <a:ea typeface="MS PGothic" pitchFamily="34" charset="-128"/>
              <a:sym typeface="Arial" pitchFamily="34" charset="0"/>
            </a:endParaRPr>
          </a:p>
        </p:txBody>
      </p:sp>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3252" name="Rectangle 4"/>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
        <p:nvSpPr>
          <p:cNvPr id="53253" name="Rectangle 5"/>
          <p:cNvSpPr>
            <a:spLocks/>
          </p:cNvSpPr>
          <p:nvPr/>
        </p:nvSpPr>
        <p:spPr bwMode="auto">
          <a:xfrm>
            <a:off x="696913" y="5800725"/>
            <a:ext cx="7747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p>
            <a:r>
              <a:rPr lang="en-US" sz="2400">
                <a:solidFill>
                  <a:schemeClr val="tx1"/>
                </a:solidFill>
                <a:latin typeface="Arial" pitchFamily="34" charset="0"/>
                <a:ea typeface="MS PGothic" pitchFamily="34" charset="-128"/>
                <a:sym typeface="Arial" pitchFamily="34" charset="0"/>
              </a:rPr>
              <a:t>Subtracting the translation vector from the site velocities brings the two triangle centroids together.</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4578"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E3668C34-3D47-4A7D-B544-73972DCFC148}" type="slidenum">
              <a:rPr lang="en-US" sz="900">
                <a:solidFill>
                  <a:srgbClr val="898989"/>
                </a:solidFill>
                <a:latin typeface="Arial" pitchFamily="34" charset="0"/>
                <a:ea typeface="MS PGothic" pitchFamily="34" charset="-128"/>
                <a:sym typeface="Arial" pitchFamily="34" charset="0"/>
              </a:rPr>
              <a:pPr algn="r" eaLnBrk="1" hangingPunct="1"/>
              <a:t>15</a:t>
            </a:fld>
            <a:endParaRPr lang="en-US" sz="900">
              <a:solidFill>
                <a:srgbClr val="898989"/>
              </a:solidFill>
              <a:latin typeface="Arial" pitchFamily="34" charset="0"/>
              <a:ea typeface="MS PGothic" pitchFamily="34" charset="-128"/>
              <a:sym typeface="Arial" pitchFamily="34" charset="0"/>
            </a:endParaRPr>
          </a:p>
        </p:txBody>
      </p:sp>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5300" name="Rectangle 4"/>
          <p:cNvSpPr>
            <a:spLocks/>
          </p:cNvSpPr>
          <p:nvPr/>
        </p:nvSpPr>
        <p:spPr bwMode="auto">
          <a:xfrm>
            <a:off x="360363" y="5754688"/>
            <a:ext cx="8432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200">
                <a:solidFill>
                  <a:schemeClr val="tx1"/>
                </a:solidFill>
                <a:latin typeface="Arial" pitchFamily="34" charset="0"/>
                <a:ea typeface="MS PGothic" pitchFamily="34" charset="-128"/>
                <a:sym typeface="Arial" pitchFamily="34" charset="0"/>
              </a:rPr>
              <a:t>The total site velocities minus the translation vector yields the site vectors associated with the change in shape of the triangle. </a:t>
            </a:r>
          </a:p>
        </p:txBody>
      </p:sp>
      <p:sp>
        <p:nvSpPr>
          <p:cNvPr id="55301"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5602"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2A7B47E9-694C-4D5E-BC2F-1221EC764664}" type="slidenum">
              <a:rPr lang="en-US" sz="900">
                <a:solidFill>
                  <a:srgbClr val="898989"/>
                </a:solidFill>
                <a:latin typeface="Arial" pitchFamily="34" charset="0"/>
                <a:ea typeface="MS PGothic" pitchFamily="34" charset="-128"/>
                <a:sym typeface="Arial" pitchFamily="34" charset="0"/>
              </a:rPr>
              <a:pPr algn="r" eaLnBrk="1" hangingPunct="1"/>
              <a:t>16</a:t>
            </a:fld>
            <a:endParaRPr lang="en-US" sz="900">
              <a:solidFill>
                <a:srgbClr val="898989"/>
              </a:solidFill>
              <a:latin typeface="Arial" pitchFamily="34" charset="0"/>
              <a:ea typeface="MS PGothic" pitchFamily="34" charset="-128"/>
              <a:sym typeface="Arial" pitchFamily="34" charset="0"/>
            </a:endParaRPr>
          </a:p>
        </p:txBody>
      </p:sp>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016000"/>
            <a:ext cx="5303837"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7348" name="Rectangle 4"/>
          <p:cNvSpPr>
            <a:spLocks/>
          </p:cNvSpPr>
          <p:nvPr/>
        </p:nvSpPr>
        <p:spPr bwMode="auto">
          <a:xfrm>
            <a:off x="1128713" y="5780088"/>
            <a:ext cx="6883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400">
                <a:solidFill>
                  <a:schemeClr val="tx1"/>
                </a:solidFill>
                <a:latin typeface="Arial" pitchFamily="34" charset="0"/>
                <a:ea typeface="MS PGothic" pitchFamily="34" charset="-128"/>
                <a:sym typeface="Arial" pitchFamily="34" charset="0"/>
              </a:rPr>
              <a:t>The red line is the major axis of the horizontal strain ellipse, and the blue line is the minor axis</a:t>
            </a:r>
          </a:p>
        </p:txBody>
      </p:sp>
      <p:sp>
        <p:nvSpPr>
          <p:cNvPr id="57349"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6626"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ED971116-CDD0-4862-804F-3D30B7260D98}" type="slidenum">
              <a:rPr lang="en-US" sz="900">
                <a:solidFill>
                  <a:srgbClr val="898989"/>
                </a:solidFill>
                <a:latin typeface="Arial" pitchFamily="34" charset="0"/>
                <a:ea typeface="MS PGothic" pitchFamily="34" charset="-128"/>
                <a:sym typeface="Arial" pitchFamily="34" charset="0"/>
              </a:rPr>
              <a:pPr algn="r" eaLnBrk="1" hangingPunct="1"/>
              <a:t>17</a:t>
            </a:fld>
            <a:endParaRPr lang="en-US" sz="900">
              <a:solidFill>
                <a:srgbClr val="898989"/>
              </a:solidFill>
              <a:latin typeface="Arial" pitchFamily="34" charset="0"/>
              <a:ea typeface="MS PGothic" pitchFamily="34" charset="-128"/>
              <a:sym typeface="Arial" pitchFamily="34" charset="0"/>
            </a:endParaRPr>
          </a:p>
        </p:txBody>
      </p:sp>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9396" name="Rectangle 4"/>
          <p:cNvSpPr>
            <a:spLocks/>
          </p:cNvSpPr>
          <p:nvPr/>
        </p:nvSpPr>
        <p:spPr bwMode="auto">
          <a:xfrm>
            <a:off x="990600" y="5765800"/>
            <a:ext cx="7150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400">
                <a:solidFill>
                  <a:schemeClr val="tx1"/>
                </a:solidFill>
                <a:latin typeface="Arial" pitchFamily="34" charset="0"/>
                <a:ea typeface="MS PGothic" pitchFamily="34" charset="-128"/>
                <a:sym typeface="Arial" pitchFamily="34" charset="0"/>
              </a:rPr>
              <a:t>The ellipse axes remain perpendicular to each other when the strain is reversed.</a:t>
            </a:r>
          </a:p>
        </p:txBody>
      </p:sp>
      <p:sp>
        <p:nvSpPr>
          <p:cNvPr id="59397"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7650"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6AF18043-C6BF-4F02-9C71-07AB55E5D754}" type="slidenum">
              <a:rPr lang="en-US" sz="900">
                <a:solidFill>
                  <a:srgbClr val="898989"/>
                </a:solidFill>
                <a:latin typeface="Arial" pitchFamily="34" charset="0"/>
                <a:ea typeface="MS PGothic" pitchFamily="34" charset="-128"/>
                <a:sym typeface="Arial" pitchFamily="34" charset="0"/>
              </a:rPr>
              <a:pPr algn="r" eaLnBrk="1" hangingPunct="1"/>
              <a:t>18</a:t>
            </a:fld>
            <a:endParaRPr lang="en-US" sz="900">
              <a:solidFill>
                <a:srgbClr val="898989"/>
              </a:solidFill>
              <a:latin typeface="Arial" pitchFamily="34" charset="0"/>
              <a:ea typeface="MS PGothic" pitchFamily="34" charset="-128"/>
              <a:sym typeface="Arial" pitchFamily="34" charset="0"/>
            </a:endParaRPr>
          </a:p>
        </p:txBody>
      </p:sp>
      <p:pic>
        <p:nvPicPr>
          <p:cNvPr id="614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44" name="Rectangle 4"/>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
        <p:nvSpPr>
          <p:cNvPr id="61445" name="Rectangle 5"/>
          <p:cNvSpPr>
            <a:spLocks/>
          </p:cNvSpPr>
          <p:nvPr/>
        </p:nvSpPr>
        <p:spPr bwMode="auto">
          <a:xfrm>
            <a:off x="228600" y="5765800"/>
            <a:ext cx="8674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p>
            <a:r>
              <a:rPr lang="en-US" sz="2400">
                <a:solidFill>
                  <a:schemeClr val="tx1"/>
                </a:solidFill>
                <a:latin typeface="Arial" pitchFamily="34" charset="0"/>
                <a:ea typeface="MS PGothic" pitchFamily="34" charset="-128"/>
                <a:sym typeface="Arial" pitchFamily="34" charset="0"/>
              </a:rPr>
              <a:t>Superimposing the deformed triangle and the original triangle allows us to recognize the rotation during deformation. </a:t>
            </a:r>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8674"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4B9BBCF4-E0A1-4F1D-BFF0-C115ED478C05}" type="slidenum">
              <a:rPr lang="en-US" sz="900">
                <a:solidFill>
                  <a:srgbClr val="898989"/>
                </a:solidFill>
                <a:latin typeface="Arial" pitchFamily="34" charset="0"/>
                <a:ea typeface="MS PGothic" pitchFamily="34" charset="-128"/>
                <a:sym typeface="Arial" pitchFamily="34" charset="0"/>
              </a:rPr>
              <a:pPr algn="r" eaLnBrk="1" hangingPunct="1"/>
              <a:t>19</a:t>
            </a:fld>
            <a:endParaRPr lang="en-US" sz="900">
              <a:solidFill>
                <a:srgbClr val="898989"/>
              </a:solidFill>
              <a:latin typeface="Arial" pitchFamily="34" charset="0"/>
              <a:ea typeface="MS PGothic" pitchFamily="34" charset="-128"/>
              <a:sym typeface="Arial" pitchFamily="34" charset="0"/>
            </a:endParaRPr>
          </a:p>
        </p:txBody>
      </p:sp>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1020763"/>
            <a:ext cx="529590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3492" name="Rectangle 4"/>
          <p:cNvSpPr>
            <a:spLocks/>
          </p:cNvSpPr>
          <p:nvPr/>
        </p:nvSpPr>
        <p:spPr bwMode="auto">
          <a:xfrm>
            <a:off x="671513" y="5775325"/>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400">
                <a:solidFill>
                  <a:schemeClr val="tx1"/>
                </a:solidFill>
                <a:latin typeface="Arial" pitchFamily="34" charset="0"/>
                <a:ea typeface="MS PGothic" pitchFamily="34" charset="-128"/>
                <a:sym typeface="Arial" pitchFamily="34" charset="0"/>
              </a:rPr>
              <a:t>The rotational component of strain is indicated by the angular change in the orientation of the red lines.</a:t>
            </a:r>
          </a:p>
        </p:txBody>
      </p:sp>
      <p:sp>
        <p:nvSpPr>
          <p:cNvPr id="63493"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146"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B82A8DA1-90D8-4A4A-B85C-F1EE7612E067}" type="slidenum">
              <a:rPr lang="en-US" sz="900">
                <a:solidFill>
                  <a:srgbClr val="898989"/>
                </a:solidFill>
                <a:latin typeface="Arial" pitchFamily="34" charset="0"/>
                <a:ea typeface="MS PGothic" pitchFamily="34" charset="-128"/>
                <a:sym typeface="Arial" pitchFamily="34" charset="0"/>
              </a:rPr>
              <a:pPr algn="r" eaLnBrk="1" hangingPunct="1"/>
              <a:t>2</a:t>
            </a:fld>
            <a:endParaRPr lang="en-US" sz="900">
              <a:solidFill>
                <a:srgbClr val="898989"/>
              </a:solidFill>
              <a:latin typeface="Arial" pitchFamily="34" charset="0"/>
              <a:ea typeface="MS PGothic" pitchFamily="34" charset="-128"/>
              <a:sym typeface="Arial" pitchFamily="34" charset="0"/>
            </a:endParaRPr>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1049338"/>
            <a:ext cx="56403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8676" name="Rectangle 4"/>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9698"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FEA916E5-5A7D-4067-A852-EE70654B6C20}" type="slidenum">
              <a:rPr lang="en-US" sz="900">
                <a:solidFill>
                  <a:srgbClr val="898989"/>
                </a:solidFill>
                <a:latin typeface="Arial" pitchFamily="34" charset="0"/>
                <a:ea typeface="MS PGothic" pitchFamily="34" charset="-128"/>
                <a:sym typeface="Arial" pitchFamily="34" charset="0"/>
              </a:rPr>
              <a:pPr algn="r" eaLnBrk="1" hangingPunct="1"/>
              <a:t>20</a:t>
            </a:fld>
            <a:endParaRPr lang="en-US" sz="900">
              <a:solidFill>
                <a:srgbClr val="898989"/>
              </a:solidFill>
              <a:latin typeface="Arial" pitchFamily="34" charset="0"/>
              <a:ea typeface="MS PGothic" pitchFamily="34" charset="-128"/>
              <a:sym typeface="Arial" pitchFamily="34" charset="0"/>
            </a:endParaRPr>
          </a:p>
        </p:txBody>
      </p:sp>
      <p:sp>
        <p:nvSpPr>
          <p:cNvPr id="65539" name="Rectangle 3"/>
          <p:cNvSpPr>
            <a:spLocks/>
          </p:cNvSpPr>
          <p:nvPr/>
        </p:nvSpPr>
        <p:spPr bwMode="auto">
          <a:xfrm>
            <a:off x="671513" y="3502025"/>
            <a:ext cx="7785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400">
                <a:solidFill>
                  <a:schemeClr val="tx1"/>
                </a:solidFill>
                <a:latin typeface="Arial" pitchFamily="34" charset="0"/>
                <a:ea typeface="MS PGothic" pitchFamily="34" charset="-128"/>
                <a:sym typeface="Arial" pitchFamily="34" charset="0"/>
              </a:rPr>
              <a:t>(3 supplemental slides follow...)</a:t>
            </a:r>
          </a:p>
        </p:txBody>
      </p:sp>
      <p:sp>
        <p:nvSpPr>
          <p:cNvPr id="65540" name="Rectangle 4"/>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0722"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458AEB85-1196-45CE-ABAD-2BD9235BC238}" type="slidenum">
              <a:rPr lang="en-US" sz="900">
                <a:solidFill>
                  <a:srgbClr val="898989"/>
                </a:solidFill>
                <a:latin typeface="Arial" pitchFamily="34" charset="0"/>
                <a:ea typeface="MS PGothic" pitchFamily="34" charset="-128"/>
                <a:sym typeface="Arial" pitchFamily="34" charset="0"/>
              </a:rPr>
              <a:pPr algn="r" eaLnBrk="1" hangingPunct="1"/>
              <a:t>21</a:t>
            </a:fld>
            <a:endParaRPr lang="en-US" sz="900">
              <a:solidFill>
                <a:srgbClr val="898989"/>
              </a:solidFill>
              <a:latin typeface="Arial" pitchFamily="34" charset="0"/>
              <a:ea typeface="MS PGothic" pitchFamily="34" charset="-128"/>
              <a:sym typeface="Arial" pitchFamily="34" charset="0"/>
            </a:endParaRPr>
          </a:p>
        </p:txBody>
      </p:sp>
      <p:pic>
        <p:nvPicPr>
          <p:cNvPr id="67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016000"/>
            <a:ext cx="5303837"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7588" name="Rectangle 4"/>
          <p:cNvSpPr>
            <a:spLocks/>
          </p:cNvSpPr>
          <p:nvPr/>
        </p:nvSpPr>
        <p:spPr bwMode="auto">
          <a:xfrm>
            <a:off x="327025" y="5832475"/>
            <a:ext cx="8483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p>
            <a:r>
              <a:rPr lang="en-US" sz="2200">
                <a:solidFill>
                  <a:schemeClr val="tx1"/>
                </a:solidFill>
                <a:latin typeface="Arial" pitchFamily="34" charset="0"/>
                <a:ea typeface="MS PGothic" pitchFamily="34" charset="-128"/>
                <a:sym typeface="Arial" pitchFamily="34" charset="0"/>
              </a:rPr>
              <a:t>The total site velocities minus the translation vector yields the site vectors associated with the change in shape of the triangle. </a:t>
            </a:r>
          </a:p>
        </p:txBody>
      </p:sp>
      <p:sp>
        <p:nvSpPr>
          <p:cNvPr id="67589"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1746"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2EBE169C-FFE5-4162-ABA8-9C852FBCEB99}" type="slidenum">
              <a:rPr lang="en-US" sz="900">
                <a:solidFill>
                  <a:srgbClr val="898989"/>
                </a:solidFill>
                <a:latin typeface="Arial" pitchFamily="34" charset="0"/>
                <a:ea typeface="MS PGothic" pitchFamily="34" charset="-128"/>
                <a:sym typeface="Arial" pitchFamily="34" charset="0"/>
              </a:rPr>
              <a:pPr algn="r" eaLnBrk="1" hangingPunct="1"/>
              <a:t>22</a:t>
            </a:fld>
            <a:endParaRPr lang="en-US" sz="900">
              <a:solidFill>
                <a:srgbClr val="898989"/>
              </a:solidFill>
              <a:latin typeface="Arial" pitchFamily="34" charset="0"/>
              <a:ea typeface="MS PGothic" pitchFamily="34" charset="-128"/>
              <a:sym typeface="Arial" pitchFamily="34" charset="0"/>
            </a:endParaRPr>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1020763"/>
            <a:ext cx="529590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9636" name="Rectangle 4"/>
          <p:cNvSpPr>
            <a:spLocks/>
          </p:cNvSpPr>
          <p:nvPr/>
        </p:nvSpPr>
        <p:spPr bwMode="auto">
          <a:xfrm>
            <a:off x="327025" y="5832475"/>
            <a:ext cx="8483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p>
            <a:r>
              <a:rPr lang="en-US" sz="2200">
                <a:solidFill>
                  <a:schemeClr val="tx1"/>
                </a:solidFill>
                <a:latin typeface="Arial" pitchFamily="34" charset="0"/>
                <a:ea typeface="MS PGothic" pitchFamily="34" charset="-128"/>
                <a:sym typeface="Arial" pitchFamily="34" charset="0"/>
              </a:rPr>
              <a:t>The total site velocities minus the translation vector yields the site vectors associated with the change in shape of the triangle. </a:t>
            </a:r>
          </a:p>
        </p:txBody>
      </p:sp>
      <p:sp>
        <p:nvSpPr>
          <p:cNvPr id="69637"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2770"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62550455-3C71-4C5E-A399-8CF8F2BD009A}" type="slidenum">
              <a:rPr lang="en-US" sz="900">
                <a:solidFill>
                  <a:srgbClr val="898989"/>
                </a:solidFill>
                <a:latin typeface="Arial" pitchFamily="34" charset="0"/>
                <a:ea typeface="MS PGothic" pitchFamily="34" charset="-128"/>
                <a:sym typeface="Arial" pitchFamily="34" charset="0"/>
              </a:rPr>
              <a:pPr algn="r" eaLnBrk="1" hangingPunct="1"/>
              <a:t>23</a:t>
            </a:fld>
            <a:endParaRPr lang="en-US" sz="900">
              <a:solidFill>
                <a:srgbClr val="898989"/>
              </a:solidFill>
              <a:latin typeface="Arial" pitchFamily="34" charset="0"/>
              <a:ea typeface="MS PGothic" pitchFamily="34" charset="-128"/>
              <a:sym typeface="Arial" pitchFamily="34" charset="0"/>
            </a:endParaRPr>
          </a:p>
        </p:txBody>
      </p:sp>
      <p:pic>
        <p:nvPicPr>
          <p:cNvPr id="7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225" y="1028700"/>
            <a:ext cx="52879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1684" name="Rectangle 4"/>
          <p:cNvSpPr>
            <a:spLocks/>
          </p:cNvSpPr>
          <p:nvPr/>
        </p:nvSpPr>
        <p:spPr bwMode="auto">
          <a:xfrm>
            <a:off x="327025" y="5832475"/>
            <a:ext cx="8483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200">
                <a:solidFill>
                  <a:schemeClr val="tx1"/>
                </a:solidFill>
                <a:latin typeface="Arial" pitchFamily="34" charset="0"/>
                <a:ea typeface="MS PGothic" pitchFamily="34" charset="-128"/>
                <a:sym typeface="Arial" pitchFamily="34" charset="0"/>
              </a:rPr>
              <a:t>The total site velocities minus the translation vector yields the site vectors associated with the change in shape of the triangle. </a:t>
            </a:r>
          </a:p>
        </p:txBody>
      </p:sp>
      <p:sp>
        <p:nvSpPr>
          <p:cNvPr id="71685"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8194"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B48EBB6B-3750-4907-8E78-546FEA425456}" type="slidenum">
              <a:rPr lang="en-US" sz="900">
                <a:solidFill>
                  <a:srgbClr val="898989"/>
                </a:solidFill>
                <a:latin typeface="Arial" pitchFamily="34" charset="0"/>
                <a:ea typeface="MS PGothic" pitchFamily="34" charset="-128"/>
                <a:sym typeface="Arial" pitchFamily="34" charset="0"/>
              </a:rPr>
              <a:pPr algn="r" eaLnBrk="1" hangingPunct="1"/>
              <a:t>3</a:t>
            </a:fld>
            <a:endParaRPr lang="en-US" sz="900">
              <a:solidFill>
                <a:srgbClr val="898989"/>
              </a:solidFill>
              <a:latin typeface="Arial" pitchFamily="34" charset="0"/>
              <a:ea typeface="MS PGothic" pitchFamily="34" charset="-128"/>
              <a:sym typeface="Arial" pitchFamily="34" charset="0"/>
            </a:endParaRPr>
          </a:p>
        </p:txBody>
      </p:sp>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0724" name="Rectangle 4"/>
          <p:cNvSpPr>
            <a:spLocks/>
          </p:cNvSpPr>
          <p:nvPr/>
        </p:nvSpPr>
        <p:spPr bwMode="auto">
          <a:xfrm>
            <a:off x="2074863" y="6299200"/>
            <a:ext cx="4984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r>
              <a:rPr lang="en-US" sz="2400">
                <a:solidFill>
                  <a:schemeClr val="tx1"/>
                </a:solidFill>
                <a:latin typeface="Arial" pitchFamily="34" charset="0"/>
                <a:ea typeface="MS PGothic" pitchFamily="34" charset="-128"/>
                <a:sym typeface="Arial" pitchFamily="34" charset="0"/>
              </a:rPr>
              <a:t>Locate three non-colinear GPS sites</a:t>
            </a:r>
          </a:p>
        </p:txBody>
      </p:sp>
      <p:sp>
        <p:nvSpPr>
          <p:cNvPr id="30725"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0242"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E54AE03E-0776-40A5-86C9-19069316E244}" type="slidenum">
              <a:rPr lang="en-US" sz="900">
                <a:solidFill>
                  <a:srgbClr val="898989"/>
                </a:solidFill>
                <a:latin typeface="Arial" pitchFamily="34" charset="0"/>
                <a:ea typeface="MS PGothic" pitchFamily="34" charset="-128"/>
                <a:sym typeface="Arial" pitchFamily="34" charset="0"/>
              </a:rPr>
              <a:pPr algn="r" eaLnBrk="1" hangingPunct="1"/>
              <a:t>4</a:t>
            </a:fld>
            <a:endParaRPr lang="en-US" sz="900">
              <a:solidFill>
                <a:srgbClr val="898989"/>
              </a:solidFill>
              <a:latin typeface="Arial" pitchFamily="34" charset="0"/>
              <a:ea typeface="MS PGothic" pitchFamily="34" charset="-128"/>
              <a:sym typeface="Arial" pitchFamily="34" charset="0"/>
            </a:endParaRPr>
          </a:p>
        </p:txBody>
      </p:sp>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2772" name="Rectangle 4"/>
          <p:cNvSpPr>
            <a:spLocks/>
          </p:cNvSpPr>
          <p:nvPr/>
        </p:nvSpPr>
        <p:spPr bwMode="auto">
          <a:xfrm>
            <a:off x="1454150" y="6299200"/>
            <a:ext cx="6226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r>
              <a:rPr lang="en-US" sz="2400">
                <a:solidFill>
                  <a:schemeClr val="tx1"/>
                </a:solidFill>
                <a:latin typeface="Arial" pitchFamily="34" charset="0"/>
                <a:ea typeface="MS PGothic" pitchFamily="34" charset="-128"/>
                <a:sym typeface="Arial" pitchFamily="34" charset="0"/>
              </a:rPr>
              <a:t>E-W and N-S components of sites</a:t>
            </a:r>
            <a:r>
              <a:rPr lang="en-US" altLang="ja-JP" sz="2400">
                <a:solidFill>
                  <a:schemeClr val="tx1"/>
                </a:solidFill>
                <a:latin typeface="Arial" pitchFamily="34" charset="0"/>
                <a:cs typeface="Arial" pitchFamily="34" charset="0"/>
                <a:sym typeface="Arial" pitchFamily="34" charset="0"/>
              </a:rPr>
              <a:t>’ velocities</a:t>
            </a:r>
            <a:endParaRPr lang="en-US" sz="2400">
              <a:solidFill>
                <a:schemeClr val="tx1"/>
              </a:solidFill>
              <a:latin typeface="Arial" pitchFamily="34" charset="0"/>
              <a:cs typeface="Arial" pitchFamily="34" charset="0"/>
              <a:sym typeface="Arial" pitchFamily="34" charset="0"/>
            </a:endParaRPr>
          </a:p>
        </p:txBody>
      </p:sp>
      <p:sp>
        <p:nvSpPr>
          <p:cNvPr id="32773"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2290"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D0894608-56EF-468D-84C6-97B153026F79}" type="slidenum">
              <a:rPr lang="en-US" sz="900">
                <a:solidFill>
                  <a:srgbClr val="898989"/>
                </a:solidFill>
                <a:latin typeface="Arial" pitchFamily="34" charset="0"/>
                <a:ea typeface="MS PGothic" pitchFamily="34" charset="-128"/>
                <a:sym typeface="Arial" pitchFamily="34" charset="0"/>
              </a:rPr>
              <a:pPr algn="r" eaLnBrk="1" hangingPunct="1"/>
              <a:t>5</a:t>
            </a:fld>
            <a:endParaRPr lang="en-US" sz="900">
              <a:solidFill>
                <a:srgbClr val="898989"/>
              </a:solidFill>
              <a:latin typeface="Arial" pitchFamily="34" charset="0"/>
              <a:ea typeface="MS PGothic" pitchFamily="34" charset="-128"/>
              <a:sym typeface="Arial" pitchFamily="34" charset="0"/>
            </a:endParaRPr>
          </a:p>
        </p:txBody>
      </p:sp>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009650"/>
            <a:ext cx="53086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4820" name="Rectangle 4"/>
          <p:cNvSpPr>
            <a:spLocks/>
          </p:cNvSpPr>
          <p:nvPr/>
        </p:nvSpPr>
        <p:spPr bwMode="auto">
          <a:xfrm>
            <a:off x="749300" y="6297613"/>
            <a:ext cx="76279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r>
              <a:rPr lang="en-US" sz="2400">
                <a:solidFill>
                  <a:schemeClr val="tx1"/>
                </a:solidFill>
                <a:latin typeface="Arial" pitchFamily="34" charset="0"/>
                <a:ea typeface="MS PGothic" pitchFamily="34" charset="-128"/>
                <a:sym typeface="Arial" pitchFamily="34" charset="0"/>
              </a:rPr>
              <a:t>E-W + N-S components = total horizontal velocity of site</a:t>
            </a:r>
          </a:p>
        </p:txBody>
      </p:sp>
      <p:sp>
        <p:nvSpPr>
          <p:cNvPr id="34821"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4338"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075F6D71-809F-43EB-8DB4-D255941634EE}" type="slidenum">
              <a:rPr lang="en-US" sz="900">
                <a:solidFill>
                  <a:srgbClr val="898989"/>
                </a:solidFill>
                <a:latin typeface="Arial" pitchFamily="34" charset="0"/>
                <a:ea typeface="MS PGothic" pitchFamily="34" charset="-128"/>
                <a:sym typeface="Arial" pitchFamily="34" charset="0"/>
              </a:rPr>
              <a:pPr algn="r" eaLnBrk="1" hangingPunct="1"/>
              <a:t>6</a:t>
            </a:fld>
            <a:endParaRPr lang="en-US" sz="900">
              <a:solidFill>
                <a:srgbClr val="898989"/>
              </a:solidFill>
              <a:latin typeface="Arial" pitchFamily="34" charset="0"/>
              <a:ea typeface="MS PGothic" pitchFamily="34" charset="-128"/>
              <a:sym typeface="Arial" pitchFamily="34" charset="0"/>
            </a:endParaRPr>
          </a:p>
        </p:txBody>
      </p:sp>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016000"/>
            <a:ext cx="5303837"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6868" name="Rectangle 4"/>
          <p:cNvSpPr>
            <a:spLocks/>
          </p:cNvSpPr>
          <p:nvPr/>
        </p:nvSpPr>
        <p:spPr bwMode="auto">
          <a:xfrm>
            <a:off x="1655763" y="6323013"/>
            <a:ext cx="58150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r>
              <a:rPr lang="en-US" sz="2400">
                <a:solidFill>
                  <a:schemeClr val="tx1"/>
                </a:solidFill>
                <a:latin typeface="Arial" pitchFamily="34" charset="0"/>
                <a:ea typeface="MS PGothic" pitchFamily="34" charset="-128"/>
                <a:sym typeface="Arial" pitchFamily="34" charset="0"/>
              </a:rPr>
              <a:t>Total horizontal velocities of the three sites</a:t>
            </a:r>
          </a:p>
        </p:txBody>
      </p:sp>
      <p:sp>
        <p:nvSpPr>
          <p:cNvPr id="36869"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5362"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C561E650-A5AA-43B6-AF53-268314AFBE3D}" type="slidenum">
              <a:rPr lang="en-US" sz="900">
                <a:solidFill>
                  <a:srgbClr val="898989"/>
                </a:solidFill>
                <a:latin typeface="Arial" pitchFamily="34" charset="0"/>
                <a:ea typeface="MS PGothic" pitchFamily="34" charset="-128"/>
                <a:sym typeface="Arial" pitchFamily="34" charset="0"/>
              </a:rPr>
              <a:pPr algn="r" eaLnBrk="1" hangingPunct="1"/>
              <a:t>7</a:t>
            </a:fld>
            <a:endParaRPr lang="en-US" sz="900">
              <a:solidFill>
                <a:srgbClr val="898989"/>
              </a:solidFill>
              <a:latin typeface="Arial" pitchFamily="34" charset="0"/>
              <a:ea typeface="MS PGothic" pitchFamily="34" charset="-128"/>
              <a:sym typeface="Arial" pitchFamily="34" charset="0"/>
            </a:endParaRPr>
          </a:p>
        </p:txBody>
      </p:sp>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1020763"/>
            <a:ext cx="529590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8916" name="Rectangle 4"/>
          <p:cNvSpPr>
            <a:spLocks/>
          </p:cNvSpPr>
          <p:nvPr/>
        </p:nvSpPr>
        <p:spPr bwMode="auto">
          <a:xfrm>
            <a:off x="1704975" y="6310313"/>
            <a:ext cx="57483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r>
              <a:rPr lang="en-US" sz="2400">
                <a:solidFill>
                  <a:schemeClr val="tx1"/>
                </a:solidFill>
                <a:latin typeface="Arial" pitchFamily="34" charset="0"/>
                <a:ea typeface="MS PGothic" pitchFamily="34" charset="-128"/>
                <a:sym typeface="Arial" pitchFamily="34" charset="0"/>
              </a:rPr>
              <a:t>Define the triangle between the GPS sites</a:t>
            </a:r>
          </a:p>
        </p:txBody>
      </p:sp>
      <p:sp>
        <p:nvSpPr>
          <p:cNvPr id="38917"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6386"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3906F6B8-A3E9-4D87-9B7B-46FE2A7448C4}" type="slidenum">
              <a:rPr lang="en-US" sz="900">
                <a:solidFill>
                  <a:srgbClr val="898989"/>
                </a:solidFill>
                <a:latin typeface="Arial" pitchFamily="34" charset="0"/>
                <a:ea typeface="MS PGothic" pitchFamily="34" charset="-128"/>
                <a:sym typeface="Arial" pitchFamily="34" charset="0"/>
              </a:rPr>
              <a:pPr algn="r" eaLnBrk="1" hangingPunct="1"/>
              <a:t>8</a:t>
            </a:fld>
            <a:endParaRPr lang="en-US" sz="900">
              <a:solidFill>
                <a:srgbClr val="898989"/>
              </a:solidFill>
              <a:latin typeface="Arial" pitchFamily="34" charset="0"/>
              <a:ea typeface="MS PGothic" pitchFamily="34" charset="-128"/>
              <a:sym typeface="Arial" pitchFamily="34" charset="0"/>
            </a:endParaRPr>
          </a:p>
        </p:txBody>
      </p:sp>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016000"/>
            <a:ext cx="5303837"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0964" name="Rectangle 4"/>
          <p:cNvSpPr>
            <a:spLocks/>
          </p:cNvSpPr>
          <p:nvPr/>
        </p:nvSpPr>
        <p:spPr bwMode="auto">
          <a:xfrm>
            <a:off x="2279650" y="6310313"/>
            <a:ext cx="4578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r>
              <a:rPr lang="en-US" sz="2400">
                <a:solidFill>
                  <a:schemeClr val="tx1"/>
                </a:solidFill>
                <a:latin typeface="Arial" pitchFamily="34" charset="0"/>
                <a:ea typeface="MS PGothic" pitchFamily="34" charset="-128"/>
                <a:sym typeface="Arial" pitchFamily="34" charset="0"/>
              </a:rPr>
              <a:t>Define the centroid of the triangle</a:t>
            </a:r>
          </a:p>
        </p:txBody>
      </p:sp>
      <p:sp>
        <p:nvSpPr>
          <p:cNvPr id="40965"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b="85301"/>
          <a:stretch>
            <a:fillRect/>
          </a:stretch>
        </p:blipFill>
        <p:spPr bwMode="auto">
          <a:xfrm>
            <a:off x="0" y="0"/>
            <a:ext cx="9144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7410" name="Text Box 2"/>
          <p:cNvSpPr txBox="1">
            <a:spLocks noChangeArrowheads="1"/>
          </p:cNvSpPr>
          <p:nvPr/>
        </p:nvSpPr>
        <p:spPr bwMode="auto">
          <a:xfrm>
            <a:off x="8469313" y="6518275"/>
            <a:ext cx="217487"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r" eaLnBrk="1" hangingPunct="1"/>
            <a:fld id="{736AF641-655C-4AA2-BF18-E743B7160102}" type="slidenum">
              <a:rPr lang="en-US" sz="900">
                <a:solidFill>
                  <a:srgbClr val="898989"/>
                </a:solidFill>
                <a:latin typeface="Arial" pitchFamily="34" charset="0"/>
                <a:ea typeface="MS PGothic" pitchFamily="34" charset="-128"/>
                <a:sym typeface="Arial" pitchFamily="34" charset="0"/>
              </a:rPr>
              <a:pPr algn="r" eaLnBrk="1" hangingPunct="1"/>
              <a:t>9</a:t>
            </a:fld>
            <a:endParaRPr lang="en-US" sz="900">
              <a:solidFill>
                <a:srgbClr val="898989"/>
              </a:solidFill>
              <a:latin typeface="Arial" pitchFamily="34" charset="0"/>
              <a:ea typeface="MS PGothic" pitchFamily="34" charset="-128"/>
              <a:sym typeface="Arial" pitchFamily="34" charset="0"/>
            </a:endParaRP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016000"/>
            <a:ext cx="5303837"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3012" name="Rectangle 4"/>
          <p:cNvSpPr>
            <a:spLocks/>
          </p:cNvSpPr>
          <p:nvPr/>
        </p:nvSpPr>
        <p:spPr bwMode="auto">
          <a:xfrm>
            <a:off x="1633538" y="5864225"/>
            <a:ext cx="5867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r>
              <a:rPr lang="en-US" sz="2400">
                <a:solidFill>
                  <a:schemeClr val="tx1"/>
                </a:solidFill>
                <a:latin typeface="Arial" pitchFamily="34" charset="0"/>
                <a:ea typeface="MS PGothic" pitchFamily="34" charset="-128"/>
                <a:sym typeface="Arial" pitchFamily="34" charset="0"/>
              </a:rPr>
              <a:t>Transform coordinate system to a new origin at the centroid of the triangle</a:t>
            </a:r>
          </a:p>
        </p:txBody>
      </p:sp>
      <p:sp>
        <p:nvSpPr>
          <p:cNvPr id="43013" name="Rectangle 5"/>
          <p:cNvSpPr>
            <a:spLocks/>
          </p:cNvSpPr>
          <p:nvPr/>
        </p:nvSpPr>
        <p:spPr bwMode="auto">
          <a:xfrm>
            <a:off x="990600" y="0"/>
            <a:ext cx="792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a:r>
              <a:rPr lang="en-US" sz="3000">
                <a:solidFill>
                  <a:srgbClr val="FFFFFF"/>
                </a:solidFill>
                <a:latin typeface="Arial Bold" pitchFamily="-84" charset="0"/>
                <a:ea typeface="MS PGothic" pitchFamily="34" charset="-128"/>
                <a:sym typeface="Arial Bold" pitchFamily="-84" charset="0"/>
              </a:rPr>
              <a:t>Graphical visualization of </a:t>
            </a:r>
          </a:p>
          <a:p>
            <a:pPr algn="r"/>
            <a:r>
              <a:rPr lang="en-US" sz="3000">
                <a:solidFill>
                  <a:srgbClr val="FFFFFF"/>
                </a:solidFill>
                <a:latin typeface="Arial Bold" pitchFamily="-84" charset="0"/>
                <a:ea typeface="MS PGothic" pitchFamily="34" charset="-128"/>
                <a:sym typeface="Arial Bold" pitchFamily="-84" charset="0"/>
              </a:rPr>
              <a:t>crustal strain defined by GPS velocities</a:t>
            </a:r>
          </a:p>
        </p:txBody>
      </p:sp>
    </p:spTree>
  </p:cSld>
  <p:clrMapOvr>
    <a:masterClrMapping/>
  </p:clrMapOvr>
  <p:transition xmlns:p14="http://schemas.microsoft.com/office/powerpoint/2010/main"/>
</p:sld>
</file>

<file path=ppt/theme/theme1.xml><?xml version="1.0" encoding="utf-8"?>
<a:theme xmlns:a="http://schemas.openxmlformats.org/drawingml/2006/main" name="Default - Title Only">
  <a:themeElements>
    <a:clrScheme name="">
      <a:dk1>
        <a:srgbClr val="000000"/>
      </a:dk1>
      <a:lt1>
        <a:srgbClr val="FFFFFF"/>
      </a:lt1>
      <a:dk2>
        <a:srgbClr val="000000"/>
      </a:dk2>
      <a:lt2>
        <a:srgbClr val="808080"/>
      </a:lt2>
      <a:accent1>
        <a:srgbClr val="292929"/>
      </a:accent1>
      <a:accent2>
        <a:srgbClr val="333399"/>
      </a:accent2>
      <a:accent3>
        <a:srgbClr val="FFFFFF"/>
      </a:accent3>
      <a:accent4>
        <a:srgbClr val="000000"/>
      </a:accent4>
      <a:accent5>
        <a:srgbClr val="ACACAC"/>
      </a:accent5>
      <a:accent6>
        <a:srgbClr val="2D2D8A"/>
      </a:accent6>
      <a:hlink>
        <a:srgbClr val="009999"/>
      </a:hlink>
      <a:folHlink>
        <a:srgbClr val="99CC00"/>
      </a:folHlink>
    </a:clrScheme>
    <a:fontScheme name="Default - Title Only">
      <a:majorFont>
        <a:latin typeface="Arial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Arial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Pages>0</Pages>
  <Words>1780</Words>
  <Characters>0</Characters>
  <Application>Microsoft Macintosh PowerPoint</Application>
  <PresentationFormat>On-screen Show (4:3)</PresentationFormat>
  <Lines>0</Lines>
  <Paragraphs>117</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Default - Title Only</vt:lpstr>
      <vt:lpstr>Default - Blank</vt:lpstr>
      <vt:lpstr>Using velocities from a triangle of GPS sites to investigate crustal strain Vince Cronin (Baylor University) Revisions by Beth Pratt-Sitaula (UNAVCO)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seolds</dc:creator>
  <cp:lastModifiedBy>Beth Pratt-Sitaula</cp:lastModifiedBy>
  <cp:revision>20</cp:revision>
  <cp:lastPrinted>2012-11-18T16:31:13Z</cp:lastPrinted>
  <dcterms:modified xsi:type="dcterms:W3CDTF">2013-05-10T16:40:08Z</dcterms:modified>
</cp:coreProperties>
</file>