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9C49-ED67-4961-AC85-963700F7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67C44-4962-4EE5-BDDB-0B6B85347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D745F-FEAC-4922-BC13-C26F4263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5B2D-6A64-4234-927D-D1008D52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D2071-FD7B-4541-8AB3-FDE4067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3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04FD-36EA-411A-B1F6-7577BBC3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6CB69-6C0C-4EC0-A0A4-50FAED3E4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1F5B4-5E54-427F-A1B0-D54CE176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B37F3-D8C3-4531-A07F-F4006206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C3479-D6AC-4C13-8BBA-9AE52CAC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CD466-A5F7-4C1F-AB29-27C4814A0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3262C-18D6-4D50-AF76-C62FAAB18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DF71-BB00-44F6-8C78-88D5A5DB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FA3E-B24E-4645-9254-C2432964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1FCCD-62D6-4A9D-A517-51830577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578E-63DF-4A63-BA1F-9AD744DF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AED4-68EC-47F0-9A42-0533B8180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D4CC-E949-4815-91E1-D335E32A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5E838-7407-47C1-AAE8-48D2A575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7480A-7AE6-4238-94CD-44E11236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5C30-55DF-441E-82BA-9DAEE4A2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CB5B-1580-44B2-9402-8034480DD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48256-DF3D-4AA2-9530-6AB3EB69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C3847-540F-43FC-8694-85951197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36BD-13DB-4556-BBDA-A86C2EF3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744E-914F-415F-98A7-B333AF07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DD6D-F532-46F8-A54D-4BE57D33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11D3B-F0FC-448E-B0EF-FAA720B3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33743-F120-483D-8947-E216E4FA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94917-D09F-4FD7-A12E-A607311F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6A9B3-0BD9-4423-BAD0-037298C8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7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5C44-2F79-41C6-B2A2-36D579FD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B1C15-43EA-4236-8313-D9DF3183C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78B0D-532D-42B6-99C0-BD4FE5A3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44254-A910-422E-98E3-82420A9A4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B7DE1-617D-47B9-BC37-95A4B3FE0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CAD9F-FADF-4B0C-823B-17E313DA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31F60-F92A-4FCB-9166-7E360B90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344F6-6FB1-4FA5-8537-3996D1FF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6E50-DBDB-4404-8575-5246D0DC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E70F4-195E-4607-A1AE-A7522115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661AA-7EC2-4BC3-879C-20AC228D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E292C-16D3-490E-B78E-07E2E2FA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0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07E70-3EBF-45F0-A6BE-5E266B6D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90A91-7F60-47C3-855A-3532EF0B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4C844-FAE7-47CC-96FB-50085842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1DB5-306D-40D8-A13F-E18D264B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BCF8F-5FED-4A8C-BA62-CBA247A4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2C548-81BA-4E64-84CF-43E89439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A2CFA-CC3E-4339-963C-D7E546F3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C7EA3-C9E0-43F9-ACEE-FEBDEAD9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3B9F9-B77E-4589-A465-F21D5F51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3BBD-B956-4C12-B262-340B527B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78404-7985-4BBB-9169-A1ADDBD6B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FFBBA-E691-4997-84A6-5A664630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27D74-4FB9-45B2-B70F-E68EAB42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5E74-C9E2-4FED-8D30-AEBA80AE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5E52F-E9EC-482B-B671-9FA6DF0C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4AC01-019E-457E-80B6-E6D654DD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412B3-AE27-4F93-AFB7-0FA3F5E01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C730-FD4F-4B10-8BD9-05DBCC191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ED36-6965-4A23-8595-031DE46F65F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4A190-A0E9-40EC-8142-38102E3E9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A1BEA-1947-4CFF-BA95-0C33588D0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D8E1-C087-41EB-82F5-DC62930E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2C83-70AC-4151-8945-CEF10C4D4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020050" cy="17907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Tectonic Setting of the Great Basin Through Geologic Time: Implications for Metallogeny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9D42B-3268-4655-8F9E-488283B3B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76475"/>
            <a:ext cx="8106679" cy="1152525"/>
          </a:xfrm>
        </p:spPr>
        <p:txBody>
          <a:bodyPr>
            <a:normAutofit/>
          </a:bodyPr>
          <a:lstStyle/>
          <a:p>
            <a:r>
              <a:rPr lang="en-US" dirty="0"/>
              <a:t>William R. Dickinson, 2001. Colored figures from Dickinson, 2006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D5822-5E85-4052-BF20-E53E6BBF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679" y="0"/>
            <a:ext cx="397964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F7D2E-9D4E-47B4-921D-B0286752D7D7}"/>
              </a:ext>
            </a:extLst>
          </p:cNvPr>
          <p:cNvSpPr txBox="1"/>
          <p:nvPr/>
        </p:nvSpPr>
        <p:spPr>
          <a:xfrm>
            <a:off x="0" y="5314950"/>
            <a:ext cx="316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Atticus Proctor,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8392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A796-7A41-4807-80EF-74A27804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325563"/>
          </a:xfrm>
        </p:spPr>
        <p:txBody>
          <a:bodyPr/>
          <a:lstStyle/>
          <a:p>
            <a:r>
              <a:rPr lang="en-US" dirty="0"/>
              <a:t>Precambrian before the Miogeocline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D0E45-B520-4CA3-A795-5747A330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6887901" cy="4841875"/>
          </a:xfrm>
        </p:spPr>
        <p:txBody>
          <a:bodyPr/>
          <a:lstStyle/>
          <a:p>
            <a:r>
              <a:rPr lang="en-US" dirty="0"/>
              <a:t>Significance of Precambrian metallogeny is obscure</a:t>
            </a:r>
          </a:p>
          <a:p>
            <a:pPr lvl="1"/>
            <a:r>
              <a:rPr lang="en-US" dirty="0"/>
              <a:t>Maybe some, maybe none</a:t>
            </a:r>
          </a:p>
          <a:p>
            <a:pPr lvl="1"/>
            <a:r>
              <a:rPr lang="en-US" dirty="0"/>
              <a:t>Basement rocks are a potential reservoir for metals mobilized in Phanerozoic events.</a:t>
            </a:r>
          </a:p>
          <a:p>
            <a:r>
              <a:rPr lang="en-US" dirty="0"/>
              <a:t>Miogeocline</a:t>
            </a:r>
          </a:p>
          <a:p>
            <a:pPr lvl="1"/>
            <a:r>
              <a:rPr lang="en-US" dirty="0"/>
              <a:t>Cordilleran passive margin forms after rifting of </a:t>
            </a:r>
            <a:r>
              <a:rPr lang="en-US" dirty="0" err="1"/>
              <a:t>Rodinia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Proposes that thinning of the crust due to rifting could have led to the injection of mantle melts that introduced metals into the crust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1666D-E559-4336-B16D-514D8FBD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901" y="0"/>
            <a:ext cx="53040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16044-6C4A-428E-A154-8AB550136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7400"/>
            <a:ext cx="70580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DB65-7D2C-4761-933F-956384CE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6360653" cy="800100"/>
          </a:xfrm>
        </p:spPr>
        <p:txBody>
          <a:bodyPr/>
          <a:lstStyle/>
          <a:p>
            <a:r>
              <a:rPr lang="en-US" dirty="0"/>
              <a:t>Antler-Sonoma Orogenesis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091F-6EA4-4C93-A0A4-C04729DF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939800"/>
            <a:ext cx="6039873" cy="4458485"/>
          </a:xfrm>
        </p:spPr>
        <p:txBody>
          <a:bodyPr>
            <a:normAutofit/>
          </a:bodyPr>
          <a:lstStyle/>
          <a:p>
            <a:r>
              <a:rPr lang="en-US" dirty="0"/>
              <a:t>“Subducting” the miogeoclinal prism</a:t>
            </a:r>
          </a:p>
          <a:p>
            <a:pPr lvl="1"/>
            <a:r>
              <a:rPr lang="en-US" dirty="0"/>
              <a:t>As the RMT thrust over the miogeocline fluids were likely driven up dip (east).</a:t>
            </a:r>
          </a:p>
          <a:p>
            <a:pPr lvl="1"/>
            <a:r>
              <a:rPr lang="en-US" dirty="0"/>
              <a:t>Metals could have been scavenged from sediments and concentrated at the base of the allochthon. </a:t>
            </a:r>
          </a:p>
          <a:p>
            <a:pPr lvl="2"/>
            <a:r>
              <a:rPr lang="en-US" dirty="0"/>
              <a:t>Carlin-type deposits?</a:t>
            </a:r>
          </a:p>
          <a:p>
            <a:pPr lvl="1"/>
            <a:r>
              <a:rPr lang="en-US" dirty="0"/>
              <a:t>Foreland normal faults could have been fluid conduits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22422-92AD-4BDF-9FF5-1D960A95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653" y="0"/>
            <a:ext cx="526189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E5774-0940-49B8-968B-9229694A6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27" y="5398285"/>
            <a:ext cx="5686425" cy="14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A149-C68C-4AD5-A1FD-E43C3568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Syn-Sonoma Orogeny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0A74-204D-4629-9117-C8FDB1E9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5067300" cy="4351338"/>
          </a:xfrm>
        </p:spPr>
        <p:txBody>
          <a:bodyPr/>
          <a:lstStyle/>
          <a:p>
            <a:r>
              <a:rPr lang="en-US" dirty="0"/>
              <a:t>Metal bearing hydrothermal fluids could have made deposits far eastward of the edge of the RMT and Golconda allochthons.</a:t>
            </a:r>
          </a:p>
          <a:p>
            <a:pPr lvl="1"/>
            <a:r>
              <a:rPr lang="en-US" dirty="0"/>
              <a:t>Favorable geometries in the Sonoma and Antler foreland basins could have aided in metal deposition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7DB54-1529-45DF-8BCC-01E3967F6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0"/>
            <a:ext cx="5734050" cy="4962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351D8-065D-4E22-A0E0-701DC763F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7" y="5097462"/>
            <a:ext cx="7239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CEB5-7D62-4796-8E9E-045EF213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577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Cordilleran Arc and Back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C240-9C74-403C-81B0-41AAC428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55108"/>
            <a:ext cx="7134225" cy="4087553"/>
          </a:xfrm>
        </p:spPr>
        <p:txBody>
          <a:bodyPr/>
          <a:lstStyle/>
          <a:p>
            <a:r>
              <a:rPr lang="en-US" dirty="0"/>
              <a:t>Isotopic data show a stronger mantle influence on Jurassic magmatism in Nevada than Cretaceous magmatism.</a:t>
            </a:r>
          </a:p>
          <a:p>
            <a:pPr lvl="1"/>
            <a:r>
              <a:rPr lang="en-US" dirty="0"/>
              <a:t>Potential implications for metallogeny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00171-4AC4-476E-BCC5-4A416F0C3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5" y="152053"/>
            <a:ext cx="5057775" cy="6553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9849E-D558-40BC-B906-ED5B46414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5494714"/>
            <a:ext cx="6196012" cy="13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9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B236-2A79-4FE5-8AF6-08B55EC0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6391275" cy="1325563"/>
          </a:xfrm>
        </p:spPr>
        <p:txBody>
          <a:bodyPr/>
          <a:lstStyle/>
          <a:p>
            <a:r>
              <a:rPr lang="en-US" dirty="0"/>
              <a:t>Cretaceous-Paleogene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AEE72-8E87-4759-BD10-3FE37FAB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6391274" cy="4275137"/>
          </a:xfrm>
        </p:spPr>
        <p:txBody>
          <a:bodyPr>
            <a:normAutofit/>
          </a:bodyPr>
          <a:lstStyle/>
          <a:p>
            <a:r>
              <a:rPr lang="en-US" dirty="0"/>
              <a:t>Intense Cretaceous magmatism in western Great Basin</a:t>
            </a:r>
          </a:p>
          <a:p>
            <a:r>
              <a:rPr lang="en-US" dirty="0"/>
              <a:t>Mesozoic thrusting along (Jurassic) </a:t>
            </a:r>
            <a:r>
              <a:rPr lang="en-US" dirty="0" err="1"/>
              <a:t>Luning-Fencemaker</a:t>
            </a:r>
            <a:r>
              <a:rPr lang="en-US" dirty="0"/>
              <a:t> and (Cretaceous) Eureka thrusts could have mobilized fluids on a sub-regional scale.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8CB0F-01F2-40FB-B6CB-30069E93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258" y="0"/>
            <a:ext cx="5285742" cy="6807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0B6ABC-F0AD-42AC-BC5A-2EA0296C8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91200"/>
            <a:ext cx="72580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3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4BF6-2F98-4720-ABD5-0D55A2E4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683894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Cretaceous-Paleogene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6848E-1945-40F5-ADA8-785CBB3A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6999"/>
            <a:ext cx="6749918" cy="36765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Paleogene magmatism, believed not to be related to subduction, but to intracontinental extension.</a:t>
            </a:r>
          </a:p>
          <a:p>
            <a:r>
              <a:rPr lang="en-US" dirty="0"/>
              <a:t>Widespread ore deposition accompanied Cenozoic magmatism</a:t>
            </a:r>
          </a:p>
          <a:p>
            <a:pPr lvl="1"/>
            <a:r>
              <a:rPr lang="en-US" dirty="0"/>
              <a:t>Cordilleran magmatic arc likely has significant metallogenic influence</a:t>
            </a:r>
          </a:p>
          <a:p>
            <a:pPr lvl="2"/>
            <a:r>
              <a:rPr lang="en-US" dirty="0"/>
              <a:t>Addition of mantle components</a:t>
            </a:r>
          </a:p>
          <a:p>
            <a:pPr lvl="2"/>
            <a:r>
              <a:rPr lang="en-US" dirty="0"/>
              <a:t>Advective heat flux transported metals and likely superimposed hydrothermal events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276E3-AB64-4878-A8E1-38F7A2AA9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18" y="-1"/>
            <a:ext cx="531648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BB294-0CE9-4018-A506-952F89B3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073532"/>
            <a:ext cx="6838950" cy="17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5092-CEA1-4EC6-8A18-0F2014DA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48425" cy="1325563"/>
          </a:xfrm>
        </p:spPr>
        <p:txBody>
          <a:bodyPr/>
          <a:lstStyle/>
          <a:p>
            <a:r>
              <a:rPr lang="en-US" dirty="0"/>
              <a:t>Great Basin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411B-197E-44D4-A3BB-D315ACAE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52524"/>
            <a:ext cx="6448425" cy="38481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Mantle derived magmas could have contributed metals via direct injection or through providing a heat source to cycle fluids through the crust.</a:t>
            </a:r>
          </a:p>
          <a:p>
            <a:r>
              <a:rPr lang="en-US" dirty="0"/>
              <a:t>Crustal extension could have generated hydrothermal systems associated with igneous centers and exhumation of rock from the mid-crust. </a:t>
            </a:r>
          </a:p>
          <a:p>
            <a:r>
              <a:rPr lang="en-US" dirty="0"/>
              <a:t>Extension and faulting can bring ore deposits closer to the surface (Yerington)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3B828-8AD2-4600-8BE1-D9EB5DC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647" y="0"/>
            <a:ext cx="527335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95986-264A-4AFF-84D9-CB37EEE8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2575"/>
            <a:ext cx="72009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5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DC8D-C6E3-4A7A-9C20-DDF50128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80696" cy="966787"/>
          </a:xfrm>
        </p:spPr>
        <p:txBody>
          <a:bodyPr/>
          <a:lstStyle/>
          <a:p>
            <a:r>
              <a:rPr lang="en-US" dirty="0"/>
              <a:t>Conclusions for metallogeny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3C0C-A000-46C8-A89A-2FA93019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8224"/>
            <a:ext cx="6780696" cy="5819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Metals derived from the mantle after crustal genesis could have entered the crust during rifting events</a:t>
            </a:r>
          </a:p>
          <a:p>
            <a:pPr lvl="1"/>
            <a:r>
              <a:rPr lang="en-US" dirty="0" err="1"/>
              <a:t>Neoproterzoic</a:t>
            </a:r>
            <a:r>
              <a:rPr lang="en-US" dirty="0"/>
              <a:t> along miogeocline</a:t>
            </a:r>
          </a:p>
          <a:p>
            <a:pPr lvl="1"/>
            <a:r>
              <a:rPr lang="en-US" dirty="0"/>
              <a:t>Neogene Basin and Range</a:t>
            </a:r>
          </a:p>
          <a:p>
            <a:pPr lvl="1"/>
            <a:r>
              <a:rPr lang="en-US" dirty="0"/>
              <a:t>Arc or back arc extension</a:t>
            </a:r>
          </a:p>
          <a:p>
            <a:r>
              <a:rPr lang="en-US" dirty="0"/>
              <a:t>Metals derived from basement rocks could be scavenged by fluids during rift or arc related igneous episodes</a:t>
            </a:r>
          </a:p>
          <a:p>
            <a:r>
              <a:rPr lang="en-US" dirty="0"/>
              <a:t>Metals potentially derived from sedimentary rocks could have been moved in response to igneous episodes or thrusting causing fluids to move</a:t>
            </a:r>
          </a:p>
          <a:p>
            <a:r>
              <a:rPr lang="en-US" dirty="0"/>
              <a:t>Metalliferous fluids likely followed any local, subregional, or regional structures to transport metals (</a:t>
            </a:r>
            <a:r>
              <a:rPr lang="en-US" dirty="0" err="1"/>
              <a:t>i.e</a:t>
            </a:r>
            <a:r>
              <a:rPr lang="en-US" dirty="0"/>
              <a:t> bedding, faults, etc.)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426E6-30C0-4C4A-981A-26A07381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696" y="0"/>
            <a:ext cx="5411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435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Tectonic Setting of the Great Basin Through Geologic Time: Implications for Metallogeny</vt:lpstr>
      <vt:lpstr>Precambrian before the Miogeocline</vt:lpstr>
      <vt:lpstr>Antler-Sonoma Orogenesis</vt:lpstr>
      <vt:lpstr>Syn-Sonoma Orogeny</vt:lpstr>
      <vt:lpstr>Cordilleran Arc and Back Arc</vt:lpstr>
      <vt:lpstr>Cretaceous-Paleogene</vt:lpstr>
      <vt:lpstr>Cretaceous-Paleogene continued</vt:lpstr>
      <vt:lpstr>Great Basin Extension</vt:lpstr>
      <vt:lpstr>Conclusions for metallogeny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Tectonic Setting of the Great Basin Through Geologic Time: Implications for Metallogeny</dc:title>
  <dc:creator>Atticus Proctor</dc:creator>
  <cp:lastModifiedBy>Atticus Proctor</cp:lastModifiedBy>
  <cp:revision>12</cp:revision>
  <dcterms:created xsi:type="dcterms:W3CDTF">2021-11-19T22:16:09Z</dcterms:created>
  <dcterms:modified xsi:type="dcterms:W3CDTF">2021-11-22T20:08:37Z</dcterms:modified>
</cp:coreProperties>
</file>