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
  </p:notesMasterIdLst>
  <p:sldIdLst>
    <p:sldId id="268" r:id="rId2"/>
    <p:sldId id="269" r:id="rId3"/>
    <p:sldId id="270" r:id="rId4"/>
    <p:sldId id="273" r:id="rId5"/>
    <p:sldId id="274" r:id="rId6"/>
  </p:sldIdLst>
  <p:sldSz cx="9144000" cy="5143500" type="screen16x9"/>
  <p:notesSz cx="6858000" cy="9144000"/>
  <p:embeddedFontLst>
    <p:embeddedFont>
      <p:font typeface="Calibri" panose="020F0502020204030204" pitchFamily="34" charset="0"/>
      <p:regular r:id="rId8"/>
      <p:bold r:id="rId9"/>
      <p:italic r:id="rId10"/>
      <p:boldItalic r:id="rId11"/>
    </p:embeddedFont>
    <p:embeddedFont>
      <p:font typeface="Georgia" panose="02040502050405020303" pitchFamily="18" charset="0"/>
      <p:regular r:id="rId12"/>
      <p:bold r:id="rId13"/>
      <p:italic r:id="rId14"/>
      <p:boldItalic r:id="rId15"/>
    </p:embeddedFont>
    <p:embeddedFont>
      <p:font typeface="Open Sans" panose="020B0606030504020204" pitchFamily="34" charset="0"/>
      <p:regular r:id="rId16"/>
      <p:bold r:id="rId17"/>
      <p:italic r:id="rId18"/>
      <p:boldItalic r:id="rId19"/>
    </p:embeddedFont>
    <p:embeddedFont>
      <p:font typeface="Open Sans SemiBold"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font" Target="fonts/font16.fntdata"/><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knock down principal</a:t>
            </a:r>
          </a:p>
        </p:txBody>
      </p:sp>
    </p:spTree>
    <p:extLst>
      <p:ext uri="{BB962C8B-B14F-4D97-AF65-F5344CB8AC3E}">
        <p14:creationId xmlns:p14="http://schemas.microsoft.com/office/powerpoint/2010/main" val="197385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provides principle approach and result</a:t>
            </a:r>
          </a:p>
        </p:txBody>
      </p:sp>
    </p:spTree>
    <p:extLst>
      <p:ext uri="{BB962C8B-B14F-4D97-AF65-F5344CB8AC3E}">
        <p14:creationId xmlns:p14="http://schemas.microsoft.com/office/powerpoint/2010/main" val="403687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you and audience can compare without trying to remember what was on last slide…</a:t>
            </a:r>
          </a:p>
        </p:txBody>
      </p:sp>
    </p:spTree>
    <p:extLst>
      <p:ext uri="{BB962C8B-B14F-4D97-AF65-F5344CB8AC3E}">
        <p14:creationId xmlns:p14="http://schemas.microsoft.com/office/powerpoint/2010/main" val="110226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6;p13">
            <a:extLst>
              <a:ext uri="{FF2B5EF4-FFF2-40B4-BE49-F238E27FC236}">
                <a16:creationId xmlns:a16="http://schemas.microsoft.com/office/drawing/2014/main" id="{817BBFB9-3FFC-6F9A-F407-F91CF03826D1}"/>
              </a:ext>
            </a:extLst>
          </p:cNvPr>
          <p:cNvSpPr txBox="1">
            <a:spLocks/>
          </p:cNvSpPr>
          <p:nvPr/>
        </p:nvSpPr>
        <p:spPr>
          <a:xfrm>
            <a:off x="98466" y="15903"/>
            <a:ext cx="8520600" cy="45322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990"/>
            </a:pPr>
            <a:r>
              <a:rPr lang="en-US" sz="1800" dirty="0">
                <a:latin typeface="Georgia"/>
                <a:ea typeface="Georgia"/>
                <a:cs typeface="Georgia"/>
                <a:sym typeface="Georgia"/>
              </a:rPr>
              <a:t>Pleistocene glaciation in the Sierra Nevada </a:t>
            </a:r>
            <a:r>
              <a:rPr lang="en-US" sz="1800" i="1" dirty="0">
                <a:latin typeface="Georgia"/>
                <a:ea typeface="Georgia"/>
                <a:cs typeface="Georgia"/>
                <a:sym typeface="Georgia"/>
              </a:rPr>
              <a:t>and Basin Range</a:t>
            </a:r>
          </a:p>
        </p:txBody>
      </p:sp>
      <p:sp>
        <p:nvSpPr>
          <p:cNvPr id="3" name="Google Shape;57;p13">
            <a:extLst>
              <a:ext uri="{FF2B5EF4-FFF2-40B4-BE49-F238E27FC236}">
                <a16:creationId xmlns:a16="http://schemas.microsoft.com/office/drawing/2014/main" id="{67F9E36D-A4A4-0CF5-E26C-138FEDA4BE4E}"/>
              </a:ext>
            </a:extLst>
          </p:cNvPr>
          <p:cNvSpPr txBox="1">
            <a:spLocks/>
          </p:cNvSpPr>
          <p:nvPr/>
        </p:nvSpPr>
        <p:spPr>
          <a:xfrm>
            <a:off x="98466" y="369735"/>
            <a:ext cx="5093363" cy="584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605"/>
            </a:pPr>
            <a:r>
              <a:rPr lang="en-US" dirty="0">
                <a:solidFill>
                  <a:schemeClr val="dk1"/>
                </a:solidFill>
                <a:latin typeface="Georgia"/>
                <a:ea typeface="Georgia"/>
                <a:cs typeface="Georgia"/>
                <a:sym typeface="Georgia"/>
              </a:rPr>
              <a:t>Summary of USGS Bulletin by Eliot </a:t>
            </a:r>
            <a:r>
              <a:rPr lang="en-US" dirty="0" err="1">
                <a:solidFill>
                  <a:schemeClr val="dk1"/>
                </a:solidFill>
                <a:latin typeface="Georgia"/>
                <a:ea typeface="Georgia"/>
                <a:cs typeface="Georgia"/>
                <a:sym typeface="Georgia"/>
              </a:rPr>
              <a:t>Blackwelder</a:t>
            </a:r>
            <a:r>
              <a:rPr lang="en-US" dirty="0">
                <a:solidFill>
                  <a:schemeClr val="dk1"/>
                </a:solidFill>
                <a:latin typeface="Georgia"/>
                <a:ea typeface="Georgia"/>
                <a:cs typeface="Georgia"/>
                <a:sym typeface="Georgia"/>
              </a:rPr>
              <a:t> 1931 </a:t>
            </a:r>
          </a:p>
          <a:p>
            <a:pPr>
              <a:buSzPts val="605"/>
            </a:pPr>
            <a:r>
              <a:rPr lang="en-US" dirty="0">
                <a:solidFill>
                  <a:schemeClr val="dk1"/>
                </a:solidFill>
                <a:latin typeface="Georgia"/>
                <a:ea typeface="Georgia"/>
                <a:cs typeface="Georgia"/>
                <a:sym typeface="Georgia"/>
              </a:rPr>
              <a:t>&amp; GSA Bulletin by Sharp and Birman 1963</a:t>
            </a:r>
          </a:p>
        </p:txBody>
      </p:sp>
      <p:sp>
        <p:nvSpPr>
          <p:cNvPr id="4" name="TextBox 3">
            <a:extLst>
              <a:ext uri="{FF2B5EF4-FFF2-40B4-BE49-F238E27FC236}">
                <a16:creationId xmlns:a16="http://schemas.microsoft.com/office/drawing/2014/main" id="{F2BBCC07-C1A7-125F-A1DE-E8CCD708FDD2}"/>
              </a:ext>
            </a:extLst>
          </p:cNvPr>
          <p:cNvSpPr txBox="1"/>
          <p:nvPr/>
        </p:nvSpPr>
        <p:spPr>
          <a:xfrm>
            <a:off x="98466" y="953835"/>
            <a:ext cx="2398657" cy="307777"/>
          </a:xfrm>
          <a:prstGeom prst="rect">
            <a:avLst/>
          </a:prstGeom>
          <a:noFill/>
        </p:spPr>
        <p:txBody>
          <a:bodyPr wrap="square" rtlCol="0">
            <a:spAutoFit/>
          </a:bodyPr>
          <a:lstStyle/>
          <a:p>
            <a:r>
              <a:rPr lang="en-US" dirty="0"/>
              <a:t>Alyssa Lindsey, 2024</a:t>
            </a:r>
          </a:p>
        </p:txBody>
      </p:sp>
      <p:pic>
        <p:nvPicPr>
          <p:cNvPr id="6" name="Google Shape;74;p15">
            <a:extLst>
              <a:ext uri="{FF2B5EF4-FFF2-40B4-BE49-F238E27FC236}">
                <a16:creationId xmlns:a16="http://schemas.microsoft.com/office/drawing/2014/main" id="{7D1B6D0D-3018-B916-7F76-9E96DD04DA95}"/>
              </a:ext>
            </a:extLst>
          </p:cNvPr>
          <p:cNvPicPr preferRelativeResize="0"/>
          <p:nvPr/>
        </p:nvPicPr>
        <p:blipFill rotWithShape="1">
          <a:blip r:embed="rId3">
            <a:alphaModFix/>
          </a:blip>
          <a:srcRect l="12162" t="10801" r="22164"/>
          <a:stretch/>
        </p:blipFill>
        <p:spPr>
          <a:xfrm>
            <a:off x="4804653" y="369735"/>
            <a:ext cx="3866770" cy="4109083"/>
          </a:xfrm>
          <a:prstGeom prst="rect">
            <a:avLst/>
          </a:prstGeom>
          <a:noFill/>
          <a:ln>
            <a:noFill/>
          </a:ln>
        </p:spPr>
      </p:pic>
      <p:pic>
        <p:nvPicPr>
          <p:cNvPr id="8" name="Google Shape;82;p16">
            <a:extLst>
              <a:ext uri="{FF2B5EF4-FFF2-40B4-BE49-F238E27FC236}">
                <a16:creationId xmlns:a16="http://schemas.microsoft.com/office/drawing/2014/main" id="{AAA69DE2-E228-DEA3-F2C3-8B0A59A091C1}"/>
              </a:ext>
            </a:extLst>
          </p:cNvPr>
          <p:cNvPicPr preferRelativeResize="0"/>
          <p:nvPr/>
        </p:nvPicPr>
        <p:blipFill>
          <a:blip r:embed="rId4">
            <a:alphaModFix/>
          </a:blip>
          <a:stretch>
            <a:fillRect/>
          </a:stretch>
        </p:blipFill>
        <p:spPr>
          <a:xfrm>
            <a:off x="150822" y="1261612"/>
            <a:ext cx="4163286" cy="3217206"/>
          </a:xfrm>
          <a:prstGeom prst="rect">
            <a:avLst/>
          </a:prstGeom>
          <a:noFill/>
          <a:ln>
            <a:noFill/>
          </a:ln>
        </p:spPr>
      </p:pic>
      <p:sp>
        <p:nvSpPr>
          <p:cNvPr id="9" name="TextBox 8">
            <a:extLst>
              <a:ext uri="{FF2B5EF4-FFF2-40B4-BE49-F238E27FC236}">
                <a16:creationId xmlns:a16="http://schemas.microsoft.com/office/drawing/2014/main" id="{A9F84BBA-2AB4-02E9-908E-0A4A3A6BC964}"/>
              </a:ext>
            </a:extLst>
          </p:cNvPr>
          <p:cNvSpPr txBox="1"/>
          <p:nvPr/>
        </p:nvSpPr>
        <p:spPr>
          <a:xfrm>
            <a:off x="0" y="4478818"/>
            <a:ext cx="9144000" cy="646331"/>
          </a:xfrm>
          <a:prstGeom prst="rect">
            <a:avLst/>
          </a:prstGeom>
          <a:noFill/>
        </p:spPr>
        <p:txBody>
          <a:bodyPr wrap="square" rtlCol="0">
            <a:spAutoFit/>
          </a:bodyPr>
          <a:lstStyle/>
          <a:p>
            <a:r>
              <a:rPr lang="en-US" sz="1200" dirty="0"/>
              <a:t>The authors of this paper examined the morphology and weathering characteristics of glacial moraines along the east flank of the Sierra Nevada at multiple sites along east flank of Sierra Nevada. At these sites moraine deposits are evident, like here at Convict Lake. There observations show multiple episodes of glaciation in the Sierra Nevada.</a:t>
            </a:r>
          </a:p>
        </p:txBody>
      </p:sp>
      <p:sp>
        <p:nvSpPr>
          <p:cNvPr id="10" name="TextBox 9">
            <a:extLst>
              <a:ext uri="{FF2B5EF4-FFF2-40B4-BE49-F238E27FC236}">
                <a16:creationId xmlns:a16="http://schemas.microsoft.com/office/drawing/2014/main" id="{68784A10-ACCC-FE2F-5092-A8BB59703C12}"/>
              </a:ext>
            </a:extLst>
          </p:cNvPr>
          <p:cNvSpPr txBox="1"/>
          <p:nvPr/>
        </p:nvSpPr>
        <p:spPr>
          <a:xfrm>
            <a:off x="7720717" y="1971923"/>
            <a:ext cx="1423283" cy="307777"/>
          </a:xfrm>
          <a:prstGeom prst="rect">
            <a:avLst/>
          </a:prstGeom>
          <a:noFill/>
        </p:spPr>
        <p:txBody>
          <a:bodyPr wrap="square" rtlCol="0">
            <a:spAutoFit/>
          </a:bodyPr>
          <a:lstStyle/>
          <a:p>
            <a:r>
              <a:rPr lang="en-US" dirty="0"/>
              <a:t>Bloody Canyon</a:t>
            </a:r>
          </a:p>
        </p:txBody>
      </p:sp>
      <p:cxnSp>
        <p:nvCxnSpPr>
          <p:cNvPr id="12" name="Straight Arrow Connector 11">
            <a:extLst>
              <a:ext uri="{FF2B5EF4-FFF2-40B4-BE49-F238E27FC236}">
                <a16:creationId xmlns:a16="http://schemas.microsoft.com/office/drawing/2014/main" id="{153252F5-6088-957B-A4E2-81CE3B72E502}"/>
              </a:ext>
            </a:extLst>
          </p:cNvPr>
          <p:cNvCxnSpPr/>
          <p:nvPr/>
        </p:nvCxnSpPr>
        <p:spPr>
          <a:xfrm flipH="1">
            <a:off x="7283395" y="2178657"/>
            <a:ext cx="349857" cy="58044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123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9;p18">
            <a:extLst>
              <a:ext uri="{FF2B5EF4-FFF2-40B4-BE49-F238E27FC236}">
                <a16:creationId xmlns:a16="http://schemas.microsoft.com/office/drawing/2014/main" id="{1C841EA9-B355-BF6A-0754-23C2AA2864EF}"/>
              </a:ext>
            </a:extLst>
          </p:cNvPr>
          <p:cNvPicPr preferRelativeResize="0"/>
          <p:nvPr/>
        </p:nvPicPr>
        <p:blipFill>
          <a:blip r:embed="rId3">
            <a:alphaModFix/>
          </a:blip>
          <a:stretch>
            <a:fillRect/>
          </a:stretch>
        </p:blipFill>
        <p:spPr>
          <a:xfrm>
            <a:off x="95482" y="74620"/>
            <a:ext cx="5390918" cy="2899168"/>
          </a:xfrm>
          <a:prstGeom prst="rect">
            <a:avLst/>
          </a:prstGeom>
          <a:noFill/>
          <a:ln>
            <a:noFill/>
          </a:ln>
        </p:spPr>
      </p:pic>
      <p:pic>
        <p:nvPicPr>
          <p:cNvPr id="3" name="Google Shape;106;p19">
            <a:extLst>
              <a:ext uri="{FF2B5EF4-FFF2-40B4-BE49-F238E27FC236}">
                <a16:creationId xmlns:a16="http://schemas.microsoft.com/office/drawing/2014/main" id="{248248D6-26C5-55B3-FDC1-6D5AAB11DE96}"/>
              </a:ext>
            </a:extLst>
          </p:cNvPr>
          <p:cNvPicPr preferRelativeResize="0"/>
          <p:nvPr/>
        </p:nvPicPr>
        <p:blipFill>
          <a:blip r:embed="rId4">
            <a:alphaModFix/>
          </a:blip>
          <a:stretch>
            <a:fillRect/>
          </a:stretch>
        </p:blipFill>
        <p:spPr>
          <a:xfrm>
            <a:off x="5595290" y="74620"/>
            <a:ext cx="2800121" cy="4055675"/>
          </a:xfrm>
          <a:prstGeom prst="rect">
            <a:avLst/>
          </a:prstGeom>
          <a:noFill/>
          <a:ln>
            <a:noFill/>
          </a:ln>
        </p:spPr>
      </p:pic>
      <p:sp>
        <p:nvSpPr>
          <p:cNvPr id="4" name="TextBox 3">
            <a:extLst>
              <a:ext uri="{FF2B5EF4-FFF2-40B4-BE49-F238E27FC236}">
                <a16:creationId xmlns:a16="http://schemas.microsoft.com/office/drawing/2014/main" id="{6937290F-710C-7A49-5648-EF1D93AE1478}"/>
              </a:ext>
            </a:extLst>
          </p:cNvPr>
          <p:cNvSpPr txBox="1"/>
          <p:nvPr/>
        </p:nvSpPr>
        <p:spPr>
          <a:xfrm>
            <a:off x="190831" y="3140765"/>
            <a:ext cx="4882101" cy="2031325"/>
          </a:xfrm>
          <a:prstGeom prst="rect">
            <a:avLst/>
          </a:prstGeom>
          <a:noFill/>
        </p:spPr>
        <p:txBody>
          <a:bodyPr wrap="square" rtlCol="0">
            <a:spAutoFit/>
          </a:bodyPr>
          <a:lstStyle/>
          <a:p>
            <a:r>
              <a:rPr lang="en-US" dirty="0"/>
              <a:t>Bloody Canyon as an example:</a:t>
            </a:r>
          </a:p>
          <a:p>
            <a:r>
              <a:rPr lang="en-US" dirty="0"/>
              <a:t>Inset Relationships and Cross-cutting relationships are used to interpret 3 distinct periods of moraine development.</a:t>
            </a:r>
          </a:p>
          <a:p>
            <a:endParaRPr lang="en-US" dirty="0"/>
          </a:p>
          <a:p>
            <a:r>
              <a:rPr lang="en-US" dirty="0"/>
              <a:t>From youngest to oldest: Tioga, Tenaya, Tahoe, and Mono Basin Moraines (periods):</a:t>
            </a:r>
          </a:p>
          <a:p>
            <a:endParaRPr lang="en-US" dirty="0"/>
          </a:p>
          <a:p>
            <a:r>
              <a:rPr lang="en-US" dirty="0"/>
              <a:t>Evidence: Tioga moraines inset into larger Tahoe Moraines and Mono Basin Moraine is cut by Tahoe moraine.</a:t>
            </a:r>
          </a:p>
        </p:txBody>
      </p:sp>
      <p:sp>
        <p:nvSpPr>
          <p:cNvPr id="5" name="TextBox 4">
            <a:extLst>
              <a:ext uri="{FF2B5EF4-FFF2-40B4-BE49-F238E27FC236}">
                <a16:creationId xmlns:a16="http://schemas.microsoft.com/office/drawing/2014/main" id="{5D4F8650-3A0C-2DEB-D9D7-E8114A0F9DF5}"/>
              </a:ext>
            </a:extLst>
          </p:cNvPr>
          <p:cNvSpPr txBox="1"/>
          <p:nvPr/>
        </p:nvSpPr>
        <p:spPr>
          <a:xfrm>
            <a:off x="341905" y="2351438"/>
            <a:ext cx="1121133" cy="307777"/>
          </a:xfrm>
          <a:prstGeom prst="rect">
            <a:avLst/>
          </a:prstGeom>
          <a:noFill/>
        </p:spPr>
        <p:txBody>
          <a:bodyPr wrap="square" rtlCol="0">
            <a:spAutoFit/>
          </a:bodyPr>
          <a:lstStyle/>
          <a:p>
            <a:r>
              <a:rPr lang="en-US" dirty="0"/>
              <a:t>Mono Basin</a:t>
            </a:r>
          </a:p>
        </p:txBody>
      </p:sp>
      <p:cxnSp>
        <p:nvCxnSpPr>
          <p:cNvPr id="9" name="Straight Arrow Connector 8">
            <a:extLst>
              <a:ext uri="{FF2B5EF4-FFF2-40B4-BE49-F238E27FC236}">
                <a16:creationId xmlns:a16="http://schemas.microsoft.com/office/drawing/2014/main" id="{2F3C5891-662F-9652-D81A-0B7F45C11604}"/>
              </a:ext>
            </a:extLst>
          </p:cNvPr>
          <p:cNvCxnSpPr/>
          <p:nvPr/>
        </p:nvCxnSpPr>
        <p:spPr>
          <a:xfrm flipV="1">
            <a:off x="1311965" y="2102457"/>
            <a:ext cx="405517" cy="2489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DF9C69-7169-4E6E-D774-4F699F26395A}"/>
              </a:ext>
            </a:extLst>
          </p:cNvPr>
          <p:cNvSpPr txBox="1"/>
          <p:nvPr/>
        </p:nvSpPr>
        <p:spPr>
          <a:xfrm>
            <a:off x="1366827" y="419006"/>
            <a:ext cx="1121133" cy="307777"/>
          </a:xfrm>
          <a:prstGeom prst="rect">
            <a:avLst/>
          </a:prstGeom>
          <a:noFill/>
        </p:spPr>
        <p:txBody>
          <a:bodyPr wrap="square" rtlCol="0">
            <a:spAutoFit/>
          </a:bodyPr>
          <a:lstStyle/>
          <a:p>
            <a:r>
              <a:rPr lang="en-US" dirty="0"/>
              <a:t>Tioga</a:t>
            </a:r>
          </a:p>
        </p:txBody>
      </p:sp>
      <p:sp>
        <p:nvSpPr>
          <p:cNvPr id="11" name="TextBox 10">
            <a:extLst>
              <a:ext uri="{FF2B5EF4-FFF2-40B4-BE49-F238E27FC236}">
                <a16:creationId xmlns:a16="http://schemas.microsoft.com/office/drawing/2014/main" id="{AC9D121E-4C15-8B13-7DAC-1AD1F3C820EB}"/>
              </a:ext>
            </a:extLst>
          </p:cNvPr>
          <p:cNvSpPr txBox="1"/>
          <p:nvPr/>
        </p:nvSpPr>
        <p:spPr>
          <a:xfrm>
            <a:off x="3450867" y="1279181"/>
            <a:ext cx="1121133" cy="307777"/>
          </a:xfrm>
          <a:prstGeom prst="rect">
            <a:avLst/>
          </a:prstGeom>
          <a:noFill/>
        </p:spPr>
        <p:txBody>
          <a:bodyPr wrap="square" rtlCol="0">
            <a:spAutoFit/>
          </a:bodyPr>
          <a:lstStyle/>
          <a:p>
            <a:r>
              <a:rPr lang="en-US" dirty="0"/>
              <a:t>Tahoe</a:t>
            </a:r>
          </a:p>
        </p:txBody>
      </p:sp>
      <p:cxnSp>
        <p:nvCxnSpPr>
          <p:cNvPr id="12" name="Straight Arrow Connector 11">
            <a:extLst>
              <a:ext uri="{FF2B5EF4-FFF2-40B4-BE49-F238E27FC236}">
                <a16:creationId xmlns:a16="http://schemas.microsoft.com/office/drawing/2014/main" id="{8540BF77-9DD3-A6D8-C73C-0EE8486F412A}"/>
              </a:ext>
            </a:extLst>
          </p:cNvPr>
          <p:cNvCxnSpPr>
            <a:cxnSpLocks/>
            <a:stCxn id="11" idx="1"/>
          </p:cNvCxnSpPr>
          <p:nvPr/>
        </p:nvCxnSpPr>
        <p:spPr>
          <a:xfrm flipH="1">
            <a:off x="3271960" y="1433070"/>
            <a:ext cx="178907" cy="911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D821F3-EA42-0101-A7C2-B0F56EBE24FC}"/>
              </a:ext>
            </a:extLst>
          </p:cNvPr>
          <p:cNvCxnSpPr>
            <a:cxnSpLocks/>
          </p:cNvCxnSpPr>
          <p:nvPr/>
        </p:nvCxnSpPr>
        <p:spPr>
          <a:xfrm>
            <a:off x="1771879" y="697384"/>
            <a:ext cx="860002" cy="7812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3C3245-3369-2748-72A7-8D0078DF4741}"/>
              </a:ext>
            </a:extLst>
          </p:cNvPr>
          <p:cNvSpPr txBox="1"/>
          <p:nvPr/>
        </p:nvSpPr>
        <p:spPr>
          <a:xfrm>
            <a:off x="5595290" y="4261104"/>
            <a:ext cx="3201238" cy="954107"/>
          </a:xfrm>
          <a:prstGeom prst="rect">
            <a:avLst/>
          </a:prstGeom>
          <a:noFill/>
        </p:spPr>
        <p:txBody>
          <a:bodyPr wrap="square" rtlCol="0">
            <a:spAutoFit/>
          </a:bodyPr>
          <a:lstStyle/>
          <a:p>
            <a:r>
              <a:rPr lang="en-US" dirty="0"/>
              <a:t>Not expressed at Bloody Canyon but observed and interpreted elsewhere are periods Sherwin and McGee Stages</a:t>
            </a:r>
          </a:p>
        </p:txBody>
      </p:sp>
    </p:spTree>
    <p:extLst>
      <p:ext uri="{BB962C8B-B14F-4D97-AF65-F5344CB8AC3E}">
        <p14:creationId xmlns:p14="http://schemas.microsoft.com/office/powerpoint/2010/main" val="150293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ABC81-01AB-9433-D5EE-1703695974C4}"/>
              </a:ext>
            </a:extLst>
          </p:cNvPr>
          <p:cNvSpPr txBox="1"/>
          <p:nvPr/>
        </p:nvSpPr>
        <p:spPr>
          <a:xfrm>
            <a:off x="299466" y="35149"/>
            <a:ext cx="5618988" cy="1169551"/>
          </a:xfrm>
          <a:prstGeom prst="rect">
            <a:avLst/>
          </a:prstGeom>
          <a:noFill/>
        </p:spPr>
        <p:txBody>
          <a:bodyPr wrap="square" rtlCol="0">
            <a:spAutoFit/>
          </a:bodyPr>
          <a:lstStyle/>
          <a:p>
            <a:r>
              <a:rPr lang="en-US" dirty="0"/>
              <a:t>The authors also indicate weathering characteristics support their interpretations of relative age – such as relative weathering of boulders is ‘greater’ on older moraines and crests of older moraines are not so sharp – though reports are not so well documented with photos or plots to show here…</a:t>
            </a:r>
          </a:p>
        </p:txBody>
      </p:sp>
      <p:sp>
        <p:nvSpPr>
          <p:cNvPr id="4" name="Google Shape;72;p15">
            <a:extLst>
              <a:ext uri="{FF2B5EF4-FFF2-40B4-BE49-F238E27FC236}">
                <a16:creationId xmlns:a16="http://schemas.microsoft.com/office/drawing/2014/main" id="{5A2F7543-99C8-8E73-A8A7-C36065A87E3F}"/>
              </a:ext>
            </a:extLst>
          </p:cNvPr>
          <p:cNvSpPr txBox="1">
            <a:spLocks/>
          </p:cNvSpPr>
          <p:nvPr/>
        </p:nvSpPr>
        <p:spPr>
          <a:xfrm>
            <a:off x="163908" y="1728171"/>
            <a:ext cx="2945052" cy="3602781"/>
          </a:xfrm>
          <a:prstGeom prst="rect">
            <a:avLst/>
          </a:prstGeom>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rgbClr val="0C343D"/>
                </a:solidFill>
                <a:latin typeface="Open Sans"/>
                <a:ea typeface="Open Sans"/>
                <a:cs typeface="Open Sans"/>
                <a:sym typeface="Open Sans"/>
              </a:rPr>
              <a:t>“The lateral moraines generally stand out as bold embankments, marred only by a few landslides and by sharp ravines where tributary brooks descend the canyon sides.” </a:t>
            </a:r>
          </a:p>
          <a:p>
            <a:pPr>
              <a:spcBef>
                <a:spcPts val="1200"/>
              </a:spcBef>
            </a:pPr>
            <a:r>
              <a:rPr lang="en-US" sz="1100" b="1" dirty="0">
                <a:solidFill>
                  <a:srgbClr val="0C343D"/>
                </a:solidFill>
                <a:latin typeface="Open Sans"/>
                <a:ea typeface="Open Sans"/>
                <a:cs typeface="Open Sans"/>
                <a:sym typeface="Open Sans"/>
              </a:rPr>
              <a:t>Characteristics: </a:t>
            </a:r>
            <a:r>
              <a:rPr lang="en-US" sz="1100" dirty="0">
                <a:solidFill>
                  <a:srgbClr val="0C343D"/>
                </a:solidFill>
                <a:latin typeface="Open Sans"/>
                <a:ea typeface="Open Sans"/>
                <a:cs typeface="Open Sans"/>
                <a:sym typeface="Open Sans"/>
              </a:rPr>
              <a:t>Best preserved glacial features with minimal erosion; clear moraine formations and polished rock surfaces.</a:t>
            </a:r>
          </a:p>
          <a:p>
            <a:pPr>
              <a:spcBef>
                <a:spcPts val="1200"/>
              </a:spcBef>
            </a:pPr>
            <a:r>
              <a:rPr lang="en-US" sz="1100" b="1" dirty="0">
                <a:solidFill>
                  <a:srgbClr val="0C343D"/>
                </a:solidFill>
                <a:latin typeface="Open Sans"/>
                <a:ea typeface="Open Sans"/>
                <a:cs typeface="Open Sans"/>
                <a:sym typeface="Open Sans"/>
              </a:rPr>
              <a:t>Evidence for Age:</a:t>
            </a:r>
          </a:p>
          <a:p>
            <a:pPr>
              <a:spcBef>
                <a:spcPts val="1200"/>
              </a:spcBef>
            </a:pPr>
            <a:r>
              <a:rPr lang="en-US" sz="1100" dirty="0">
                <a:solidFill>
                  <a:srgbClr val="0C343D"/>
                </a:solidFill>
                <a:latin typeface="Open Sans"/>
                <a:ea typeface="Open Sans"/>
                <a:cs typeface="Open Sans"/>
                <a:sym typeface="Open Sans"/>
              </a:rPr>
              <a:t>Freshness of Moraines: Moraines and rock surfaces are relatively unaltered and well-preserved.</a:t>
            </a:r>
          </a:p>
          <a:p>
            <a:pPr>
              <a:spcBef>
                <a:spcPts val="1200"/>
              </a:spcBef>
            </a:pPr>
            <a:r>
              <a:rPr lang="en-US" sz="1100" dirty="0">
                <a:solidFill>
                  <a:srgbClr val="0C343D"/>
                </a:solidFill>
                <a:latin typeface="Open Sans"/>
                <a:ea typeface="Open Sans"/>
                <a:cs typeface="Open Sans"/>
                <a:sym typeface="Open Sans"/>
              </a:rPr>
              <a:t>Limited Erosion: Little valley erosion, fresh moraines with minimal breaches.</a:t>
            </a:r>
          </a:p>
          <a:p>
            <a:pPr>
              <a:spcBef>
                <a:spcPts val="1200"/>
              </a:spcBef>
            </a:pPr>
            <a:r>
              <a:rPr lang="en-US" sz="1100" dirty="0">
                <a:solidFill>
                  <a:srgbClr val="0C343D"/>
                </a:solidFill>
                <a:latin typeface="Open Sans"/>
                <a:ea typeface="Open Sans"/>
                <a:cs typeface="Open Sans"/>
                <a:sym typeface="Open Sans"/>
              </a:rPr>
              <a:t>Boulder Weathering: Most boulders remain almost </a:t>
            </a:r>
            <a:r>
              <a:rPr lang="en-US" sz="1100" dirty="0" err="1">
                <a:solidFill>
                  <a:srgbClr val="0C343D"/>
                </a:solidFill>
                <a:latin typeface="Open Sans"/>
                <a:ea typeface="Open Sans"/>
                <a:cs typeface="Open Sans"/>
                <a:sym typeface="Open Sans"/>
              </a:rPr>
              <a:t>unweathered</a:t>
            </a:r>
            <a:r>
              <a:rPr lang="en-US" sz="1100" dirty="0">
                <a:solidFill>
                  <a:srgbClr val="0C343D"/>
                </a:solidFill>
                <a:latin typeface="Open Sans"/>
                <a:ea typeface="Open Sans"/>
                <a:cs typeface="Open Sans"/>
                <a:sym typeface="Open Sans"/>
              </a:rPr>
              <a:t>, with high visibility of striations on resistant rocks.</a:t>
            </a:r>
          </a:p>
          <a:p>
            <a:pPr>
              <a:spcBef>
                <a:spcPts val="1200"/>
              </a:spcBef>
              <a:spcAft>
                <a:spcPts val="1200"/>
              </a:spcAft>
              <a:buClr>
                <a:schemeClr val="dk1"/>
              </a:buClr>
              <a:buSzPct val="61111"/>
            </a:pPr>
            <a:endParaRPr lang="en-US" dirty="0">
              <a:solidFill>
                <a:srgbClr val="0C343D"/>
              </a:solidFill>
              <a:latin typeface="Open Sans"/>
              <a:ea typeface="Open Sans"/>
              <a:cs typeface="Open Sans"/>
              <a:sym typeface="Open Sans"/>
            </a:endParaRPr>
          </a:p>
        </p:txBody>
      </p:sp>
      <p:sp>
        <p:nvSpPr>
          <p:cNvPr id="5" name="TextBox 4">
            <a:extLst>
              <a:ext uri="{FF2B5EF4-FFF2-40B4-BE49-F238E27FC236}">
                <a16:creationId xmlns:a16="http://schemas.microsoft.com/office/drawing/2014/main" id="{2C61002F-280F-53B6-46D7-2F001D420DAD}"/>
              </a:ext>
            </a:extLst>
          </p:cNvPr>
          <p:cNvSpPr txBox="1"/>
          <p:nvPr/>
        </p:nvSpPr>
        <p:spPr>
          <a:xfrm>
            <a:off x="507492" y="1413285"/>
            <a:ext cx="1001268" cy="307777"/>
          </a:xfrm>
          <a:prstGeom prst="rect">
            <a:avLst/>
          </a:prstGeom>
          <a:noFill/>
        </p:spPr>
        <p:txBody>
          <a:bodyPr wrap="square" rtlCol="0">
            <a:spAutoFit/>
          </a:bodyPr>
          <a:lstStyle/>
          <a:p>
            <a:r>
              <a:rPr lang="en-US" dirty="0"/>
              <a:t>Tioga</a:t>
            </a:r>
          </a:p>
        </p:txBody>
      </p:sp>
      <p:sp>
        <p:nvSpPr>
          <p:cNvPr id="7" name="TextBox 6">
            <a:extLst>
              <a:ext uri="{FF2B5EF4-FFF2-40B4-BE49-F238E27FC236}">
                <a16:creationId xmlns:a16="http://schemas.microsoft.com/office/drawing/2014/main" id="{FD9047DE-5F6A-C4B0-6089-3675BA762FA0}"/>
              </a:ext>
            </a:extLst>
          </p:cNvPr>
          <p:cNvSpPr txBox="1"/>
          <p:nvPr/>
        </p:nvSpPr>
        <p:spPr>
          <a:xfrm>
            <a:off x="3182112" y="1771186"/>
            <a:ext cx="2752343" cy="2862322"/>
          </a:xfrm>
          <a:prstGeom prst="rect">
            <a:avLst/>
          </a:prstGeom>
          <a:noFill/>
        </p:spPr>
        <p:txBody>
          <a:bodyPr wrap="square">
            <a:spAutoFit/>
          </a:bodyPr>
          <a:lstStyle/>
          <a:p>
            <a:pPr marL="0" lvl="0" indent="0" algn="l" rtl="0">
              <a:spcBef>
                <a:spcPts val="0"/>
              </a:spcBef>
              <a:spcAft>
                <a:spcPts val="0"/>
              </a:spcAft>
              <a:buNone/>
            </a:pPr>
            <a:r>
              <a:rPr lang="en-US" sz="1000" b="1" dirty="0">
                <a:solidFill>
                  <a:srgbClr val="0C343D"/>
                </a:solidFill>
                <a:latin typeface="Open Sans"/>
                <a:ea typeface="Open Sans"/>
                <a:cs typeface="Open Sans"/>
                <a:sym typeface="Open Sans"/>
              </a:rPr>
              <a:t>Characteristics: </a:t>
            </a:r>
            <a:r>
              <a:rPr lang="en-US" sz="1000" dirty="0">
                <a:solidFill>
                  <a:srgbClr val="0C343D"/>
                </a:solidFill>
                <a:latin typeface="Open Sans"/>
                <a:ea typeface="Open Sans"/>
                <a:cs typeface="Open Sans"/>
                <a:sym typeface="Open Sans"/>
              </a:rPr>
              <a:t>Previously mapped as Tioga and Tahoe, by 1950-1960, the Tenaya was broken out as a separate glacial stage. </a:t>
            </a:r>
          </a:p>
          <a:p>
            <a:pPr marL="0" lvl="0" indent="0" algn="l" rtl="0">
              <a:spcBef>
                <a:spcPts val="1200"/>
              </a:spcBef>
              <a:spcAft>
                <a:spcPts val="0"/>
              </a:spcAft>
              <a:buNone/>
            </a:pPr>
            <a:r>
              <a:rPr lang="en-US" sz="1000" b="1" dirty="0">
                <a:solidFill>
                  <a:srgbClr val="0C343D"/>
                </a:solidFill>
                <a:latin typeface="Open Sans"/>
                <a:ea typeface="Open Sans"/>
                <a:cs typeface="Open Sans"/>
                <a:sym typeface="Open Sans"/>
              </a:rPr>
              <a:t>Evidence for Age:</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-Separate ridges between the Tioga and Tahoe lateral moraines are evidence of the Tenaya stage. </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 Did not build large terminal moraines. </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 Distinctly fresher and more topographically ragged moraines than Tahoe. </a:t>
            </a:r>
          </a:p>
          <a:p>
            <a:pPr marL="0" lvl="0" indent="0" algn="l" rtl="0">
              <a:spcBef>
                <a:spcPts val="1200"/>
              </a:spcBef>
              <a:spcAft>
                <a:spcPts val="1200"/>
              </a:spcAft>
              <a:buNone/>
            </a:pPr>
            <a:r>
              <a:rPr lang="en-US" sz="1000" dirty="0">
                <a:solidFill>
                  <a:srgbClr val="0C343D"/>
                </a:solidFill>
                <a:latin typeface="Open Sans"/>
                <a:ea typeface="Open Sans"/>
                <a:cs typeface="Open Sans"/>
                <a:sym typeface="Open Sans"/>
              </a:rPr>
              <a:t>- Tenaya moraines pass under Tioga moraines. </a:t>
            </a:r>
          </a:p>
        </p:txBody>
      </p:sp>
      <p:sp>
        <p:nvSpPr>
          <p:cNvPr id="8" name="TextBox 7">
            <a:extLst>
              <a:ext uri="{FF2B5EF4-FFF2-40B4-BE49-F238E27FC236}">
                <a16:creationId xmlns:a16="http://schemas.microsoft.com/office/drawing/2014/main" id="{EA82223D-77CC-9072-5F23-5BDACFCFBA09}"/>
              </a:ext>
            </a:extLst>
          </p:cNvPr>
          <p:cNvSpPr txBox="1"/>
          <p:nvPr/>
        </p:nvSpPr>
        <p:spPr>
          <a:xfrm>
            <a:off x="3730752" y="1463410"/>
            <a:ext cx="1001268" cy="307777"/>
          </a:xfrm>
          <a:prstGeom prst="rect">
            <a:avLst/>
          </a:prstGeom>
          <a:noFill/>
        </p:spPr>
        <p:txBody>
          <a:bodyPr wrap="square" rtlCol="0">
            <a:spAutoFit/>
          </a:bodyPr>
          <a:lstStyle/>
          <a:p>
            <a:r>
              <a:rPr lang="en-US" dirty="0"/>
              <a:t>Tenaya</a:t>
            </a:r>
          </a:p>
        </p:txBody>
      </p:sp>
      <p:sp>
        <p:nvSpPr>
          <p:cNvPr id="10" name="TextBox 9">
            <a:extLst>
              <a:ext uri="{FF2B5EF4-FFF2-40B4-BE49-F238E27FC236}">
                <a16:creationId xmlns:a16="http://schemas.microsoft.com/office/drawing/2014/main" id="{03459D06-6C8A-F687-A3B9-AD8BDC5A2185}"/>
              </a:ext>
            </a:extLst>
          </p:cNvPr>
          <p:cNvSpPr txBox="1"/>
          <p:nvPr/>
        </p:nvSpPr>
        <p:spPr>
          <a:xfrm>
            <a:off x="5952743" y="1596110"/>
            <a:ext cx="3291840" cy="3631763"/>
          </a:xfrm>
          <a:prstGeom prst="rect">
            <a:avLst/>
          </a:prstGeom>
          <a:noFill/>
        </p:spPr>
        <p:txBody>
          <a:bodyPr wrap="square">
            <a:spAutoFit/>
          </a:bodyPr>
          <a:lstStyle/>
          <a:p>
            <a:pPr marL="0" lvl="0" indent="0" algn="l" rtl="0">
              <a:spcBef>
                <a:spcPts val="0"/>
              </a:spcBef>
              <a:spcAft>
                <a:spcPts val="0"/>
              </a:spcAft>
              <a:buNone/>
            </a:pPr>
            <a:r>
              <a:rPr lang="en-US" sz="1000" b="1" dirty="0">
                <a:solidFill>
                  <a:srgbClr val="0C343D"/>
                </a:solidFill>
                <a:latin typeface="Open Sans"/>
                <a:ea typeface="Open Sans"/>
                <a:cs typeface="Open Sans"/>
                <a:sym typeface="Open Sans"/>
              </a:rPr>
              <a:t>Characteristics: </a:t>
            </a:r>
            <a:r>
              <a:rPr lang="en-US" sz="1000" dirty="0">
                <a:solidFill>
                  <a:srgbClr val="0C343D"/>
                </a:solidFill>
                <a:latin typeface="Open Sans"/>
                <a:ea typeface="Open Sans"/>
                <a:cs typeface="Open Sans"/>
                <a:sym typeface="Open Sans"/>
              </a:rPr>
              <a:t>Large and massive moraines, more extensive glaciation than the Sherwin or Tioga stages. Moraines reach heights of 500-1000 ft</a:t>
            </a:r>
          </a:p>
          <a:p>
            <a:pPr marL="0" lvl="0" indent="0" algn="l" rtl="0">
              <a:spcBef>
                <a:spcPts val="1200"/>
              </a:spcBef>
              <a:spcAft>
                <a:spcPts val="0"/>
              </a:spcAft>
              <a:buNone/>
            </a:pPr>
            <a:r>
              <a:rPr lang="en-US" sz="1000" b="1" dirty="0">
                <a:solidFill>
                  <a:srgbClr val="0C343D"/>
                </a:solidFill>
                <a:latin typeface="Open Sans"/>
                <a:ea typeface="Open Sans"/>
                <a:cs typeface="Open Sans"/>
                <a:sym typeface="Open Sans"/>
              </a:rPr>
              <a:t>Evidence for Age:</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Moraine Preservation: Still bold embankments but more eroded than Tioga moraines. Typically lack terminal moraines and boulders. </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Erosional Features: Some valleys show more erosion compared to Tioga; still possess notable features like </a:t>
            </a:r>
            <a:r>
              <a:rPr lang="en-US" sz="1000" dirty="0" err="1">
                <a:solidFill>
                  <a:srgbClr val="0C343D"/>
                </a:solidFill>
                <a:latin typeface="Open Sans"/>
                <a:ea typeface="Open Sans"/>
                <a:cs typeface="Open Sans"/>
                <a:sym typeface="Open Sans"/>
              </a:rPr>
              <a:t>roches</a:t>
            </a:r>
            <a:r>
              <a:rPr lang="en-US" sz="1000" dirty="0">
                <a:solidFill>
                  <a:srgbClr val="0C343D"/>
                </a:solidFill>
                <a:latin typeface="Open Sans"/>
                <a:ea typeface="Open Sans"/>
                <a:cs typeface="Open Sans"/>
                <a:sym typeface="Open Sans"/>
              </a:rPr>
              <a:t> </a:t>
            </a:r>
            <a:r>
              <a:rPr lang="en-US" sz="1000" dirty="0" err="1">
                <a:solidFill>
                  <a:srgbClr val="0C343D"/>
                </a:solidFill>
                <a:latin typeface="Open Sans"/>
                <a:ea typeface="Open Sans"/>
                <a:cs typeface="Open Sans"/>
                <a:sym typeface="Open Sans"/>
              </a:rPr>
              <a:t>moutonnées</a:t>
            </a:r>
            <a:r>
              <a:rPr lang="en-US" sz="1000" dirty="0">
                <a:solidFill>
                  <a:srgbClr val="0C343D"/>
                </a:solidFill>
                <a:latin typeface="Open Sans"/>
                <a:ea typeface="Open Sans"/>
                <a:cs typeface="Open Sans"/>
                <a:sym typeface="Open Sans"/>
              </a:rPr>
              <a:t>.</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Boulder Decay: Moderate weathering and decay, with a noticeable reduction in striated surfaces on granite. Siliceous boulders show striations</a:t>
            </a:r>
          </a:p>
          <a:p>
            <a:pPr marL="0" lvl="0" indent="0" algn="l" rtl="0">
              <a:spcBef>
                <a:spcPts val="1200"/>
              </a:spcBef>
              <a:spcAft>
                <a:spcPts val="0"/>
              </a:spcAft>
              <a:buNone/>
            </a:pPr>
            <a:r>
              <a:rPr lang="en-US" sz="1000" dirty="0">
                <a:solidFill>
                  <a:srgbClr val="0C343D"/>
                </a:solidFill>
                <a:latin typeface="Open Sans"/>
                <a:ea typeface="Open Sans"/>
                <a:cs typeface="Open Sans"/>
                <a:sym typeface="Open Sans"/>
              </a:rPr>
              <a:t>Volcanics: Lava flows (with spatter cones) over moraines NE of June lake. Also ash from the Mono volcanics (1-10 inches). </a:t>
            </a:r>
          </a:p>
          <a:p>
            <a:pPr marL="0" lvl="0" indent="0" algn="l" rtl="0">
              <a:spcBef>
                <a:spcPts val="1200"/>
              </a:spcBef>
              <a:spcAft>
                <a:spcPts val="1200"/>
              </a:spcAft>
              <a:buNone/>
            </a:pPr>
            <a:r>
              <a:rPr lang="en-US" sz="1000" b="1" dirty="0">
                <a:solidFill>
                  <a:srgbClr val="0C343D"/>
                </a:solidFill>
                <a:latin typeface="Open Sans"/>
                <a:ea typeface="Open Sans"/>
                <a:cs typeface="Open Sans"/>
                <a:sym typeface="Open Sans"/>
              </a:rPr>
              <a:t>Terminal Elevation:</a:t>
            </a:r>
            <a:r>
              <a:rPr lang="en-US" sz="1000" dirty="0">
                <a:solidFill>
                  <a:srgbClr val="0C343D"/>
                </a:solidFill>
                <a:latin typeface="Open Sans"/>
                <a:ea typeface="Open Sans"/>
                <a:cs typeface="Open Sans"/>
                <a:sym typeface="Open Sans"/>
              </a:rPr>
              <a:t> 7000ft</a:t>
            </a:r>
          </a:p>
        </p:txBody>
      </p:sp>
      <p:sp>
        <p:nvSpPr>
          <p:cNvPr id="12" name="TextBox 11">
            <a:extLst>
              <a:ext uri="{FF2B5EF4-FFF2-40B4-BE49-F238E27FC236}">
                <a16:creationId xmlns:a16="http://schemas.microsoft.com/office/drawing/2014/main" id="{2665D949-7CCA-CC28-A3AD-8CC02B296049}"/>
              </a:ext>
            </a:extLst>
          </p:cNvPr>
          <p:cNvSpPr txBox="1"/>
          <p:nvPr/>
        </p:nvSpPr>
        <p:spPr>
          <a:xfrm>
            <a:off x="5662157" y="1385060"/>
            <a:ext cx="1298448" cy="307777"/>
          </a:xfrm>
          <a:prstGeom prst="rect">
            <a:avLst/>
          </a:prstGeom>
          <a:noFill/>
        </p:spPr>
        <p:txBody>
          <a:bodyPr wrap="square" rtlCol="0">
            <a:spAutoFit/>
          </a:bodyPr>
          <a:lstStyle/>
          <a:p>
            <a:r>
              <a:rPr lang="en-US" dirty="0"/>
              <a:t>Tahoe</a:t>
            </a:r>
          </a:p>
        </p:txBody>
      </p:sp>
      <p:pic>
        <p:nvPicPr>
          <p:cNvPr id="13" name="Google Shape;99;p18">
            <a:extLst>
              <a:ext uri="{FF2B5EF4-FFF2-40B4-BE49-F238E27FC236}">
                <a16:creationId xmlns:a16="http://schemas.microsoft.com/office/drawing/2014/main" id="{2114570B-33F7-23AA-4716-C33281677CD4}"/>
              </a:ext>
            </a:extLst>
          </p:cNvPr>
          <p:cNvPicPr preferRelativeResize="0"/>
          <p:nvPr/>
        </p:nvPicPr>
        <p:blipFill>
          <a:blip r:embed="rId3">
            <a:alphaModFix/>
          </a:blip>
          <a:stretch>
            <a:fillRect/>
          </a:stretch>
        </p:blipFill>
        <p:spPr>
          <a:xfrm>
            <a:off x="6355080" y="137160"/>
            <a:ext cx="2788920" cy="1423345"/>
          </a:xfrm>
          <a:prstGeom prst="rect">
            <a:avLst/>
          </a:prstGeom>
          <a:noFill/>
          <a:ln>
            <a:noFill/>
          </a:ln>
        </p:spPr>
      </p:pic>
    </p:spTree>
    <p:extLst>
      <p:ext uri="{BB962C8B-B14F-4D97-AF65-F5344CB8AC3E}">
        <p14:creationId xmlns:p14="http://schemas.microsoft.com/office/powerpoint/2010/main" val="788330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p22">
            <a:extLst>
              <a:ext uri="{FF2B5EF4-FFF2-40B4-BE49-F238E27FC236}">
                <a16:creationId xmlns:a16="http://schemas.microsoft.com/office/drawing/2014/main" id="{7AC64B1F-0C51-7453-43FA-7CCEB5B27B80}"/>
              </a:ext>
            </a:extLst>
          </p:cNvPr>
          <p:cNvSpPr txBox="1">
            <a:spLocks/>
          </p:cNvSpPr>
          <p:nvPr/>
        </p:nvSpPr>
        <p:spPr>
          <a:xfrm>
            <a:off x="272771" y="2735302"/>
            <a:ext cx="3761232" cy="2559074"/>
          </a:xfrm>
          <a:prstGeom prst="rect">
            <a:avLst/>
          </a:prstGeom>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dirty="0">
                <a:solidFill>
                  <a:schemeClr val="dk1"/>
                </a:solidFill>
                <a:latin typeface="+mj-lt"/>
                <a:ea typeface="Open Sans"/>
                <a:cs typeface="Open Sans"/>
                <a:sym typeface="Open Sans"/>
              </a:rPr>
              <a:t>Characteristics: </a:t>
            </a:r>
            <a:r>
              <a:rPr lang="en-US" sz="1200" dirty="0">
                <a:solidFill>
                  <a:schemeClr val="dk1"/>
                </a:solidFill>
                <a:latin typeface="+mj-lt"/>
                <a:ea typeface="Open Sans"/>
                <a:cs typeface="Open Sans"/>
                <a:sym typeface="Open Sans"/>
              </a:rPr>
              <a:t>Original glacial topographic features almost entirely lost; recognized by isolated patches of till. </a:t>
            </a:r>
          </a:p>
          <a:p>
            <a:pPr>
              <a:spcBef>
                <a:spcPts val="1200"/>
              </a:spcBef>
            </a:pPr>
            <a:r>
              <a:rPr lang="en-US" sz="1200" b="1" dirty="0">
                <a:solidFill>
                  <a:schemeClr val="dk1"/>
                </a:solidFill>
                <a:latin typeface="+mj-lt"/>
                <a:ea typeface="Open Sans"/>
                <a:cs typeface="Open Sans"/>
                <a:sym typeface="Open Sans"/>
              </a:rPr>
              <a:t>Evidence for Age:</a:t>
            </a:r>
          </a:p>
          <a:p>
            <a:pPr>
              <a:spcBef>
                <a:spcPts val="1200"/>
              </a:spcBef>
            </a:pPr>
            <a:r>
              <a:rPr lang="en-US" sz="1200" dirty="0">
                <a:solidFill>
                  <a:schemeClr val="dk1"/>
                </a:solidFill>
                <a:latin typeface="+mj-lt"/>
                <a:ea typeface="Open Sans"/>
                <a:cs typeface="Open Sans"/>
                <a:sym typeface="Open Sans"/>
              </a:rPr>
              <a:t>A deposit resembling till, of granite debris, rests on a ridge of Paleozoic slate and marble. Although more evidence is needed to confidently determine the origin as glacial. </a:t>
            </a:r>
          </a:p>
          <a:p>
            <a:pPr marL="457200" indent="-311150">
              <a:spcBef>
                <a:spcPts val="1200"/>
              </a:spcBef>
              <a:buClr>
                <a:schemeClr val="dk1"/>
              </a:buClr>
              <a:buSzPts val="1300"/>
              <a:buFont typeface="Open Sans"/>
              <a:buChar char="-"/>
            </a:pPr>
            <a:r>
              <a:rPr lang="en-US" sz="1200" dirty="0">
                <a:solidFill>
                  <a:schemeClr val="dk1"/>
                </a:solidFill>
                <a:latin typeface="+mj-lt"/>
                <a:ea typeface="Open Sans"/>
                <a:cs typeface="Open Sans"/>
                <a:sym typeface="Open Sans"/>
              </a:rPr>
              <a:t>Granites are determined to have been transported as much as 3.5 miles. </a:t>
            </a:r>
          </a:p>
          <a:p>
            <a:pPr marL="457200" indent="-311150">
              <a:buClr>
                <a:schemeClr val="dk1"/>
              </a:buClr>
              <a:buSzPts val="1300"/>
              <a:buFont typeface="Open Sans"/>
              <a:buChar char="-"/>
            </a:pPr>
            <a:r>
              <a:rPr lang="en-US" sz="1200" dirty="0">
                <a:solidFill>
                  <a:schemeClr val="dk1"/>
                </a:solidFill>
                <a:latin typeface="+mj-lt"/>
                <a:ea typeface="Open Sans"/>
                <a:cs typeface="Open Sans"/>
                <a:sym typeface="Open Sans"/>
              </a:rPr>
              <a:t>Striated fragments were found </a:t>
            </a:r>
          </a:p>
        </p:txBody>
      </p:sp>
      <p:sp>
        <p:nvSpPr>
          <p:cNvPr id="5" name="Google Shape;122;p21">
            <a:extLst>
              <a:ext uri="{FF2B5EF4-FFF2-40B4-BE49-F238E27FC236}">
                <a16:creationId xmlns:a16="http://schemas.microsoft.com/office/drawing/2014/main" id="{94202423-16E6-7A5E-844A-0CE56296A416}"/>
              </a:ext>
            </a:extLst>
          </p:cNvPr>
          <p:cNvSpPr txBox="1">
            <a:spLocks/>
          </p:cNvSpPr>
          <p:nvPr/>
        </p:nvSpPr>
        <p:spPr>
          <a:xfrm>
            <a:off x="4572000" y="2842082"/>
            <a:ext cx="4169664" cy="2745949"/>
          </a:xfrm>
          <a:prstGeom prst="rect">
            <a:avLst/>
          </a:prstGeom>
        </p:spPr>
        <p:txBody>
          <a:bodyPr spcFirstLastPara="1" wrap="square" lIns="91425" tIns="91425" rIns="91425" bIns="91425" anchor="t" anchorCtr="0">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ct val="62583"/>
            </a:pPr>
            <a:r>
              <a:rPr lang="en-US" sz="1757" b="1" dirty="0">
                <a:solidFill>
                  <a:schemeClr val="dk1"/>
                </a:solidFill>
                <a:latin typeface="+mn-lt"/>
              </a:rPr>
              <a:t>Characteristics:</a:t>
            </a:r>
            <a:r>
              <a:rPr lang="en-US" sz="1757" dirty="0">
                <a:solidFill>
                  <a:schemeClr val="dk1"/>
                </a:solidFill>
                <a:latin typeface="+mn-lt"/>
              </a:rPr>
              <a:t> Original glacial topographic features almost entirely lost; remnants of moraines significantly eroded. Recognized almost entirely by remnant till. </a:t>
            </a:r>
          </a:p>
          <a:p>
            <a:pPr>
              <a:spcBef>
                <a:spcPts val="1200"/>
              </a:spcBef>
              <a:buClr>
                <a:schemeClr val="dk1"/>
              </a:buClr>
              <a:buSzPct val="62583"/>
            </a:pPr>
            <a:r>
              <a:rPr lang="en-US" sz="1757" b="1" dirty="0">
                <a:solidFill>
                  <a:schemeClr val="dk1"/>
                </a:solidFill>
                <a:latin typeface="+mn-lt"/>
              </a:rPr>
              <a:t>Evidence for Age:</a:t>
            </a:r>
          </a:p>
          <a:p>
            <a:pPr>
              <a:spcBef>
                <a:spcPts val="1200"/>
              </a:spcBef>
            </a:pPr>
            <a:r>
              <a:rPr lang="en-US" sz="1757" b="1" dirty="0">
                <a:solidFill>
                  <a:schemeClr val="dk1"/>
                </a:solidFill>
                <a:latin typeface="+mn-lt"/>
              </a:rPr>
              <a:t>Moraine Preservation:</a:t>
            </a:r>
            <a:r>
              <a:rPr lang="en-US" sz="1757" dirty="0">
                <a:solidFill>
                  <a:schemeClr val="dk1"/>
                </a:solidFill>
                <a:latin typeface="+mn-lt"/>
              </a:rPr>
              <a:t> Few, if any, terminal moraines remain, with eroded lateral moraines suggesting extensive glaciation. Boulders are sparse.</a:t>
            </a:r>
          </a:p>
          <a:p>
            <a:pPr>
              <a:spcBef>
                <a:spcPts val="1200"/>
              </a:spcBef>
            </a:pPr>
            <a:r>
              <a:rPr lang="en-US" sz="1757" b="1" dirty="0">
                <a:solidFill>
                  <a:schemeClr val="dk1"/>
                </a:solidFill>
                <a:latin typeface="+mn-lt"/>
              </a:rPr>
              <a:t>Erosional Features:</a:t>
            </a:r>
            <a:r>
              <a:rPr lang="en-US" sz="1757" dirty="0">
                <a:solidFill>
                  <a:schemeClr val="dk1"/>
                </a:solidFill>
                <a:latin typeface="+mn-lt"/>
              </a:rPr>
              <a:t> Valleys show advanced erosion with no clear </a:t>
            </a:r>
            <a:r>
              <a:rPr lang="en-US" sz="1757" dirty="0" err="1">
                <a:solidFill>
                  <a:schemeClr val="dk1"/>
                </a:solidFill>
                <a:latin typeface="+mn-lt"/>
              </a:rPr>
              <a:t>roches</a:t>
            </a:r>
            <a:r>
              <a:rPr lang="en-US" sz="1757" dirty="0">
                <a:solidFill>
                  <a:schemeClr val="dk1"/>
                </a:solidFill>
                <a:latin typeface="+mn-lt"/>
              </a:rPr>
              <a:t> </a:t>
            </a:r>
            <a:r>
              <a:rPr lang="en-US" sz="1757" dirty="0" err="1">
                <a:solidFill>
                  <a:schemeClr val="dk1"/>
                </a:solidFill>
                <a:latin typeface="+mn-lt"/>
              </a:rPr>
              <a:t>moutonnées</a:t>
            </a:r>
            <a:r>
              <a:rPr lang="en-US" sz="1757" dirty="0">
                <a:solidFill>
                  <a:schemeClr val="dk1"/>
                </a:solidFill>
                <a:latin typeface="+mn-lt"/>
              </a:rPr>
              <a:t>, indicating substantial post-glacial geomorphic activity.</a:t>
            </a:r>
          </a:p>
          <a:p>
            <a:pPr>
              <a:spcBef>
                <a:spcPts val="1200"/>
              </a:spcBef>
            </a:pPr>
            <a:r>
              <a:rPr lang="en-US" sz="1757" b="1" dirty="0">
                <a:solidFill>
                  <a:schemeClr val="dk1"/>
                </a:solidFill>
                <a:latin typeface="+mn-lt"/>
              </a:rPr>
              <a:t>Boulder Decay:</a:t>
            </a:r>
            <a:r>
              <a:rPr lang="en-US" sz="1757" dirty="0">
                <a:solidFill>
                  <a:schemeClr val="dk1"/>
                </a:solidFill>
                <a:latin typeface="+mn-lt"/>
              </a:rPr>
              <a:t> Severe weathering and decay of boulders; granite surfaces heavily degraded with almost no striations visible. Siliceous boulders show remnants of striations indicating significant age.</a:t>
            </a:r>
          </a:p>
          <a:p>
            <a:pPr>
              <a:spcBef>
                <a:spcPts val="1200"/>
              </a:spcBef>
            </a:pPr>
            <a:r>
              <a:rPr lang="en-US" sz="1757" b="1" dirty="0">
                <a:solidFill>
                  <a:schemeClr val="dk1"/>
                </a:solidFill>
                <a:latin typeface="+mn-lt"/>
              </a:rPr>
              <a:t>Volcanics:</a:t>
            </a:r>
            <a:r>
              <a:rPr lang="en-US" sz="1757" dirty="0">
                <a:solidFill>
                  <a:schemeClr val="dk1"/>
                </a:solidFill>
                <a:latin typeface="+mn-lt"/>
              </a:rPr>
              <a:t> Most Sherwin evidence is covered by ash 3-10ft deep. </a:t>
            </a:r>
          </a:p>
          <a:p>
            <a:pPr>
              <a:spcBef>
                <a:spcPts val="1200"/>
              </a:spcBef>
            </a:pPr>
            <a:r>
              <a:rPr lang="en-US" sz="1757" b="1" dirty="0">
                <a:solidFill>
                  <a:schemeClr val="dk1"/>
                </a:solidFill>
                <a:latin typeface="+mn-lt"/>
              </a:rPr>
              <a:t>Would have been more extensive than Tahoe or Tioga</a:t>
            </a:r>
            <a:endParaRPr lang="en-US" sz="1757" dirty="0">
              <a:solidFill>
                <a:schemeClr val="dk1"/>
              </a:solidFill>
              <a:latin typeface="+mn-lt"/>
            </a:endParaRPr>
          </a:p>
          <a:p>
            <a:pPr>
              <a:spcBef>
                <a:spcPts val="1200"/>
              </a:spcBef>
              <a:spcAft>
                <a:spcPts val="1200"/>
              </a:spcAft>
            </a:pPr>
            <a:endParaRPr lang="en-US" sz="1300" b="1" dirty="0">
              <a:solidFill>
                <a:srgbClr val="0C343D"/>
              </a:solidFill>
              <a:latin typeface="Open Sans"/>
              <a:ea typeface="Open Sans"/>
              <a:cs typeface="Open Sans"/>
              <a:sym typeface="Open Sans"/>
            </a:endParaRPr>
          </a:p>
        </p:txBody>
      </p:sp>
      <p:pic>
        <p:nvPicPr>
          <p:cNvPr id="6" name="Google Shape;124;p21">
            <a:extLst>
              <a:ext uri="{FF2B5EF4-FFF2-40B4-BE49-F238E27FC236}">
                <a16:creationId xmlns:a16="http://schemas.microsoft.com/office/drawing/2014/main" id="{7E882089-F37F-06CD-6A13-3273EDA86461}"/>
              </a:ext>
            </a:extLst>
          </p:cNvPr>
          <p:cNvPicPr preferRelativeResize="0"/>
          <p:nvPr/>
        </p:nvPicPr>
        <p:blipFill>
          <a:blip r:embed="rId2">
            <a:alphaModFix/>
          </a:blip>
          <a:stretch>
            <a:fillRect/>
          </a:stretch>
        </p:blipFill>
        <p:spPr>
          <a:xfrm rot="-5400000">
            <a:off x="929462" y="-524599"/>
            <a:ext cx="2559073" cy="3979192"/>
          </a:xfrm>
          <a:prstGeom prst="rect">
            <a:avLst/>
          </a:prstGeom>
          <a:noFill/>
          <a:ln>
            <a:noFill/>
          </a:ln>
        </p:spPr>
      </p:pic>
      <p:pic>
        <p:nvPicPr>
          <p:cNvPr id="8" name="Google Shape;132;p22">
            <a:extLst>
              <a:ext uri="{FF2B5EF4-FFF2-40B4-BE49-F238E27FC236}">
                <a16:creationId xmlns:a16="http://schemas.microsoft.com/office/drawing/2014/main" id="{A2808891-DB76-4402-A874-936B59801E03}"/>
              </a:ext>
            </a:extLst>
          </p:cNvPr>
          <p:cNvPicPr preferRelativeResize="0"/>
          <p:nvPr/>
        </p:nvPicPr>
        <p:blipFill>
          <a:blip r:embed="rId3">
            <a:alphaModFix/>
          </a:blip>
          <a:stretch>
            <a:fillRect/>
          </a:stretch>
        </p:blipFill>
        <p:spPr>
          <a:xfrm>
            <a:off x="4198595" y="313685"/>
            <a:ext cx="2898648" cy="2302624"/>
          </a:xfrm>
          <a:prstGeom prst="rect">
            <a:avLst/>
          </a:prstGeom>
          <a:noFill/>
          <a:ln>
            <a:noFill/>
          </a:ln>
        </p:spPr>
      </p:pic>
      <p:pic>
        <p:nvPicPr>
          <p:cNvPr id="10" name="Picture 9" descr="A large rock in a desert&#10;&#10;Description automatically generated">
            <a:extLst>
              <a:ext uri="{FF2B5EF4-FFF2-40B4-BE49-F238E27FC236}">
                <a16:creationId xmlns:a16="http://schemas.microsoft.com/office/drawing/2014/main" id="{354DE450-4BC1-0C28-78E4-08E7931323DC}"/>
              </a:ext>
            </a:extLst>
          </p:cNvPr>
          <p:cNvPicPr>
            <a:picLocks noChangeAspect="1"/>
          </p:cNvPicPr>
          <p:nvPr/>
        </p:nvPicPr>
        <p:blipFill>
          <a:blip r:embed="rId4"/>
          <a:stretch>
            <a:fillRect/>
          </a:stretch>
        </p:blipFill>
        <p:spPr>
          <a:xfrm>
            <a:off x="6806154" y="341340"/>
            <a:ext cx="2337846" cy="1870277"/>
          </a:xfrm>
          <a:prstGeom prst="rect">
            <a:avLst/>
          </a:prstGeom>
        </p:spPr>
      </p:pic>
      <p:sp>
        <p:nvSpPr>
          <p:cNvPr id="11" name="TextBox 10">
            <a:extLst>
              <a:ext uri="{FF2B5EF4-FFF2-40B4-BE49-F238E27FC236}">
                <a16:creationId xmlns:a16="http://schemas.microsoft.com/office/drawing/2014/main" id="{28DBFA33-7693-EEC4-45BE-AF6FE0DAFAF6}"/>
              </a:ext>
            </a:extLst>
          </p:cNvPr>
          <p:cNvSpPr txBox="1"/>
          <p:nvPr/>
        </p:nvSpPr>
        <p:spPr>
          <a:xfrm>
            <a:off x="1737360" y="1719072"/>
            <a:ext cx="2029968" cy="307777"/>
          </a:xfrm>
          <a:prstGeom prst="rect">
            <a:avLst/>
          </a:prstGeom>
          <a:noFill/>
        </p:spPr>
        <p:txBody>
          <a:bodyPr wrap="square" rtlCol="0">
            <a:spAutoFit/>
          </a:bodyPr>
          <a:lstStyle/>
          <a:p>
            <a:r>
              <a:rPr lang="en-US" dirty="0"/>
              <a:t>ROCK CREEK</a:t>
            </a:r>
          </a:p>
        </p:txBody>
      </p:sp>
      <p:sp>
        <p:nvSpPr>
          <p:cNvPr id="12" name="TextBox 11">
            <a:extLst>
              <a:ext uri="{FF2B5EF4-FFF2-40B4-BE49-F238E27FC236}">
                <a16:creationId xmlns:a16="http://schemas.microsoft.com/office/drawing/2014/main" id="{BA260B28-4920-6EE8-1FB8-E68E3B02567B}"/>
              </a:ext>
            </a:extLst>
          </p:cNvPr>
          <p:cNvSpPr txBox="1"/>
          <p:nvPr/>
        </p:nvSpPr>
        <p:spPr>
          <a:xfrm>
            <a:off x="4572000" y="827532"/>
            <a:ext cx="1655064" cy="307777"/>
          </a:xfrm>
          <a:prstGeom prst="rect">
            <a:avLst/>
          </a:prstGeom>
          <a:noFill/>
        </p:spPr>
        <p:txBody>
          <a:bodyPr wrap="square" rtlCol="0">
            <a:spAutoFit/>
          </a:bodyPr>
          <a:lstStyle/>
          <a:p>
            <a:r>
              <a:rPr lang="en-US" dirty="0"/>
              <a:t>Mt MCGEE</a:t>
            </a:r>
          </a:p>
        </p:txBody>
      </p:sp>
      <p:sp>
        <p:nvSpPr>
          <p:cNvPr id="13" name="TextBox 12">
            <a:extLst>
              <a:ext uri="{FF2B5EF4-FFF2-40B4-BE49-F238E27FC236}">
                <a16:creationId xmlns:a16="http://schemas.microsoft.com/office/drawing/2014/main" id="{8E9BF4D5-EF5D-7CA7-896B-BDF31C87664F}"/>
              </a:ext>
            </a:extLst>
          </p:cNvPr>
          <p:cNvSpPr txBox="1"/>
          <p:nvPr/>
        </p:nvSpPr>
        <p:spPr>
          <a:xfrm>
            <a:off x="0" y="0"/>
            <a:ext cx="9208008" cy="523220"/>
          </a:xfrm>
          <a:prstGeom prst="rect">
            <a:avLst/>
          </a:prstGeom>
          <a:noFill/>
        </p:spPr>
        <p:txBody>
          <a:bodyPr wrap="square" rtlCol="0">
            <a:spAutoFit/>
          </a:bodyPr>
          <a:lstStyle/>
          <a:p>
            <a:r>
              <a:rPr lang="en-US" dirty="0"/>
              <a:t>Two older periods of glaciation are reported from presence of glacial tills in general absence of moraine morphology</a:t>
            </a:r>
          </a:p>
        </p:txBody>
      </p:sp>
      <p:sp>
        <p:nvSpPr>
          <p:cNvPr id="14" name="TextBox 13">
            <a:extLst>
              <a:ext uri="{FF2B5EF4-FFF2-40B4-BE49-F238E27FC236}">
                <a16:creationId xmlns:a16="http://schemas.microsoft.com/office/drawing/2014/main" id="{B6C311D9-1DFF-3267-B2E9-D61C0842008C}"/>
              </a:ext>
            </a:extLst>
          </p:cNvPr>
          <p:cNvSpPr txBox="1"/>
          <p:nvPr/>
        </p:nvSpPr>
        <p:spPr>
          <a:xfrm>
            <a:off x="1483587" y="551759"/>
            <a:ext cx="2679192" cy="307777"/>
          </a:xfrm>
          <a:prstGeom prst="rect">
            <a:avLst/>
          </a:prstGeom>
          <a:noFill/>
        </p:spPr>
        <p:txBody>
          <a:bodyPr wrap="square" rtlCol="0">
            <a:spAutoFit/>
          </a:bodyPr>
          <a:lstStyle/>
          <a:p>
            <a:r>
              <a:rPr lang="en-US" dirty="0"/>
              <a:t>Sherwin Stage</a:t>
            </a:r>
          </a:p>
        </p:txBody>
      </p:sp>
      <p:sp>
        <p:nvSpPr>
          <p:cNvPr id="15" name="TextBox 14">
            <a:extLst>
              <a:ext uri="{FF2B5EF4-FFF2-40B4-BE49-F238E27FC236}">
                <a16:creationId xmlns:a16="http://schemas.microsoft.com/office/drawing/2014/main" id="{5F40971E-DE88-13F6-D061-C26BBAC901A5}"/>
              </a:ext>
            </a:extLst>
          </p:cNvPr>
          <p:cNvSpPr txBox="1"/>
          <p:nvPr/>
        </p:nvSpPr>
        <p:spPr>
          <a:xfrm>
            <a:off x="4417997" y="488968"/>
            <a:ext cx="2679192" cy="307777"/>
          </a:xfrm>
          <a:prstGeom prst="rect">
            <a:avLst/>
          </a:prstGeom>
          <a:noFill/>
        </p:spPr>
        <p:txBody>
          <a:bodyPr wrap="square" rtlCol="0">
            <a:spAutoFit/>
          </a:bodyPr>
          <a:lstStyle/>
          <a:p>
            <a:r>
              <a:rPr lang="en-US" dirty="0"/>
              <a:t>McGee Stage</a:t>
            </a:r>
          </a:p>
        </p:txBody>
      </p:sp>
    </p:spTree>
    <p:extLst>
      <p:ext uri="{BB962C8B-B14F-4D97-AF65-F5344CB8AC3E}">
        <p14:creationId xmlns:p14="http://schemas.microsoft.com/office/powerpoint/2010/main" val="162099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p14">
            <a:extLst>
              <a:ext uri="{FF2B5EF4-FFF2-40B4-BE49-F238E27FC236}">
                <a16:creationId xmlns:a16="http://schemas.microsoft.com/office/drawing/2014/main" id="{C6BE6A46-43C6-6E1A-9627-88142EA61AFA}"/>
              </a:ext>
            </a:extLst>
          </p:cNvPr>
          <p:cNvSpPr txBox="1">
            <a:spLocks/>
          </p:cNvSpPr>
          <p:nvPr/>
        </p:nvSpPr>
        <p:spPr>
          <a:xfrm>
            <a:off x="602688" y="1152475"/>
            <a:ext cx="4910700" cy="30681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dk1"/>
                </a:solidFill>
                <a:latin typeface="Open Sans"/>
                <a:ea typeface="Open Sans"/>
                <a:cs typeface="Open Sans"/>
                <a:sym typeface="Open Sans"/>
              </a:rPr>
              <a:t>Six Glacial Stages </a:t>
            </a:r>
            <a:r>
              <a:rPr lang="en-US" b="1" dirty="0">
                <a:solidFill>
                  <a:schemeClr val="dk1"/>
                </a:solidFill>
                <a:latin typeface="Open Sans"/>
                <a:ea typeface="Open Sans"/>
                <a:cs typeface="Open Sans"/>
                <a:sym typeface="Open Sans"/>
              </a:rPr>
              <a:t>- </a:t>
            </a:r>
            <a:r>
              <a:rPr lang="en-US" dirty="0">
                <a:solidFill>
                  <a:schemeClr val="dk1"/>
                </a:solidFill>
                <a:latin typeface="Open Sans"/>
                <a:ea typeface="Open Sans"/>
                <a:cs typeface="Open Sans"/>
                <a:sym typeface="Open Sans"/>
              </a:rPr>
              <a:t>Notable retreats and advances of glaciation in the Pleistocene</a:t>
            </a:r>
            <a:endParaRPr lang="en-US" b="1" dirty="0">
              <a:solidFill>
                <a:schemeClr val="dk1"/>
              </a:solidFill>
              <a:latin typeface="Open Sans"/>
              <a:ea typeface="Open Sans"/>
              <a:cs typeface="Open Sans"/>
              <a:sym typeface="Open Sans"/>
            </a:endParaRPr>
          </a:p>
          <a:p>
            <a:pPr>
              <a:spcBef>
                <a:spcPts val="1200"/>
              </a:spcBef>
            </a:pPr>
            <a:r>
              <a:rPr lang="en-US" dirty="0">
                <a:solidFill>
                  <a:schemeClr val="dk1"/>
                </a:solidFill>
                <a:latin typeface="Open Sans"/>
                <a:ea typeface="Open Sans"/>
                <a:cs typeface="Open Sans"/>
                <a:sym typeface="Open Sans"/>
              </a:rPr>
              <a:t>Tioga stage</a:t>
            </a:r>
          </a:p>
          <a:p>
            <a:pPr>
              <a:spcBef>
                <a:spcPts val="1200"/>
              </a:spcBef>
            </a:pPr>
            <a:r>
              <a:rPr lang="en-US" b="1" i="1" dirty="0">
                <a:solidFill>
                  <a:srgbClr val="0B5394"/>
                </a:solidFill>
                <a:latin typeface="Open Sans"/>
                <a:ea typeface="Open Sans"/>
                <a:cs typeface="Open Sans"/>
                <a:sym typeface="Open Sans"/>
              </a:rPr>
              <a:t>Tenaya Stage (Sharp &amp; Birman, 1963)</a:t>
            </a:r>
          </a:p>
          <a:p>
            <a:pPr>
              <a:spcBef>
                <a:spcPts val="1200"/>
              </a:spcBef>
            </a:pPr>
            <a:r>
              <a:rPr lang="en-US" dirty="0">
                <a:solidFill>
                  <a:schemeClr val="dk1"/>
                </a:solidFill>
                <a:latin typeface="Open Sans"/>
                <a:ea typeface="Open Sans"/>
                <a:cs typeface="Open Sans"/>
                <a:sym typeface="Open Sans"/>
              </a:rPr>
              <a:t>Tahoe stage</a:t>
            </a:r>
          </a:p>
          <a:p>
            <a:pPr>
              <a:spcBef>
                <a:spcPts val="1200"/>
              </a:spcBef>
            </a:pPr>
            <a:r>
              <a:rPr lang="en-US" b="1" i="1" dirty="0">
                <a:solidFill>
                  <a:srgbClr val="0B5394"/>
                </a:solidFill>
                <a:latin typeface="Open Sans"/>
                <a:ea typeface="Open Sans"/>
                <a:cs typeface="Open Sans"/>
                <a:sym typeface="Open Sans"/>
              </a:rPr>
              <a:t>Mono Basin stage (Sharp &amp; Birman, 1963)</a:t>
            </a:r>
          </a:p>
          <a:p>
            <a:pPr>
              <a:spcBef>
                <a:spcPts val="1200"/>
              </a:spcBef>
            </a:pPr>
            <a:r>
              <a:rPr lang="en-US" dirty="0">
                <a:latin typeface="Open Sans"/>
                <a:ea typeface="Open Sans"/>
                <a:cs typeface="Open Sans"/>
                <a:sym typeface="Open Sans"/>
              </a:rPr>
              <a:t>Sherwin stage</a:t>
            </a:r>
          </a:p>
          <a:p>
            <a:pPr>
              <a:spcBef>
                <a:spcPts val="1200"/>
              </a:spcBef>
              <a:spcAft>
                <a:spcPts val="1200"/>
              </a:spcAft>
            </a:pPr>
            <a:r>
              <a:rPr lang="en-US" dirty="0">
                <a:solidFill>
                  <a:schemeClr val="dk1"/>
                </a:solidFill>
                <a:latin typeface="Open Sans"/>
                <a:ea typeface="Open Sans"/>
                <a:cs typeface="Open Sans"/>
                <a:sym typeface="Open Sans"/>
              </a:rPr>
              <a:t>McGee stage</a:t>
            </a:r>
          </a:p>
        </p:txBody>
      </p:sp>
      <p:sp>
        <p:nvSpPr>
          <p:cNvPr id="3" name="Google Shape;63;p14">
            <a:extLst>
              <a:ext uri="{FF2B5EF4-FFF2-40B4-BE49-F238E27FC236}">
                <a16:creationId xmlns:a16="http://schemas.microsoft.com/office/drawing/2014/main" id="{4880E5E4-9B0A-5EC5-7B1D-D3B83DB320F8}"/>
              </a:ext>
            </a:extLst>
          </p:cNvPr>
          <p:cNvSpPr/>
          <p:nvPr/>
        </p:nvSpPr>
        <p:spPr>
          <a:xfrm>
            <a:off x="311700" y="210325"/>
            <a:ext cx="8520600" cy="572700"/>
          </a:xfrm>
          <a:prstGeom prst="round2SameRect">
            <a:avLst>
              <a:gd name="adj1" fmla="val 16667"/>
              <a:gd name="adj2" fmla="val 0"/>
            </a:avLst>
          </a:prstGeom>
          <a:solidFill>
            <a:srgbClr val="134F5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latin typeface="Georgia"/>
                <a:ea typeface="Georgia"/>
                <a:cs typeface="Georgia"/>
                <a:sym typeface="Georgia"/>
              </a:rPr>
              <a:t>—  In SUM - Glacial Stages —</a:t>
            </a:r>
            <a:endParaRPr sz="2400" dirty="0">
              <a:latin typeface="Calibri"/>
              <a:ea typeface="Calibri"/>
              <a:cs typeface="Calibri"/>
              <a:sym typeface="Calibri"/>
            </a:endParaRPr>
          </a:p>
        </p:txBody>
      </p:sp>
      <p:sp>
        <p:nvSpPr>
          <p:cNvPr id="4" name="Google Shape;64;p14">
            <a:extLst>
              <a:ext uri="{FF2B5EF4-FFF2-40B4-BE49-F238E27FC236}">
                <a16:creationId xmlns:a16="http://schemas.microsoft.com/office/drawing/2014/main" id="{AB1EB21D-7EBF-CDDB-8C1B-B43F531F9ACF}"/>
              </a:ext>
            </a:extLst>
          </p:cNvPr>
          <p:cNvSpPr/>
          <p:nvPr/>
        </p:nvSpPr>
        <p:spPr>
          <a:xfrm>
            <a:off x="5278450" y="903225"/>
            <a:ext cx="3554100" cy="3444600"/>
          </a:xfrm>
          <a:prstGeom prst="roundRect">
            <a:avLst>
              <a:gd name="adj" fmla="val 6517"/>
            </a:avLst>
          </a:prstGeom>
          <a:solidFill>
            <a:srgbClr val="134F5C"/>
          </a:solidFill>
          <a:ln w="9525" cap="flat" cmpd="sng">
            <a:solidFill>
              <a:schemeClr val="lt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 sz="1800" b="1" dirty="0">
                <a:solidFill>
                  <a:schemeClr val="lt1"/>
                </a:solidFill>
                <a:latin typeface="Open Sans"/>
                <a:ea typeface="Open Sans"/>
                <a:cs typeface="Open Sans"/>
                <a:sym typeface="Open Sans"/>
              </a:rPr>
              <a:t>Determined by: </a:t>
            </a:r>
            <a:endParaRPr sz="1800" b="1"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800" b="1" dirty="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Moraine morphology</a:t>
            </a:r>
            <a:endParaRPr sz="1800" dirty="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Glacial striation</a:t>
            </a:r>
            <a:endParaRPr sz="1800" dirty="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Erosional features </a:t>
            </a:r>
            <a:endParaRPr sz="1800" dirty="0">
              <a:solidFill>
                <a:schemeClr val="lt1"/>
              </a:solidFill>
              <a:latin typeface="Open Sans"/>
              <a:ea typeface="Open Sans"/>
              <a:cs typeface="Open Sans"/>
              <a:sym typeface="Open Sans"/>
            </a:endParaRPr>
          </a:p>
          <a:p>
            <a:pPr marL="914400" lvl="1"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Creeks</a:t>
            </a:r>
            <a:endParaRPr sz="1800" dirty="0">
              <a:solidFill>
                <a:schemeClr val="lt1"/>
              </a:solidFill>
              <a:latin typeface="Open Sans"/>
              <a:ea typeface="Open Sans"/>
              <a:cs typeface="Open Sans"/>
              <a:sym typeface="Open Sans"/>
            </a:endParaRPr>
          </a:p>
          <a:p>
            <a:pPr marL="914400" lvl="1"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Ravines</a:t>
            </a:r>
            <a:endParaRPr sz="1800" dirty="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Correlation w/ lava flows</a:t>
            </a:r>
            <a:endParaRPr sz="1800" dirty="0">
              <a:solidFill>
                <a:schemeClr val="lt1"/>
              </a:solidFill>
              <a:latin typeface="Open Sans"/>
              <a:ea typeface="Open Sans"/>
              <a:cs typeface="Open Sans"/>
              <a:sym typeface="Open Sans"/>
            </a:endParaRPr>
          </a:p>
          <a:p>
            <a:pPr marL="457200" lvl="0" indent="-342900" algn="l" rtl="0">
              <a:spcBef>
                <a:spcPts val="0"/>
              </a:spcBef>
              <a:spcAft>
                <a:spcPts val="0"/>
              </a:spcAft>
              <a:buClr>
                <a:schemeClr val="lt1"/>
              </a:buClr>
              <a:buSzPts val="1800"/>
              <a:buFont typeface="Open Sans"/>
              <a:buChar char="-"/>
            </a:pPr>
            <a:r>
              <a:rPr lang="en" sz="1800" dirty="0">
                <a:solidFill>
                  <a:schemeClr val="lt1"/>
                </a:solidFill>
                <a:latin typeface="Open Sans"/>
                <a:ea typeface="Open Sans"/>
                <a:cs typeface="Open Sans"/>
                <a:sym typeface="Open Sans"/>
              </a:rPr>
              <a:t>Stream terraces</a:t>
            </a:r>
            <a:endParaRPr sz="1800" dirty="0">
              <a:solidFill>
                <a:schemeClr val="lt1"/>
              </a:solidFill>
              <a:latin typeface="Open Sans"/>
              <a:ea typeface="Open Sans"/>
              <a:cs typeface="Open Sans"/>
              <a:sym typeface="Open Sans"/>
            </a:endParaRPr>
          </a:p>
        </p:txBody>
      </p:sp>
      <p:sp>
        <p:nvSpPr>
          <p:cNvPr id="5" name="Google Shape;65;p14">
            <a:extLst>
              <a:ext uri="{FF2B5EF4-FFF2-40B4-BE49-F238E27FC236}">
                <a16:creationId xmlns:a16="http://schemas.microsoft.com/office/drawing/2014/main" id="{33724E39-BB2C-A2E7-1A8E-DAEE041D98F6}"/>
              </a:ext>
            </a:extLst>
          </p:cNvPr>
          <p:cNvSpPr txBox="1"/>
          <p:nvPr/>
        </p:nvSpPr>
        <p:spPr>
          <a:xfrm>
            <a:off x="414625" y="4347900"/>
            <a:ext cx="8520600" cy="4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dirty="0">
                <a:solidFill>
                  <a:schemeClr val="dk1"/>
                </a:solidFill>
                <a:latin typeface="Open Sans SemiBold"/>
                <a:ea typeface="Open Sans SemiBold"/>
                <a:cs typeface="Open Sans SemiBold"/>
                <a:sym typeface="Open Sans SemiBold"/>
              </a:rPr>
              <a:t>Comment made by </a:t>
            </a:r>
            <a:r>
              <a:rPr lang="en" sz="1500" dirty="0" err="1">
                <a:solidFill>
                  <a:schemeClr val="dk1"/>
                </a:solidFill>
                <a:latin typeface="Open Sans SemiBold"/>
                <a:ea typeface="Open Sans SemiBold"/>
                <a:cs typeface="Open Sans SemiBold"/>
                <a:sym typeface="Open Sans SemiBold"/>
              </a:rPr>
              <a:t>Blackwelder</a:t>
            </a:r>
            <a:r>
              <a:rPr lang="en" sz="1500" dirty="0">
                <a:solidFill>
                  <a:schemeClr val="dk1"/>
                </a:solidFill>
                <a:latin typeface="Open Sans SemiBold"/>
                <a:ea typeface="Open Sans SemiBold"/>
                <a:cs typeface="Open Sans SemiBold"/>
                <a:sym typeface="Open Sans SemiBold"/>
              </a:rPr>
              <a:t> that we could still be in the glacial period as there are current glaciers in the Sierra Nevada</a:t>
            </a:r>
            <a:endParaRPr sz="1500" dirty="0">
              <a:solidFill>
                <a:schemeClr val="dk1"/>
              </a:solidFill>
              <a:latin typeface="Open Sans SemiBold"/>
              <a:ea typeface="Open Sans SemiBold"/>
              <a:cs typeface="Open Sans SemiBold"/>
              <a:sym typeface="Open Sans SemiBold"/>
            </a:endParaRPr>
          </a:p>
        </p:txBody>
      </p:sp>
      <p:cxnSp>
        <p:nvCxnSpPr>
          <p:cNvPr id="6" name="Google Shape;66;p14">
            <a:extLst>
              <a:ext uri="{FF2B5EF4-FFF2-40B4-BE49-F238E27FC236}">
                <a16:creationId xmlns:a16="http://schemas.microsoft.com/office/drawing/2014/main" id="{CB5363F4-D6B1-59D7-EBBB-25E4BBC2B6DE}"/>
              </a:ext>
            </a:extLst>
          </p:cNvPr>
          <p:cNvCxnSpPr/>
          <p:nvPr/>
        </p:nvCxnSpPr>
        <p:spPr>
          <a:xfrm rot="10800000" flipH="1">
            <a:off x="414625" y="2059725"/>
            <a:ext cx="12300" cy="1942200"/>
          </a:xfrm>
          <a:prstGeom prst="straightConnector1">
            <a:avLst/>
          </a:prstGeom>
          <a:noFill/>
          <a:ln w="28575" cap="flat" cmpd="sng">
            <a:solidFill>
              <a:schemeClr val="dk1"/>
            </a:solidFill>
            <a:prstDash val="solid"/>
            <a:round/>
            <a:headEnd type="none" w="med" len="med"/>
            <a:tailEnd type="triangle" w="med" len="med"/>
          </a:ln>
        </p:spPr>
      </p:cxnSp>
      <p:sp>
        <p:nvSpPr>
          <p:cNvPr id="7" name="Google Shape;67;p14">
            <a:extLst>
              <a:ext uri="{FF2B5EF4-FFF2-40B4-BE49-F238E27FC236}">
                <a16:creationId xmlns:a16="http://schemas.microsoft.com/office/drawing/2014/main" id="{2899E3F9-C263-C5AC-D5E8-AEC1BB8B7E11}"/>
              </a:ext>
            </a:extLst>
          </p:cNvPr>
          <p:cNvSpPr txBox="1"/>
          <p:nvPr/>
        </p:nvSpPr>
        <p:spPr>
          <a:xfrm rot="-5400000">
            <a:off x="-95400" y="2947025"/>
            <a:ext cx="693000" cy="5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Time</a:t>
            </a:r>
            <a:endParaRPr sz="1800">
              <a:solidFill>
                <a:schemeClr val="dk1"/>
              </a:solidFill>
            </a:endParaRPr>
          </a:p>
        </p:txBody>
      </p:sp>
    </p:spTree>
    <p:extLst>
      <p:ext uri="{BB962C8B-B14F-4D97-AF65-F5344CB8AC3E}">
        <p14:creationId xmlns:p14="http://schemas.microsoft.com/office/powerpoint/2010/main" val="245760145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839</Words>
  <Application>Microsoft Macintosh PowerPoint</Application>
  <PresentationFormat>On-screen Show (16:9)</PresentationFormat>
  <Paragraphs>78</Paragraphs>
  <Slides>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Georgia</vt:lpstr>
      <vt:lpstr>Open Sans SemiBold</vt:lpstr>
      <vt:lpstr>Open Sans</vt:lpstr>
      <vt:lpstr>Calibri</vt:lpstr>
      <vt:lpstr>Arial</vt:lpstr>
      <vt:lpstr>Simple Light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Steve Wesnousky</cp:lastModifiedBy>
  <cp:revision>4</cp:revision>
  <dcterms:modified xsi:type="dcterms:W3CDTF">2024-09-06T00:09:04Z</dcterms:modified>
</cp:coreProperties>
</file>