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0" r:id="rId4"/>
    <p:sldId id="264" r:id="rId5"/>
    <p:sldId id="262" r:id="rId6"/>
    <p:sldId id="265" r:id="rId7"/>
    <p:sldId id="266" r:id="rId8"/>
    <p:sldId id="267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96"/>
  </p:normalViewPr>
  <p:slideViewPr>
    <p:cSldViewPr snapToGrid="0">
      <p:cViewPr varScale="1">
        <p:scale>
          <a:sx n="59" d="100"/>
          <a:sy n="59" d="100"/>
        </p:scale>
        <p:origin x="192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5T08:07:44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1,'62'0,"-8"0,-26 0,-1 0,-1 0,-1 0,-2 0,-1 0,-2 0,0 0,-2 0,-2 0,-2 0,3 0,-2 0,3 0,-3 0,1 0,0 0,1 0,1 0,-4 0,3 0,-1 0,-2 0,4 0,-4 0,2 0,0 0,-1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F2291-A701-1744-9231-BA2643353072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A7617-3732-0C40-85DB-A17E1CA8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4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A7617-3732-0C40-85DB-A17E1CA8D2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A7617-3732-0C40-85DB-A17E1CA8D2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8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340F-AE34-85B9-C9A4-9FACA86D1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39311-05DF-D78B-BEEE-0212A1791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C3F89-0F04-64FA-00F7-C34B1C04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66DEB-67F2-FD14-BDE0-804AD093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DE6BA-D444-4DF3-5523-3174CDDE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192C-9B12-20D1-E332-0C50FD46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14371-8205-0209-835B-F98132C1F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345C-1430-A7BA-4B33-700E7A67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00783-CB42-B258-C504-89A800D4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75F28-2EB8-A020-E3E1-E6B8494B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F606C-A910-C2D7-9DA6-EE282D759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1D1F1-9B8B-C393-61F0-B95D16CEF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24CFE-BEC9-5C61-CA42-7ECDF0C6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A88EA-1A4A-3C84-F566-8E86B339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5C138-1D27-484A-ABE3-765527E6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8A67-3D80-230E-3B58-2F3EE55D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3EBF-2382-0866-3038-383EC7D8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6533-FFC8-07B6-54CB-C5EA57DF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58266-8B41-19C3-3353-BBF489A2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3D811-AA8A-1F2F-70C1-0CDD07BA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FB33-0F40-7EA6-F0A8-9785A2B5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68C02-523A-25D4-13CE-B25DB28E8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9C812-9F18-47B9-1C42-4B34FF42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F6EA4-3238-0116-FE01-365B057A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945F6-D9B2-85AC-88A1-882C86C7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4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6C24-16E4-B119-2727-B7131343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B4F1-CB6B-817F-E14F-4F81BC1D9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0A3E8-B9BE-060F-6812-3E14C3C20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882BA-D4FC-BA93-FB21-9E349235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92D30-3A16-CC0E-CDBC-540DA716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3D4BF-A8FE-1249-0FB1-0FB6467F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6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E438-0234-B4E9-DD45-D07BFFC5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CE931-39DD-5478-0D99-A2C6DD04C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BA4CF-3BC1-7AB5-65DD-366C266C5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EA55D-AB63-DB6A-89A7-1D4510B7A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08D1A-A976-E0A9-AFAC-3CD74180F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66187-4D39-F44B-9754-2794D2F4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6ED5-22A9-1D80-8329-B5FF5F06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FD76E-3C46-3DE2-A42B-48150BFD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3E8B-4FB8-4A6C-158A-2EF87E37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D9850-64B8-F467-50F4-D6EB9C9E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14D5B-D062-8384-BB87-1EF86361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37815-6073-AE87-C286-5CC47AC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DE24F-5261-DA42-1B64-A3EE6E3E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970E8-02EE-017E-4F0D-384D8FE3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F3FAA-F06F-C2FE-C9BF-6F9C27AA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3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13A5-559B-3F03-2EFD-B713D4CB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92235-EF0C-E294-29A4-08B51AF1E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C1420-85F5-8387-1476-9C13CC904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D494C-7074-7A85-699C-3D52517F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46AD7-E280-C3D4-A58A-6CA15694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426AE-90B9-0AB2-39DC-701A5290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41D8-82AA-DDAD-636A-8B1E68A0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AFDD4-65A6-CD0E-3007-12817F28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6E591-D1D7-6A31-BE35-A6E0C3B33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AE9D4-6DCE-CBC4-B5B5-09B40083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87947-AD0A-1AE0-505F-B8064608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1890-6C51-2B77-5F75-210E9D27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5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548F9-1CB7-4ECE-0BAA-F7C01BED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4988-BF4F-D8D7-3E80-37A7DA9BB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B062E-BB01-4B89-704A-9947FBA5F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57862-BBCF-654F-9E03-D86CAEFDD28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1114B-1E0D-834F-013B-8A61BCDC5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7DD1-6FE9-C334-9B9B-05CA0843C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3BC6B-E7F7-8346-84A6-912ECC37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6E48-1257-C4B6-7244-D5EBA7639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Chronology of Glaciations in the Sierra Nevada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689BF-B571-5C96-82C7-53F83918C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Phillips 1990 and Phillips et al., 2009 </a:t>
            </a:r>
          </a:p>
        </p:txBody>
      </p:sp>
    </p:spTree>
    <p:extLst>
      <p:ext uri="{BB962C8B-B14F-4D97-AF65-F5344CB8AC3E}">
        <p14:creationId xmlns:p14="http://schemas.microsoft.com/office/powerpoint/2010/main" val="92315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68F2-70AB-B75C-3677-FF667A7E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257668"/>
            <a:ext cx="10515600" cy="650875"/>
          </a:xfrm>
        </p:spPr>
        <p:txBody>
          <a:bodyPr>
            <a:normAutofit/>
          </a:bodyPr>
          <a:lstStyle/>
          <a:p>
            <a:r>
              <a:rPr lang="en-US" sz="3500" dirty="0"/>
              <a:t>Glacial Chronology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28B08-FB47-3EB7-7FF0-AFCDFB38253B}"/>
              </a:ext>
            </a:extLst>
          </p:cNvPr>
          <p:cNvSpPr txBox="1"/>
          <p:nvPr/>
        </p:nvSpPr>
        <p:spPr>
          <a:xfrm>
            <a:off x="347133" y="1058698"/>
            <a:ext cx="39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Tioga Glaciation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4AE8-2707-0B62-AF65-7F8427107595}"/>
              </a:ext>
            </a:extLst>
          </p:cNvPr>
          <p:cNvSpPr txBox="1"/>
          <p:nvPr/>
        </p:nvSpPr>
        <p:spPr>
          <a:xfrm>
            <a:off x="288736" y="1595021"/>
            <a:ext cx="3960173" cy="190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Mapping of Tioga terminal moraines at Bishop Creek indicate Tioga glaciers were significantly smaller in volume than Tahoe glaciers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 descr="A map of geological features&#10;&#10;Description automatically generated">
            <a:extLst>
              <a:ext uri="{FF2B5EF4-FFF2-40B4-BE49-F238E27FC236}">
                <a16:creationId xmlns:a16="http://schemas.microsoft.com/office/drawing/2014/main" id="{E6AB4A22-0A36-2E0A-0949-2686D89AA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553" y="82706"/>
            <a:ext cx="7663342" cy="6692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1F667-3A88-65F1-14EB-CF6339C7A66F}"/>
              </a:ext>
            </a:extLst>
          </p:cNvPr>
          <p:cNvSpPr txBox="1"/>
          <p:nvPr/>
        </p:nvSpPr>
        <p:spPr>
          <a:xfrm>
            <a:off x="2419089" y="2781201"/>
            <a:ext cx="1829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(Phillips et al., 2009)</a:t>
            </a:r>
          </a:p>
        </p:txBody>
      </p:sp>
      <p:pic>
        <p:nvPicPr>
          <p:cNvPr id="6" name="Picture 5" descr="A map of the valley&#10;&#10;Description automatically generated">
            <a:extLst>
              <a:ext uri="{FF2B5EF4-FFF2-40B4-BE49-F238E27FC236}">
                <a16:creationId xmlns:a16="http://schemas.microsoft.com/office/drawing/2014/main" id="{A4E4A53C-8401-A7F4-0FDB-FDFAAFCAC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84" y="3255969"/>
            <a:ext cx="2469283" cy="35434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685449-CFC7-6509-650E-E21B9CC0D018}"/>
              </a:ext>
            </a:extLst>
          </p:cNvPr>
          <p:cNvSpPr/>
          <p:nvPr/>
        </p:nvSpPr>
        <p:spPr>
          <a:xfrm>
            <a:off x="2778509" y="5626958"/>
            <a:ext cx="180558" cy="1402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6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68F2-70AB-B75C-3677-FF667A7E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257668"/>
            <a:ext cx="10515600" cy="650875"/>
          </a:xfrm>
        </p:spPr>
        <p:txBody>
          <a:bodyPr>
            <a:normAutofit/>
          </a:bodyPr>
          <a:lstStyle/>
          <a:p>
            <a:r>
              <a:rPr lang="en-US" sz="3500" dirty="0"/>
              <a:t>Glacial Chronology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28B08-FB47-3EB7-7FF0-AFCDFB38253B}"/>
              </a:ext>
            </a:extLst>
          </p:cNvPr>
          <p:cNvSpPr txBox="1"/>
          <p:nvPr/>
        </p:nvSpPr>
        <p:spPr>
          <a:xfrm>
            <a:off x="347133" y="1058698"/>
            <a:ext cx="39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Recess Peak Glaciation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4AE8-2707-0B62-AF65-7F8427107595}"/>
              </a:ext>
            </a:extLst>
          </p:cNvPr>
          <p:cNvSpPr txBox="1"/>
          <p:nvPr/>
        </p:nvSpPr>
        <p:spPr>
          <a:xfrm>
            <a:off x="347133" y="1772821"/>
            <a:ext cx="4680327" cy="397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Brief and relatively minor Recess Peak advance ~ 13.3 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Correlates with Inter-</a:t>
            </a:r>
            <a:r>
              <a:rPr lang="en-US" sz="1700" dirty="0" err="1"/>
              <a:t>Allerod</a:t>
            </a:r>
            <a:r>
              <a:rPr lang="en-US" sz="1700" dirty="0"/>
              <a:t> Cold Period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No significant advancement during the Younger Dryas, contrasting with other regions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Potentially due to lack of precipitation in Sierra Nevada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26" name="Picture 25" descr="A diagram of a sample map numbers&#10;&#10;Description automatically generated">
            <a:extLst>
              <a:ext uri="{FF2B5EF4-FFF2-40B4-BE49-F238E27FC236}">
                <a16:creationId xmlns:a16="http://schemas.microsoft.com/office/drawing/2014/main" id="{EE95D72C-5428-DDBA-FF4C-485E537C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5" r="1634"/>
          <a:stretch/>
        </p:blipFill>
        <p:spPr>
          <a:xfrm>
            <a:off x="5334000" y="1237530"/>
            <a:ext cx="6858000" cy="49736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64AACCF-F1F5-1D88-C732-B4EB325D444A}"/>
              </a:ext>
            </a:extLst>
          </p:cNvPr>
          <p:cNvSpPr/>
          <p:nvPr/>
        </p:nvSpPr>
        <p:spPr>
          <a:xfrm>
            <a:off x="11125200" y="1428030"/>
            <a:ext cx="950259" cy="431251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48865-2954-40E8-878E-A5D964407C47}"/>
              </a:ext>
            </a:extLst>
          </p:cNvPr>
          <p:cNvSpPr txBox="1"/>
          <p:nvPr/>
        </p:nvSpPr>
        <p:spPr>
          <a:xfrm>
            <a:off x="9238129" y="6550223"/>
            <a:ext cx="2953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(Phillips, 1990, Phillips et al., 2009)</a:t>
            </a:r>
          </a:p>
        </p:txBody>
      </p:sp>
    </p:spTree>
    <p:extLst>
      <p:ext uri="{BB962C8B-B14F-4D97-AF65-F5344CB8AC3E}">
        <p14:creationId xmlns:p14="http://schemas.microsoft.com/office/powerpoint/2010/main" val="181786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55FE1-3950-4A5A-081E-4FEBEC31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Glaciations in the Sierra Nevada initially dated using relative-ages based on criteria of weathering patterns (</a:t>
            </a:r>
            <a:r>
              <a:rPr lang="en-US" sz="1800" dirty="0" err="1"/>
              <a:t>Blackwelder</a:t>
            </a:r>
            <a:r>
              <a:rPr lang="en-US" sz="1800" dirty="0"/>
              <a:t>, 1931)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Following development of marine isotopes in marine sediments which revolutionized the study of quaternary glacial history, the conceptual framework of relative ages were incompatible with the new chronology.</a:t>
            </a:r>
            <a:r>
              <a:rPr lang="en-NZ" sz="1800" dirty="0">
                <a:effectLst/>
              </a:rPr>
              <a:t> </a:t>
            </a:r>
            <a:endParaRPr lang="en-US" sz="18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Phillips, </a:t>
            </a: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1990 </a:t>
            </a:r>
            <a:r>
              <a:rPr lang="en-US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Phillips., </a:t>
            </a: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et al 2009 aimed to quantitatively date glacial moraines in the 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ierra Nevada using modern techniques and correlate them with global climate cycles.</a:t>
            </a:r>
            <a:endParaRPr lang="en-N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valley&#10;&#10;Description automatically generated">
            <a:extLst>
              <a:ext uri="{FF2B5EF4-FFF2-40B4-BE49-F238E27FC236}">
                <a16:creationId xmlns:a16="http://schemas.microsoft.com/office/drawing/2014/main" id="{689F0BBA-FB90-8710-33E6-1A9F205A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912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D57613-F930-A817-9F68-6A256072E798}"/>
              </a:ext>
            </a:extLst>
          </p:cNvPr>
          <p:cNvSpPr/>
          <p:nvPr/>
        </p:nvSpPr>
        <p:spPr>
          <a:xfrm>
            <a:off x="2771774" y="3648808"/>
            <a:ext cx="331911" cy="2373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62863-8E47-3983-4E85-12B03313DA33}"/>
              </a:ext>
            </a:extLst>
          </p:cNvPr>
          <p:cNvSpPr txBox="1"/>
          <p:nvPr/>
        </p:nvSpPr>
        <p:spPr>
          <a:xfrm>
            <a:off x="5699966" y="723093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Bloody Canyon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08C550-0CA7-57EC-B61E-8218EBD9E592}"/>
              </a:ext>
            </a:extLst>
          </p:cNvPr>
          <p:cNvSpPr txBox="1"/>
          <p:nvPr/>
        </p:nvSpPr>
        <p:spPr>
          <a:xfrm>
            <a:off x="5699966" y="1191533"/>
            <a:ext cx="4747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 studied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number of morphologically distinct moraines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 age sequence can be clearly inferred from the topographic relations among many of the moraines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6302F4-396A-428F-2610-1D188B8F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21" y="0"/>
            <a:ext cx="7412879" cy="682752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Study Sites</a:t>
            </a:r>
          </a:p>
        </p:txBody>
      </p:sp>
      <p:pic>
        <p:nvPicPr>
          <p:cNvPr id="14" name="Picture 13" descr="A map of hand with numbers and lines&#10;&#10;Description automatically generated">
            <a:extLst>
              <a:ext uri="{FF2B5EF4-FFF2-40B4-BE49-F238E27FC236}">
                <a16:creationId xmlns:a16="http://schemas.microsoft.com/office/drawing/2014/main" id="{4C1ECDB1-BE71-DB55-9A16-31E362D22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66" y="3153150"/>
            <a:ext cx="5472722" cy="3418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FC7145-C1DA-0877-15C7-D9A2861E810E}"/>
              </a:ext>
            </a:extLst>
          </p:cNvPr>
          <p:cNvSpPr txBox="1"/>
          <p:nvPr/>
        </p:nvSpPr>
        <p:spPr>
          <a:xfrm>
            <a:off x="10518131" y="6571470"/>
            <a:ext cx="157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(Phillips, 1990)</a:t>
            </a:r>
          </a:p>
        </p:txBody>
      </p:sp>
    </p:spTree>
    <p:extLst>
      <p:ext uri="{BB962C8B-B14F-4D97-AF65-F5344CB8AC3E}">
        <p14:creationId xmlns:p14="http://schemas.microsoft.com/office/powerpoint/2010/main" val="363128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valley&#10;&#10;Description automatically generated">
            <a:extLst>
              <a:ext uri="{FF2B5EF4-FFF2-40B4-BE49-F238E27FC236}">
                <a16:creationId xmlns:a16="http://schemas.microsoft.com/office/drawing/2014/main" id="{689F0BBA-FB90-8710-33E6-1A9F205A2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912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2123AC-618E-2F21-646E-087901A5455A}"/>
              </a:ext>
            </a:extLst>
          </p:cNvPr>
          <p:cNvSpPr/>
          <p:nvPr/>
        </p:nvSpPr>
        <p:spPr>
          <a:xfrm>
            <a:off x="3742944" y="4523232"/>
            <a:ext cx="379605" cy="28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50434-A969-7318-3EA4-262B415C5F33}"/>
              </a:ext>
            </a:extLst>
          </p:cNvPr>
          <p:cNvSpPr txBox="1"/>
          <p:nvPr/>
        </p:nvSpPr>
        <p:spPr>
          <a:xfrm>
            <a:off x="5184031" y="83217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Bishop Creek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00D07-32CA-6D18-C585-2C69FF9EFDC4}"/>
              </a:ext>
            </a:extLst>
          </p:cNvPr>
          <p:cNvSpPr txBox="1"/>
          <p:nvPr/>
        </p:nvSpPr>
        <p:spPr>
          <a:xfrm>
            <a:off x="5097538" y="1350936"/>
            <a:ext cx="6992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Tahoe terminal moraine complex isolated from glacial advances during the Tioga Glaciation by avulsion  of the glacier course through the Tahoe right-lateral moraine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Dry climate limiting erosion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Unusually complete sequence of Tahoe glacial deposits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6302F4-396A-428F-2610-1D188B8F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21" y="0"/>
            <a:ext cx="7412879" cy="682752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Study Sites</a:t>
            </a:r>
          </a:p>
        </p:txBody>
      </p:sp>
      <p:pic>
        <p:nvPicPr>
          <p:cNvPr id="11" name="Picture 10" descr="A black and white aerial view of a mountain range&#10;&#10;Description automatically generated">
            <a:extLst>
              <a:ext uri="{FF2B5EF4-FFF2-40B4-BE49-F238E27FC236}">
                <a16:creationId xmlns:a16="http://schemas.microsoft.com/office/drawing/2014/main" id="{6651E795-3ED0-3D26-9137-3545A8E17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09" y="3429000"/>
            <a:ext cx="3056958" cy="33691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5465A3-724D-A1A6-344A-77A2F38F8550}"/>
              </a:ext>
            </a:extLst>
          </p:cNvPr>
          <p:cNvSpPr txBox="1"/>
          <p:nvPr/>
        </p:nvSpPr>
        <p:spPr>
          <a:xfrm>
            <a:off x="7095089" y="6537103"/>
            <a:ext cx="1829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(Phillips et al., 2009)</a:t>
            </a:r>
          </a:p>
        </p:txBody>
      </p:sp>
    </p:spTree>
    <p:extLst>
      <p:ext uri="{BB962C8B-B14F-4D97-AF65-F5344CB8AC3E}">
        <p14:creationId xmlns:p14="http://schemas.microsoft.com/office/powerpoint/2010/main" val="151302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68F2-70AB-B75C-3677-FF667A7E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89399"/>
            <a:ext cx="10515600" cy="650875"/>
          </a:xfrm>
        </p:spPr>
        <p:txBody>
          <a:bodyPr>
            <a:normAutofit/>
          </a:bodyPr>
          <a:lstStyle/>
          <a:p>
            <a:r>
              <a:rPr lang="en-US" sz="3500" dirty="0"/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43E32-084C-8DA1-841A-81C92522E363}"/>
              </a:ext>
            </a:extLst>
          </p:cNvPr>
          <p:cNvSpPr txBox="1"/>
          <p:nvPr/>
        </p:nvSpPr>
        <p:spPr>
          <a:xfrm>
            <a:off x="764007" y="5836435"/>
            <a:ext cx="45814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Rock on a moraine originated from underneath the glacier, where it was plucked and transported </a:t>
            </a:r>
            <a:r>
              <a:rPr lang="en-US" sz="1700" dirty="0" err="1"/>
              <a:t>subglacially</a:t>
            </a:r>
            <a:r>
              <a:rPr lang="en-US" sz="1700" dirty="0"/>
              <a:t>. </a:t>
            </a:r>
          </a:p>
        </p:txBody>
      </p:sp>
      <p:pic>
        <p:nvPicPr>
          <p:cNvPr id="12" name="Picture 11" descr="A diagram of a glacier formation&#10;&#10;Description automatically generated">
            <a:extLst>
              <a:ext uri="{FF2B5EF4-FFF2-40B4-BE49-F238E27FC236}">
                <a16:creationId xmlns:a16="http://schemas.microsoft.com/office/drawing/2014/main" id="{9416DC6D-B819-2563-8997-C599644578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77"/>
          <a:stretch/>
        </p:blipFill>
        <p:spPr>
          <a:xfrm>
            <a:off x="6952129" y="1672550"/>
            <a:ext cx="4475864" cy="4130985"/>
          </a:xfrm>
          <a:prstGeom prst="rect">
            <a:avLst/>
          </a:prstGeom>
        </p:spPr>
      </p:pic>
      <p:pic>
        <p:nvPicPr>
          <p:cNvPr id="13" name="Picture 12" descr="A diagram of a glacier formation&#10;&#10;Description automatically generated">
            <a:extLst>
              <a:ext uri="{FF2B5EF4-FFF2-40B4-BE49-F238E27FC236}">
                <a16:creationId xmlns:a16="http://schemas.microsoft.com/office/drawing/2014/main" id="{55AB626D-061C-A615-AB20-82AC8FE4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877"/>
          <a:stretch/>
        </p:blipFill>
        <p:spPr>
          <a:xfrm>
            <a:off x="892004" y="1654551"/>
            <a:ext cx="4475863" cy="4130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C73661-2B51-1F16-6845-4A74C551D749}"/>
              </a:ext>
            </a:extLst>
          </p:cNvPr>
          <p:cNvSpPr txBox="1"/>
          <p:nvPr/>
        </p:nvSpPr>
        <p:spPr>
          <a:xfrm>
            <a:off x="347133" y="815154"/>
            <a:ext cx="7358032" cy="83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/>
              <a:t>Cosmogenic dating of 36Cl in boulders deposited along the moraine crests</a:t>
            </a: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816431-9798-C535-05E7-3C717894DCAC}"/>
              </a:ext>
            </a:extLst>
          </p:cNvPr>
          <p:cNvSpPr txBox="1"/>
          <p:nvPr/>
        </p:nvSpPr>
        <p:spPr>
          <a:xfrm>
            <a:off x="7121853" y="5835562"/>
            <a:ext cx="4306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When it reaches the terminus of the glacier, the boulder is deposited and exposed to cosmogenic rays</a:t>
            </a:r>
          </a:p>
        </p:txBody>
      </p:sp>
    </p:spTree>
    <p:extLst>
      <p:ext uri="{BB962C8B-B14F-4D97-AF65-F5344CB8AC3E}">
        <p14:creationId xmlns:p14="http://schemas.microsoft.com/office/powerpoint/2010/main" val="260437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68F2-70AB-B75C-3677-FF667A7E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257668"/>
            <a:ext cx="10515600" cy="650875"/>
          </a:xfrm>
        </p:spPr>
        <p:txBody>
          <a:bodyPr>
            <a:normAutofit/>
          </a:bodyPr>
          <a:lstStyle/>
          <a:p>
            <a:r>
              <a:rPr lang="en-US" sz="3500" dirty="0"/>
              <a:t>Glacial Chronology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28B08-FB47-3EB7-7FF0-AFCDFB38253B}"/>
              </a:ext>
            </a:extLst>
          </p:cNvPr>
          <p:cNvSpPr txBox="1"/>
          <p:nvPr/>
        </p:nvSpPr>
        <p:spPr>
          <a:xfrm>
            <a:off x="347133" y="1478161"/>
            <a:ext cx="396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 glaciations identified in the Sierra Nevada over the last ~ 200,000 years from lateral and terminal moraines</a:t>
            </a:r>
          </a:p>
        </p:txBody>
      </p:sp>
      <p:pic>
        <p:nvPicPr>
          <p:cNvPr id="4" name="Picture 3" descr="A map of geological features&#10;&#10;Description automatically generated">
            <a:extLst>
              <a:ext uri="{FF2B5EF4-FFF2-40B4-BE49-F238E27FC236}">
                <a16:creationId xmlns:a16="http://schemas.microsoft.com/office/drawing/2014/main" id="{94358DBD-A4A5-7ACE-3408-BC5CBD45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833" y="257668"/>
            <a:ext cx="7262661" cy="63426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E88A58-30CD-4D24-BD79-FAD0839CC842}"/>
              </a:ext>
            </a:extLst>
          </p:cNvPr>
          <p:cNvSpPr txBox="1"/>
          <p:nvPr/>
        </p:nvSpPr>
        <p:spPr>
          <a:xfrm>
            <a:off x="7645274" y="6600332"/>
            <a:ext cx="389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Bishops Creek (Phillips et al., 2009)</a:t>
            </a:r>
          </a:p>
        </p:txBody>
      </p:sp>
      <p:pic>
        <p:nvPicPr>
          <p:cNvPr id="11" name="Picture 10" descr="A map of the valley&#10;&#10;Description automatically generated">
            <a:extLst>
              <a:ext uri="{FF2B5EF4-FFF2-40B4-BE49-F238E27FC236}">
                <a16:creationId xmlns:a16="http://schemas.microsoft.com/office/drawing/2014/main" id="{A9E80E17-C676-A0BE-239B-281DECF1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51" y="2628900"/>
            <a:ext cx="2876323" cy="4127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13A1DC-8710-BEA0-C42C-575400086F3A}"/>
              </a:ext>
            </a:extLst>
          </p:cNvPr>
          <p:cNvSpPr/>
          <p:nvPr/>
        </p:nvSpPr>
        <p:spPr>
          <a:xfrm>
            <a:off x="2569237" y="5306431"/>
            <a:ext cx="228466" cy="1739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7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68F2-70AB-B75C-3677-FF667A7E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257668"/>
            <a:ext cx="10515600" cy="650875"/>
          </a:xfrm>
        </p:spPr>
        <p:txBody>
          <a:bodyPr>
            <a:normAutofit/>
          </a:bodyPr>
          <a:lstStyle/>
          <a:p>
            <a:r>
              <a:rPr lang="en-US" sz="3500" dirty="0"/>
              <a:t>Glacial Chronology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28B08-FB47-3EB7-7FF0-AFCDFB38253B}"/>
              </a:ext>
            </a:extLst>
          </p:cNvPr>
          <p:cNvSpPr txBox="1"/>
          <p:nvPr/>
        </p:nvSpPr>
        <p:spPr>
          <a:xfrm>
            <a:off x="347132" y="1227459"/>
            <a:ext cx="39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Tahoe Glaciation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4AE8-2707-0B62-AF65-7F8427107595}"/>
              </a:ext>
            </a:extLst>
          </p:cNvPr>
          <p:cNvSpPr txBox="1"/>
          <p:nvPr/>
        </p:nvSpPr>
        <p:spPr>
          <a:xfrm>
            <a:off x="347132" y="1915707"/>
            <a:ext cx="4285025" cy="437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36C ages show deposition predominately between 200 – 135 ka during Marine Isotope Stage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Evidence for a younger Tahoe phase ~ 60 ka at Bloody Canyon, similar to that proposed by the relative dating framework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Extensive and voluminous, marking a significant glacial advance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Detailed history of advances and retreats can’t be distinguished</a:t>
            </a:r>
          </a:p>
        </p:txBody>
      </p:sp>
      <p:pic>
        <p:nvPicPr>
          <p:cNvPr id="6" name="Picture 5" descr="A diagram of a sample map numbers&#10;&#10;Description automatically generated">
            <a:extLst>
              <a:ext uri="{FF2B5EF4-FFF2-40B4-BE49-F238E27FC236}">
                <a16:creationId xmlns:a16="http://schemas.microsoft.com/office/drawing/2014/main" id="{23FD6150-BE27-097A-4CFF-17AC7C36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0" r="1307"/>
          <a:stretch/>
        </p:blipFill>
        <p:spPr>
          <a:xfrm>
            <a:off x="4632157" y="557196"/>
            <a:ext cx="7556500" cy="5743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3CDD4E-850D-EC37-2A93-EB5BEC1FB611}"/>
              </a:ext>
            </a:extLst>
          </p:cNvPr>
          <p:cNvSpPr txBox="1"/>
          <p:nvPr/>
        </p:nvSpPr>
        <p:spPr>
          <a:xfrm>
            <a:off x="9238129" y="6550223"/>
            <a:ext cx="2953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(Phillips, 1990, Phillips et al., 2009)</a:t>
            </a:r>
          </a:p>
        </p:txBody>
      </p:sp>
    </p:spTree>
    <p:extLst>
      <p:ext uri="{BB962C8B-B14F-4D97-AF65-F5344CB8AC3E}">
        <p14:creationId xmlns:p14="http://schemas.microsoft.com/office/powerpoint/2010/main" val="109419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68F2-70AB-B75C-3677-FF667A7E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257668"/>
            <a:ext cx="10515600" cy="650875"/>
          </a:xfrm>
        </p:spPr>
        <p:txBody>
          <a:bodyPr>
            <a:normAutofit/>
          </a:bodyPr>
          <a:lstStyle/>
          <a:p>
            <a:r>
              <a:rPr lang="en-US" sz="3500" dirty="0"/>
              <a:t>Glacial Chronology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28B08-FB47-3EB7-7FF0-AFCDFB38253B}"/>
              </a:ext>
            </a:extLst>
          </p:cNvPr>
          <p:cNvSpPr txBox="1"/>
          <p:nvPr/>
        </p:nvSpPr>
        <p:spPr>
          <a:xfrm>
            <a:off x="347133" y="1237530"/>
            <a:ext cx="39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Tenaya Glaciation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4AE8-2707-0B62-AF65-7F8427107595}"/>
              </a:ext>
            </a:extLst>
          </p:cNvPr>
          <p:cNvSpPr txBox="1"/>
          <p:nvPr/>
        </p:nvSpPr>
        <p:spPr>
          <a:xfrm>
            <a:off x="347132" y="1998477"/>
            <a:ext cx="4285025" cy="437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Hypothesized to result from a glaciation in between Tahoe and Tioga glaciations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May represent an early and extensive stage of the same glacial advance as the Tioga glaciation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No evidence of Tenaya moraines at Bishops Creek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May have been destroyed by obliterative overlap</a:t>
            </a:r>
          </a:p>
        </p:txBody>
      </p:sp>
      <p:pic>
        <p:nvPicPr>
          <p:cNvPr id="5" name="Picture 4" descr="A map of hand with numbers and lines&#10;&#10;Description automatically generated">
            <a:extLst>
              <a:ext uri="{FF2B5EF4-FFF2-40B4-BE49-F238E27FC236}">
                <a16:creationId xmlns:a16="http://schemas.microsoft.com/office/drawing/2014/main" id="{C7FC6C40-DE93-E108-52F4-29FFECE9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44" y="1675469"/>
            <a:ext cx="6503790" cy="40623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C41C25-6A36-6B5D-ED87-A478A853B174}"/>
                  </a:ext>
                </a:extLst>
              </p14:cNvPr>
              <p14:cNvContentPartPr/>
              <p14:nvPr/>
            </p14:nvContentPartPr>
            <p14:xfrm>
              <a:off x="9467534" y="2598501"/>
              <a:ext cx="23148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C41C25-6A36-6B5D-ED87-A478A853B1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3894" y="2490861"/>
                <a:ext cx="33912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AC21D58-6D89-068A-B03C-A31D3049293F}"/>
              </a:ext>
            </a:extLst>
          </p:cNvPr>
          <p:cNvSpPr txBox="1"/>
          <p:nvPr/>
        </p:nvSpPr>
        <p:spPr>
          <a:xfrm>
            <a:off x="10518131" y="6571470"/>
            <a:ext cx="157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(Phillips, 1990)</a:t>
            </a:r>
          </a:p>
        </p:txBody>
      </p:sp>
    </p:spTree>
    <p:extLst>
      <p:ext uri="{BB962C8B-B14F-4D97-AF65-F5344CB8AC3E}">
        <p14:creationId xmlns:p14="http://schemas.microsoft.com/office/powerpoint/2010/main" val="38471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68F2-70AB-B75C-3677-FF667A7E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257668"/>
            <a:ext cx="10515600" cy="650875"/>
          </a:xfrm>
        </p:spPr>
        <p:txBody>
          <a:bodyPr>
            <a:normAutofit/>
          </a:bodyPr>
          <a:lstStyle/>
          <a:p>
            <a:r>
              <a:rPr lang="en-US" sz="3500" dirty="0"/>
              <a:t>Glacial Chronology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28B08-FB47-3EB7-7FF0-AFCDFB38253B}"/>
              </a:ext>
            </a:extLst>
          </p:cNvPr>
          <p:cNvSpPr txBox="1"/>
          <p:nvPr/>
        </p:nvSpPr>
        <p:spPr>
          <a:xfrm>
            <a:off x="347133" y="1058698"/>
            <a:ext cx="39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Tioga Glaciation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4AE8-2707-0B62-AF65-7F8427107595}"/>
              </a:ext>
            </a:extLst>
          </p:cNvPr>
          <p:cNvSpPr txBox="1"/>
          <p:nvPr/>
        </p:nvSpPr>
        <p:spPr>
          <a:xfrm>
            <a:off x="288736" y="1595021"/>
            <a:ext cx="46803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Moraines deposited between 28 – 14 ka during Marine Isotope Stage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Subdivided into four phases of advance and retreat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Initial advancement ~28 ka (Tioga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 evidence of Tioga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Reached max. extent ~ 17 ka (Tioga 3) followed by rapid retreat by 17 – 16.5 ka synchronous with the end of the LGM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Tioga 4 – Readvance coinciding with Heinrich Event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Final retreat occurred very rapidly between 15 – 14.5 ka correlated with North Atlantic Boiling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6" name="Picture 25" descr="A diagram of a sample map numbers&#10;&#10;Description automatically generated">
            <a:extLst>
              <a:ext uri="{FF2B5EF4-FFF2-40B4-BE49-F238E27FC236}">
                <a16:creationId xmlns:a16="http://schemas.microsoft.com/office/drawing/2014/main" id="{EE95D72C-5428-DDBA-FF4C-485E537C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5" r="1634"/>
          <a:stretch/>
        </p:blipFill>
        <p:spPr>
          <a:xfrm>
            <a:off x="5334000" y="1237530"/>
            <a:ext cx="6858000" cy="49736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64AACCF-F1F5-1D88-C732-B4EB325D444A}"/>
              </a:ext>
            </a:extLst>
          </p:cNvPr>
          <p:cNvSpPr/>
          <p:nvPr/>
        </p:nvSpPr>
        <p:spPr>
          <a:xfrm>
            <a:off x="5930900" y="1397000"/>
            <a:ext cx="2959100" cy="431251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8D75B7-F587-D9F3-447B-C598CACAC8DC}"/>
              </a:ext>
            </a:extLst>
          </p:cNvPr>
          <p:cNvSpPr txBox="1"/>
          <p:nvPr/>
        </p:nvSpPr>
        <p:spPr>
          <a:xfrm>
            <a:off x="9238129" y="6550223"/>
            <a:ext cx="2953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(Phillips, 1990, Phillips et al., 2009)</a:t>
            </a:r>
          </a:p>
        </p:txBody>
      </p:sp>
    </p:spTree>
    <p:extLst>
      <p:ext uri="{BB962C8B-B14F-4D97-AF65-F5344CB8AC3E}">
        <p14:creationId xmlns:p14="http://schemas.microsoft.com/office/powerpoint/2010/main" val="263037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557</Words>
  <Application>Microsoft Macintosh PowerPoint</Application>
  <PresentationFormat>Widescreen</PresentationFormat>
  <Paragraphs>73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Chronology of Glaciations in the Sierra Nevada</vt:lpstr>
      <vt:lpstr>PowerPoint Presentation</vt:lpstr>
      <vt:lpstr>Study Sites</vt:lpstr>
      <vt:lpstr>Study Sites</vt:lpstr>
      <vt:lpstr>Methods</vt:lpstr>
      <vt:lpstr>Glacial Chronology</vt:lpstr>
      <vt:lpstr>Glacial Chronology</vt:lpstr>
      <vt:lpstr>Glacial Chronology</vt:lpstr>
      <vt:lpstr>Glacial Chronology</vt:lpstr>
      <vt:lpstr>Glacial Chronology</vt:lpstr>
      <vt:lpstr>Glacial Chronology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Martin</dc:creator>
  <cp:lastModifiedBy>Hannah Martin</cp:lastModifiedBy>
  <cp:revision>10</cp:revision>
  <dcterms:created xsi:type="dcterms:W3CDTF">2024-09-04T20:52:43Z</dcterms:created>
  <dcterms:modified xsi:type="dcterms:W3CDTF">2024-09-05T08:43:14Z</dcterms:modified>
</cp:coreProperties>
</file>