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9" r:id="rId2"/>
    <p:sldId id="270" r:id="rId3"/>
    <p:sldId id="271" r:id="rId4"/>
    <p:sldId id="274" r:id="rId5"/>
    <p:sldId id="272" r:id="rId6"/>
    <p:sldId id="275" r:id="rId7"/>
    <p:sldId id="27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94"/>
  </p:normalViewPr>
  <p:slideViewPr>
    <p:cSldViewPr snapToGrid="0">
      <p:cViewPr varScale="1">
        <p:scale>
          <a:sx n="121" d="100"/>
          <a:sy n="121" d="100"/>
        </p:scale>
        <p:origin x="7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723BDD-FA4C-4EE2-AB15-8C3A1F55E8DB}" type="datetimeFigureOut">
              <a:rPr lang="en-US" smtClean="0"/>
              <a:t>9/5/24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A85FD9-9AAA-4522-A727-7F007D625F3B}" type="slidenum">
              <a:rPr lang="en-US" smtClean="0"/>
              <a:t>‹#›</a:t>
            </a:fld>
            <a:endParaRPr lang="en-US"/>
          </a:p>
        </p:txBody>
      </p:sp>
    </p:spTree>
    <p:extLst>
      <p:ext uri="{BB962C8B-B14F-4D97-AF65-F5344CB8AC3E}">
        <p14:creationId xmlns:p14="http://schemas.microsoft.com/office/powerpoint/2010/main" val="3592023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8B018-7BAB-4884-EF80-0BCAB8A00D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457269-6167-19C9-1812-ECF128F647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4D849A-1907-9825-E80C-09D2E2D7FC10}"/>
              </a:ext>
            </a:extLst>
          </p:cNvPr>
          <p:cNvSpPr>
            <a:spLocks noGrp="1"/>
          </p:cNvSpPr>
          <p:nvPr>
            <p:ph type="dt" sz="half" idx="10"/>
          </p:nvPr>
        </p:nvSpPr>
        <p:spPr/>
        <p:txBody>
          <a:bodyPr/>
          <a:lstStyle/>
          <a:p>
            <a:fld id="{EB9337BF-343B-41DB-B851-9E8144FEC31C}" type="datetimeFigureOut">
              <a:rPr lang="en-US" smtClean="0"/>
              <a:t>9/5/24</a:t>
            </a:fld>
            <a:endParaRPr lang="en-US"/>
          </a:p>
        </p:txBody>
      </p:sp>
      <p:sp>
        <p:nvSpPr>
          <p:cNvPr id="5" name="Footer Placeholder 4">
            <a:extLst>
              <a:ext uri="{FF2B5EF4-FFF2-40B4-BE49-F238E27FC236}">
                <a16:creationId xmlns:a16="http://schemas.microsoft.com/office/drawing/2014/main" id="{4BECE681-C985-DB14-E4AA-14C56AEF44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C5253D-505A-F70F-D693-5074A2314076}"/>
              </a:ext>
            </a:extLst>
          </p:cNvPr>
          <p:cNvSpPr>
            <a:spLocks noGrp="1"/>
          </p:cNvSpPr>
          <p:nvPr>
            <p:ph type="sldNum" sz="quarter" idx="12"/>
          </p:nvPr>
        </p:nvSpPr>
        <p:spPr/>
        <p:txBody>
          <a:bodyPr/>
          <a:lstStyle/>
          <a:p>
            <a:fld id="{A53D6D2B-D3AA-4BC8-A413-465EEABACB25}" type="slidenum">
              <a:rPr lang="en-US" smtClean="0"/>
              <a:t>‹#›</a:t>
            </a:fld>
            <a:endParaRPr lang="en-US"/>
          </a:p>
        </p:txBody>
      </p:sp>
    </p:spTree>
    <p:extLst>
      <p:ext uri="{BB962C8B-B14F-4D97-AF65-F5344CB8AC3E}">
        <p14:creationId xmlns:p14="http://schemas.microsoft.com/office/powerpoint/2010/main" val="1020071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2FBF0-E01A-CCF6-0574-6E7203EBD1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E595A8-5E4E-99CB-9482-1FB4A3C78E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C112E-C4A9-98D9-5465-666854A22114}"/>
              </a:ext>
            </a:extLst>
          </p:cNvPr>
          <p:cNvSpPr>
            <a:spLocks noGrp="1"/>
          </p:cNvSpPr>
          <p:nvPr>
            <p:ph type="dt" sz="half" idx="10"/>
          </p:nvPr>
        </p:nvSpPr>
        <p:spPr/>
        <p:txBody>
          <a:bodyPr/>
          <a:lstStyle/>
          <a:p>
            <a:fld id="{EB9337BF-343B-41DB-B851-9E8144FEC31C}" type="datetimeFigureOut">
              <a:rPr lang="en-US" smtClean="0"/>
              <a:t>9/5/24</a:t>
            </a:fld>
            <a:endParaRPr lang="en-US"/>
          </a:p>
        </p:txBody>
      </p:sp>
      <p:sp>
        <p:nvSpPr>
          <p:cNvPr id="5" name="Footer Placeholder 4">
            <a:extLst>
              <a:ext uri="{FF2B5EF4-FFF2-40B4-BE49-F238E27FC236}">
                <a16:creationId xmlns:a16="http://schemas.microsoft.com/office/drawing/2014/main" id="{1423C37E-F62C-29CE-6BE1-B3BEE211A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6D4C6-7131-9667-71C6-5B2A81CCDA99}"/>
              </a:ext>
            </a:extLst>
          </p:cNvPr>
          <p:cNvSpPr>
            <a:spLocks noGrp="1"/>
          </p:cNvSpPr>
          <p:nvPr>
            <p:ph type="sldNum" sz="quarter" idx="12"/>
          </p:nvPr>
        </p:nvSpPr>
        <p:spPr/>
        <p:txBody>
          <a:bodyPr/>
          <a:lstStyle/>
          <a:p>
            <a:fld id="{A53D6D2B-D3AA-4BC8-A413-465EEABACB25}" type="slidenum">
              <a:rPr lang="en-US" smtClean="0"/>
              <a:t>‹#›</a:t>
            </a:fld>
            <a:endParaRPr lang="en-US"/>
          </a:p>
        </p:txBody>
      </p:sp>
    </p:spTree>
    <p:extLst>
      <p:ext uri="{BB962C8B-B14F-4D97-AF65-F5344CB8AC3E}">
        <p14:creationId xmlns:p14="http://schemas.microsoft.com/office/powerpoint/2010/main" val="1146193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D0A761-359A-9328-3F44-231BBE5EA5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E05AE4-25AC-5382-96D6-0B3B9733EB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6D1AC2-A666-AD4B-6E5B-DA8351199B59}"/>
              </a:ext>
            </a:extLst>
          </p:cNvPr>
          <p:cNvSpPr>
            <a:spLocks noGrp="1"/>
          </p:cNvSpPr>
          <p:nvPr>
            <p:ph type="dt" sz="half" idx="10"/>
          </p:nvPr>
        </p:nvSpPr>
        <p:spPr/>
        <p:txBody>
          <a:bodyPr/>
          <a:lstStyle/>
          <a:p>
            <a:fld id="{EB9337BF-343B-41DB-B851-9E8144FEC31C}" type="datetimeFigureOut">
              <a:rPr lang="en-US" smtClean="0"/>
              <a:t>9/5/24</a:t>
            </a:fld>
            <a:endParaRPr lang="en-US"/>
          </a:p>
        </p:txBody>
      </p:sp>
      <p:sp>
        <p:nvSpPr>
          <p:cNvPr id="5" name="Footer Placeholder 4">
            <a:extLst>
              <a:ext uri="{FF2B5EF4-FFF2-40B4-BE49-F238E27FC236}">
                <a16:creationId xmlns:a16="http://schemas.microsoft.com/office/drawing/2014/main" id="{0363CF1F-89CE-F21B-41AD-5BF14EB51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99A461-E3C9-3404-9CE3-35D66F31FE55}"/>
              </a:ext>
            </a:extLst>
          </p:cNvPr>
          <p:cNvSpPr>
            <a:spLocks noGrp="1"/>
          </p:cNvSpPr>
          <p:nvPr>
            <p:ph type="sldNum" sz="quarter" idx="12"/>
          </p:nvPr>
        </p:nvSpPr>
        <p:spPr/>
        <p:txBody>
          <a:bodyPr/>
          <a:lstStyle/>
          <a:p>
            <a:fld id="{A53D6D2B-D3AA-4BC8-A413-465EEABACB25}" type="slidenum">
              <a:rPr lang="en-US" smtClean="0"/>
              <a:t>‹#›</a:t>
            </a:fld>
            <a:endParaRPr lang="en-US"/>
          </a:p>
        </p:txBody>
      </p:sp>
    </p:spTree>
    <p:extLst>
      <p:ext uri="{BB962C8B-B14F-4D97-AF65-F5344CB8AC3E}">
        <p14:creationId xmlns:p14="http://schemas.microsoft.com/office/powerpoint/2010/main" val="4197665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74101-6209-C47E-1B74-5E7965E734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313BA4-5FFA-7AAF-020F-783BC297C1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E11FBA-FD85-3BDD-EFB0-39D84DD55800}"/>
              </a:ext>
            </a:extLst>
          </p:cNvPr>
          <p:cNvSpPr>
            <a:spLocks noGrp="1"/>
          </p:cNvSpPr>
          <p:nvPr>
            <p:ph type="dt" sz="half" idx="10"/>
          </p:nvPr>
        </p:nvSpPr>
        <p:spPr/>
        <p:txBody>
          <a:bodyPr/>
          <a:lstStyle/>
          <a:p>
            <a:fld id="{EB9337BF-343B-41DB-B851-9E8144FEC31C}" type="datetimeFigureOut">
              <a:rPr lang="en-US" smtClean="0"/>
              <a:t>9/5/24</a:t>
            </a:fld>
            <a:endParaRPr lang="en-US"/>
          </a:p>
        </p:txBody>
      </p:sp>
      <p:sp>
        <p:nvSpPr>
          <p:cNvPr id="5" name="Footer Placeholder 4">
            <a:extLst>
              <a:ext uri="{FF2B5EF4-FFF2-40B4-BE49-F238E27FC236}">
                <a16:creationId xmlns:a16="http://schemas.microsoft.com/office/drawing/2014/main" id="{CEBC4D31-241E-926B-943E-1F48914762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EE0D21-4F0F-0976-357F-68D6CAA75CAC}"/>
              </a:ext>
            </a:extLst>
          </p:cNvPr>
          <p:cNvSpPr>
            <a:spLocks noGrp="1"/>
          </p:cNvSpPr>
          <p:nvPr>
            <p:ph type="sldNum" sz="quarter" idx="12"/>
          </p:nvPr>
        </p:nvSpPr>
        <p:spPr/>
        <p:txBody>
          <a:bodyPr/>
          <a:lstStyle/>
          <a:p>
            <a:fld id="{A53D6D2B-D3AA-4BC8-A413-465EEABACB25}" type="slidenum">
              <a:rPr lang="en-US" smtClean="0"/>
              <a:t>‹#›</a:t>
            </a:fld>
            <a:endParaRPr lang="en-US"/>
          </a:p>
        </p:txBody>
      </p:sp>
    </p:spTree>
    <p:extLst>
      <p:ext uri="{BB962C8B-B14F-4D97-AF65-F5344CB8AC3E}">
        <p14:creationId xmlns:p14="http://schemas.microsoft.com/office/powerpoint/2010/main" val="3021194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9D9AC-9EEB-942E-08F4-18666D713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4C8819-2F42-55EB-0A00-963470ED3F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B48C77-4E45-03E9-F517-B7A2E47A9604}"/>
              </a:ext>
            </a:extLst>
          </p:cNvPr>
          <p:cNvSpPr>
            <a:spLocks noGrp="1"/>
          </p:cNvSpPr>
          <p:nvPr>
            <p:ph type="dt" sz="half" idx="10"/>
          </p:nvPr>
        </p:nvSpPr>
        <p:spPr/>
        <p:txBody>
          <a:bodyPr/>
          <a:lstStyle/>
          <a:p>
            <a:fld id="{EB9337BF-343B-41DB-B851-9E8144FEC31C}" type="datetimeFigureOut">
              <a:rPr lang="en-US" smtClean="0"/>
              <a:t>9/5/24</a:t>
            </a:fld>
            <a:endParaRPr lang="en-US"/>
          </a:p>
        </p:txBody>
      </p:sp>
      <p:sp>
        <p:nvSpPr>
          <p:cNvPr id="5" name="Footer Placeholder 4">
            <a:extLst>
              <a:ext uri="{FF2B5EF4-FFF2-40B4-BE49-F238E27FC236}">
                <a16:creationId xmlns:a16="http://schemas.microsoft.com/office/drawing/2014/main" id="{DE661FAA-8418-6141-5F81-6B19F3D66D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8C31A-D3C1-D6A2-9E22-D434DC9BD44F}"/>
              </a:ext>
            </a:extLst>
          </p:cNvPr>
          <p:cNvSpPr>
            <a:spLocks noGrp="1"/>
          </p:cNvSpPr>
          <p:nvPr>
            <p:ph type="sldNum" sz="quarter" idx="12"/>
          </p:nvPr>
        </p:nvSpPr>
        <p:spPr/>
        <p:txBody>
          <a:bodyPr/>
          <a:lstStyle/>
          <a:p>
            <a:fld id="{A53D6D2B-D3AA-4BC8-A413-465EEABACB25}" type="slidenum">
              <a:rPr lang="en-US" smtClean="0"/>
              <a:t>‹#›</a:t>
            </a:fld>
            <a:endParaRPr lang="en-US"/>
          </a:p>
        </p:txBody>
      </p:sp>
    </p:spTree>
    <p:extLst>
      <p:ext uri="{BB962C8B-B14F-4D97-AF65-F5344CB8AC3E}">
        <p14:creationId xmlns:p14="http://schemas.microsoft.com/office/powerpoint/2010/main" val="3025870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F64FF-7263-CD3B-204A-C821306F97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072F0C-100B-0CE5-4B3C-FDACC2FA0C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E88169-BF0A-4FFA-DBFC-BECA14EBC5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BAEF81-4621-2815-1FF7-E520EB84FD11}"/>
              </a:ext>
            </a:extLst>
          </p:cNvPr>
          <p:cNvSpPr>
            <a:spLocks noGrp="1"/>
          </p:cNvSpPr>
          <p:nvPr>
            <p:ph type="dt" sz="half" idx="10"/>
          </p:nvPr>
        </p:nvSpPr>
        <p:spPr/>
        <p:txBody>
          <a:bodyPr/>
          <a:lstStyle/>
          <a:p>
            <a:fld id="{EB9337BF-343B-41DB-B851-9E8144FEC31C}" type="datetimeFigureOut">
              <a:rPr lang="en-US" smtClean="0"/>
              <a:t>9/5/24</a:t>
            </a:fld>
            <a:endParaRPr lang="en-US"/>
          </a:p>
        </p:txBody>
      </p:sp>
      <p:sp>
        <p:nvSpPr>
          <p:cNvPr id="6" name="Footer Placeholder 5">
            <a:extLst>
              <a:ext uri="{FF2B5EF4-FFF2-40B4-BE49-F238E27FC236}">
                <a16:creationId xmlns:a16="http://schemas.microsoft.com/office/drawing/2014/main" id="{C58F6D04-2335-845B-D365-1198EAF3A1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D58A92-0CD9-068C-F977-1ADB1EED08A2}"/>
              </a:ext>
            </a:extLst>
          </p:cNvPr>
          <p:cNvSpPr>
            <a:spLocks noGrp="1"/>
          </p:cNvSpPr>
          <p:nvPr>
            <p:ph type="sldNum" sz="quarter" idx="12"/>
          </p:nvPr>
        </p:nvSpPr>
        <p:spPr/>
        <p:txBody>
          <a:bodyPr/>
          <a:lstStyle/>
          <a:p>
            <a:fld id="{A53D6D2B-D3AA-4BC8-A413-465EEABACB25}" type="slidenum">
              <a:rPr lang="en-US" smtClean="0"/>
              <a:t>‹#›</a:t>
            </a:fld>
            <a:endParaRPr lang="en-US"/>
          </a:p>
        </p:txBody>
      </p:sp>
    </p:spTree>
    <p:extLst>
      <p:ext uri="{BB962C8B-B14F-4D97-AF65-F5344CB8AC3E}">
        <p14:creationId xmlns:p14="http://schemas.microsoft.com/office/powerpoint/2010/main" val="3265945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82AF2-A86C-3551-5DF7-7A4F470D63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B66EC6-864B-4D2C-9519-AE0B9E1214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BF7D04-D4CF-D047-40DA-DD4AC1550F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B0D1E2-97B5-C39E-EA84-C3AC652887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B94700-2860-DA9B-B5FF-0E2304CC70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97FABC-782B-C900-9F12-91CB1E274A9B}"/>
              </a:ext>
            </a:extLst>
          </p:cNvPr>
          <p:cNvSpPr>
            <a:spLocks noGrp="1"/>
          </p:cNvSpPr>
          <p:nvPr>
            <p:ph type="dt" sz="half" idx="10"/>
          </p:nvPr>
        </p:nvSpPr>
        <p:spPr/>
        <p:txBody>
          <a:bodyPr/>
          <a:lstStyle/>
          <a:p>
            <a:fld id="{EB9337BF-343B-41DB-B851-9E8144FEC31C}" type="datetimeFigureOut">
              <a:rPr lang="en-US" smtClean="0"/>
              <a:t>9/5/24</a:t>
            </a:fld>
            <a:endParaRPr lang="en-US"/>
          </a:p>
        </p:txBody>
      </p:sp>
      <p:sp>
        <p:nvSpPr>
          <p:cNvPr id="8" name="Footer Placeholder 7">
            <a:extLst>
              <a:ext uri="{FF2B5EF4-FFF2-40B4-BE49-F238E27FC236}">
                <a16:creationId xmlns:a16="http://schemas.microsoft.com/office/drawing/2014/main" id="{148961B0-7C6A-BE4A-B560-28ABA5946E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BFE11B-6384-E62E-AAAF-6B6652AEF474}"/>
              </a:ext>
            </a:extLst>
          </p:cNvPr>
          <p:cNvSpPr>
            <a:spLocks noGrp="1"/>
          </p:cNvSpPr>
          <p:nvPr>
            <p:ph type="sldNum" sz="quarter" idx="12"/>
          </p:nvPr>
        </p:nvSpPr>
        <p:spPr/>
        <p:txBody>
          <a:bodyPr/>
          <a:lstStyle/>
          <a:p>
            <a:fld id="{A53D6D2B-D3AA-4BC8-A413-465EEABACB25}" type="slidenum">
              <a:rPr lang="en-US" smtClean="0"/>
              <a:t>‹#›</a:t>
            </a:fld>
            <a:endParaRPr lang="en-US"/>
          </a:p>
        </p:txBody>
      </p:sp>
    </p:spTree>
    <p:extLst>
      <p:ext uri="{BB962C8B-B14F-4D97-AF65-F5344CB8AC3E}">
        <p14:creationId xmlns:p14="http://schemas.microsoft.com/office/powerpoint/2010/main" val="3896329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C5368-A606-30EF-988A-29673E8317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2D5727-EEE2-B3F4-FF50-9194708163B3}"/>
              </a:ext>
            </a:extLst>
          </p:cNvPr>
          <p:cNvSpPr>
            <a:spLocks noGrp="1"/>
          </p:cNvSpPr>
          <p:nvPr>
            <p:ph type="dt" sz="half" idx="10"/>
          </p:nvPr>
        </p:nvSpPr>
        <p:spPr/>
        <p:txBody>
          <a:bodyPr/>
          <a:lstStyle/>
          <a:p>
            <a:fld id="{EB9337BF-343B-41DB-B851-9E8144FEC31C}" type="datetimeFigureOut">
              <a:rPr lang="en-US" smtClean="0"/>
              <a:t>9/5/24</a:t>
            </a:fld>
            <a:endParaRPr lang="en-US"/>
          </a:p>
        </p:txBody>
      </p:sp>
      <p:sp>
        <p:nvSpPr>
          <p:cNvPr id="4" name="Footer Placeholder 3">
            <a:extLst>
              <a:ext uri="{FF2B5EF4-FFF2-40B4-BE49-F238E27FC236}">
                <a16:creationId xmlns:a16="http://schemas.microsoft.com/office/drawing/2014/main" id="{929CE4D5-B715-55A5-5EA1-48633FED9B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11062D-341E-7F83-52CD-348102BFB059}"/>
              </a:ext>
            </a:extLst>
          </p:cNvPr>
          <p:cNvSpPr>
            <a:spLocks noGrp="1"/>
          </p:cNvSpPr>
          <p:nvPr>
            <p:ph type="sldNum" sz="quarter" idx="12"/>
          </p:nvPr>
        </p:nvSpPr>
        <p:spPr/>
        <p:txBody>
          <a:bodyPr/>
          <a:lstStyle/>
          <a:p>
            <a:fld id="{A53D6D2B-D3AA-4BC8-A413-465EEABACB25}" type="slidenum">
              <a:rPr lang="en-US" smtClean="0"/>
              <a:t>‹#›</a:t>
            </a:fld>
            <a:endParaRPr lang="en-US"/>
          </a:p>
        </p:txBody>
      </p:sp>
    </p:spTree>
    <p:extLst>
      <p:ext uri="{BB962C8B-B14F-4D97-AF65-F5344CB8AC3E}">
        <p14:creationId xmlns:p14="http://schemas.microsoft.com/office/powerpoint/2010/main" val="2460277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D75903-2577-E800-085C-0848E92776E8}"/>
              </a:ext>
            </a:extLst>
          </p:cNvPr>
          <p:cNvSpPr>
            <a:spLocks noGrp="1"/>
          </p:cNvSpPr>
          <p:nvPr>
            <p:ph type="dt" sz="half" idx="10"/>
          </p:nvPr>
        </p:nvSpPr>
        <p:spPr/>
        <p:txBody>
          <a:bodyPr/>
          <a:lstStyle/>
          <a:p>
            <a:fld id="{EB9337BF-343B-41DB-B851-9E8144FEC31C}" type="datetimeFigureOut">
              <a:rPr lang="en-US" smtClean="0"/>
              <a:t>9/5/24</a:t>
            </a:fld>
            <a:endParaRPr lang="en-US"/>
          </a:p>
        </p:txBody>
      </p:sp>
      <p:sp>
        <p:nvSpPr>
          <p:cNvPr id="3" name="Footer Placeholder 2">
            <a:extLst>
              <a:ext uri="{FF2B5EF4-FFF2-40B4-BE49-F238E27FC236}">
                <a16:creationId xmlns:a16="http://schemas.microsoft.com/office/drawing/2014/main" id="{C64BF06A-9F55-6F29-1D07-A9F06CED2D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3AB568-5E29-12FF-72D6-2391D7ED3352}"/>
              </a:ext>
            </a:extLst>
          </p:cNvPr>
          <p:cNvSpPr>
            <a:spLocks noGrp="1"/>
          </p:cNvSpPr>
          <p:nvPr>
            <p:ph type="sldNum" sz="quarter" idx="12"/>
          </p:nvPr>
        </p:nvSpPr>
        <p:spPr/>
        <p:txBody>
          <a:bodyPr/>
          <a:lstStyle/>
          <a:p>
            <a:fld id="{A53D6D2B-D3AA-4BC8-A413-465EEABACB25}" type="slidenum">
              <a:rPr lang="en-US" smtClean="0"/>
              <a:t>‹#›</a:t>
            </a:fld>
            <a:endParaRPr lang="en-US"/>
          </a:p>
        </p:txBody>
      </p:sp>
    </p:spTree>
    <p:extLst>
      <p:ext uri="{BB962C8B-B14F-4D97-AF65-F5344CB8AC3E}">
        <p14:creationId xmlns:p14="http://schemas.microsoft.com/office/powerpoint/2010/main" val="1037707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F593-0180-1F72-49F1-F471554C31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19C56E-09E6-B496-7C43-60BFFD994F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E1348D-5E32-D2A1-A1FF-95AB408956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F6B3F2-445E-C65A-9D27-3F9B37EB2609}"/>
              </a:ext>
            </a:extLst>
          </p:cNvPr>
          <p:cNvSpPr>
            <a:spLocks noGrp="1"/>
          </p:cNvSpPr>
          <p:nvPr>
            <p:ph type="dt" sz="half" idx="10"/>
          </p:nvPr>
        </p:nvSpPr>
        <p:spPr/>
        <p:txBody>
          <a:bodyPr/>
          <a:lstStyle/>
          <a:p>
            <a:fld id="{EB9337BF-343B-41DB-B851-9E8144FEC31C}" type="datetimeFigureOut">
              <a:rPr lang="en-US" smtClean="0"/>
              <a:t>9/5/24</a:t>
            </a:fld>
            <a:endParaRPr lang="en-US"/>
          </a:p>
        </p:txBody>
      </p:sp>
      <p:sp>
        <p:nvSpPr>
          <p:cNvPr id="6" name="Footer Placeholder 5">
            <a:extLst>
              <a:ext uri="{FF2B5EF4-FFF2-40B4-BE49-F238E27FC236}">
                <a16:creationId xmlns:a16="http://schemas.microsoft.com/office/drawing/2014/main" id="{437697CB-EE67-4702-766E-21B9705D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1F4F7E-3311-2BA5-EEB8-D17F1DF71FD1}"/>
              </a:ext>
            </a:extLst>
          </p:cNvPr>
          <p:cNvSpPr>
            <a:spLocks noGrp="1"/>
          </p:cNvSpPr>
          <p:nvPr>
            <p:ph type="sldNum" sz="quarter" idx="12"/>
          </p:nvPr>
        </p:nvSpPr>
        <p:spPr/>
        <p:txBody>
          <a:bodyPr/>
          <a:lstStyle/>
          <a:p>
            <a:fld id="{A53D6D2B-D3AA-4BC8-A413-465EEABACB25}" type="slidenum">
              <a:rPr lang="en-US" smtClean="0"/>
              <a:t>‹#›</a:t>
            </a:fld>
            <a:endParaRPr lang="en-US"/>
          </a:p>
        </p:txBody>
      </p:sp>
    </p:spTree>
    <p:extLst>
      <p:ext uri="{BB962C8B-B14F-4D97-AF65-F5344CB8AC3E}">
        <p14:creationId xmlns:p14="http://schemas.microsoft.com/office/powerpoint/2010/main" val="161415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4C550-F1A0-D084-0F10-033DC561E4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CE35F7-7EA5-C34E-5B97-F2E19083E2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59C657-BBA1-7929-71C1-43C42B8A2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270540-DC73-4E6B-16F5-70855836945A}"/>
              </a:ext>
            </a:extLst>
          </p:cNvPr>
          <p:cNvSpPr>
            <a:spLocks noGrp="1"/>
          </p:cNvSpPr>
          <p:nvPr>
            <p:ph type="dt" sz="half" idx="10"/>
          </p:nvPr>
        </p:nvSpPr>
        <p:spPr/>
        <p:txBody>
          <a:bodyPr/>
          <a:lstStyle/>
          <a:p>
            <a:fld id="{EB9337BF-343B-41DB-B851-9E8144FEC31C}" type="datetimeFigureOut">
              <a:rPr lang="en-US" smtClean="0"/>
              <a:t>9/5/24</a:t>
            </a:fld>
            <a:endParaRPr lang="en-US"/>
          </a:p>
        </p:txBody>
      </p:sp>
      <p:sp>
        <p:nvSpPr>
          <p:cNvPr id="6" name="Footer Placeholder 5">
            <a:extLst>
              <a:ext uri="{FF2B5EF4-FFF2-40B4-BE49-F238E27FC236}">
                <a16:creationId xmlns:a16="http://schemas.microsoft.com/office/drawing/2014/main" id="{665F11F6-F999-77A0-7AB1-2CC14B31AD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3A1A71-BFE1-5881-CE30-7715E92679C6}"/>
              </a:ext>
            </a:extLst>
          </p:cNvPr>
          <p:cNvSpPr>
            <a:spLocks noGrp="1"/>
          </p:cNvSpPr>
          <p:nvPr>
            <p:ph type="sldNum" sz="quarter" idx="12"/>
          </p:nvPr>
        </p:nvSpPr>
        <p:spPr/>
        <p:txBody>
          <a:bodyPr/>
          <a:lstStyle/>
          <a:p>
            <a:fld id="{A53D6D2B-D3AA-4BC8-A413-465EEABACB25}" type="slidenum">
              <a:rPr lang="en-US" smtClean="0"/>
              <a:t>‹#›</a:t>
            </a:fld>
            <a:endParaRPr lang="en-US"/>
          </a:p>
        </p:txBody>
      </p:sp>
    </p:spTree>
    <p:extLst>
      <p:ext uri="{BB962C8B-B14F-4D97-AF65-F5344CB8AC3E}">
        <p14:creationId xmlns:p14="http://schemas.microsoft.com/office/powerpoint/2010/main" val="2133819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34714E-2245-6ED5-2458-E4FAA28D9A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A5143F-7996-AF1B-9AD3-01A4C76512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45F9AC-BEA0-5F83-534C-44E5E6DA94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9337BF-343B-41DB-B851-9E8144FEC31C}" type="datetimeFigureOut">
              <a:rPr lang="en-US" smtClean="0"/>
              <a:t>9/5/24</a:t>
            </a:fld>
            <a:endParaRPr lang="en-US"/>
          </a:p>
        </p:txBody>
      </p:sp>
      <p:sp>
        <p:nvSpPr>
          <p:cNvPr id="5" name="Footer Placeholder 4">
            <a:extLst>
              <a:ext uri="{FF2B5EF4-FFF2-40B4-BE49-F238E27FC236}">
                <a16:creationId xmlns:a16="http://schemas.microsoft.com/office/drawing/2014/main" id="{7B194549-E100-8420-E2D6-1423F2F4FC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52EF3DD-5C19-F068-A086-93D5B785F0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3D6D2B-D3AA-4BC8-A413-465EEABACB25}" type="slidenum">
              <a:rPr lang="en-US" smtClean="0"/>
              <a:t>‹#›</a:t>
            </a:fld>
            <a:endParaRPr lang="en-US"/>
          </a:p>
        </p:txBody>
      </p:sp>
    </p:spTree>
    <p:extLst>
      <p:ext uri="{BB962C8B-B14F-4D97-AF65-F5344CB8AC3E}">
        <p14:creationId xmlns:p14="http://schemas.microsoft.com/office/powerpoint/2010/main" val="1707516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8788C3-CC37-96C5-B4ED-44FCC19EFA86}"/>
              </a:ext>
            </a:extLst>
          </p:cNvPr>
          <p:cNvSpPr txBox="1"/>
          <p:nvPr/>
        </p:nvSpPr>
        <p:spPr>
          <a:xfrm>
            <a:off x="84083" y="0"/>
            <a:ext cx="6096000" cy="1169551"/>
          </a:xfrm>
          <a:prstGeom prst="rect">
            <a:avLst/>
          </a:prstGeom>
          <a:noFill/>
        </p:spPr>
        <p:txBody>
          <a:bodyPr wrap="square">
            <a:spAutoFit/>
          </a:bodyPr>
          <a:lstStyle/>
          <a:p>
            <a:r>
              <a:rPr lang="en-US" sz="1800" b="1" dirty="0"/>
              <a:t>Terrestrial cosmogenic surface exposure dating of moraines at Lake Tahoe in the Sierra Nevada of California and slip rate estimate for the West Tahoe Fault</a:t>
            </a:r>
            <a:br>
              <a:rPr lang="en-US" sz="1600" dirty="0"/>
            </a:br>
            <a:r>
              <a:rPr lang="en-US" sz="1600" dirty="0"/>
              <a:t>Ian K.D. Pierce , Steven G. </a:t>
            </a:r>
            <a:r>
              <a:rPr lang="en-US" sz="1600" dirty="0" err="1"/>
              <a:t>Wesnousky</a:t>
            </a:r>
            <a:r>
              <a:rPr lang="en-US" sz="1600" dirty="0"/>
              <a:t>, Lewis A. Owen</a:t>
            </a:r>
            <a:endParaRPr lang="en-US" dirty="0"/>
          </a:p>
        </p:txBody>
      </p:sp>
      <p:sp>
        <p:nvSpPr>
          <p:cNvPr id="5" name="TextBox 4">
            <a:extLst>
              <a:ext uri="{FF2B5EF4-FFF2-40B4-BE49-F238E27FC236}">
                <a16:creationId xmlns:a16="http://schemas.microsoft.com/office/drawing/2014/main" id="{7433BDA4-3C24-A851-1765-C39636EECA5B}"/>
              </a:ext>
            </a:extLst>
          </p:cNvPr>
          <p:cNvSpPr txBox="1"/>
          <p:nvPr/>
        </p:nvSpPr>
        <p:spPr>
          <a:xfrm>
            <a:off x="84083" y="1169551"/>
            <a:ext cx="2438400" cy="369332"/>
          </a:xfrm>
          <a:prstGeom prst="rect">
            <a:avLst/>
          </a:prstGeom>
          <a:noFill/>
        </p:spPr>
        <p:txBody>
          <a:bodyPr wrap="square">
            <a:spAutoFit/>
          </a:bodyPr>
          <a:lstStyle/>
          <a:p>
            <a:r>
              <a:rPr lang="en-US" dirty="0"/>
              <a:t>By Ian Adams, 2024</a:t>
            </a:r>
          </a:p>
        </p:txBody>
      </p:sp>
      <p:pic>
        <p:nvPicPr>
          <p:cNvPr id="6" name="Picture 5" descr="A map of a mountain&#10;&#10;Description automatically generated">
            <a:extLst>
              <a:ext uri="{FF2B5EF4-FFF2-40B4-BE49-F238E27FC236}">
                <a16:creationId xmlns:a16="http://schemas.microsoft.com/office/drawing/2014/main" id="{07AC826F-2FEE-B202-A927-1128F0E34615}"/>
              </a:ext>
            </a:extLst>
          </p:cNvPr>
          <p:cNvPicPr>
            <a:picLocks noChangeAspect="1"/>
          </p:cNvPicPr>
          <p:nvPr/>
        </p:nvPicPr>
        <p:blipFill>
          <a:blip r:embed="rId2">
            <a:extLst>
              <a:ext uri="{28A0092B-C50C-407E-A947-70E740481C1C}">
                <a14:useLocalDpi xmlns:a14="http://schemas.microsoft.com/office/drawing/2010/main" val="0"/>
              </a:ext>
            </a:extLst>
          </a:blip>
          <a:srcRect r="6289" b="-2"/>
          <a:stretch/>
        </p:blipFill>
        <p:spPr>
          <a:xfrm>
            <a:off x="5875494" y="10"/>
            <a:ext cx="6541008" cy="6857990"/>
          </a:xfrm>
          <a:prstGeom prst="rect">
            <a:avLst/>
          </a:prstGeom>
        </p:spPr>
      </p:pic>
      <p:sp>
        <p:nvSpPr>
          <p:cNvPr id="7" name="TextBox 6">
            <a:extLst>
              <a:ext uri="{FF2B5EF4-FFF2-40B4-BE49-F238E27FC236}">
                <a16:creationId xmlns:a16="http://schemas.microsoft.com/office/drawing/2014/main" id="{A3A4C6E1-19D8-BA6E-0903-4D6758273E29}"/>
              </a:ext>
            </a:extLst>
          </p:cNvPr>
          <p:cNvSpPr txBox="1"/>
          <p:nvPr/>
        </p:nvSpPr>
        <p:spPr>
          <a:xfrm>
            <a:off x="84083" y="1702676"/>
            <a:ext cx="4750676" cy="4431983"/>
          </a:xfrm>
          <a:prstGeom prst="rect">
            <a:avLst/>
          </a:prstGeom>
          <a:noFill/>
        </p:spPr>
        <p:txBody>
          <a:bodyPr wrap="square" rtlCol="0">
            <a:spAutoFit/>
          </a:bodyPr>
          <a:lstStyle/>
          <a:p>
            <a:r>
              <a:rPr lang="en-US" sz="2400" dirty="0"/>
              <a:t>Purpose of Paper: </a:t>
            </a:r>
          </a:p>
          <a:p>
            <a:endParaRPr lang="en-US" sz="2400" dirty="0"/>
          </a:p>
          <a:p>
            <a:r>
              <a:rPr lang="en-US" sz="2400" dirty="0"/>
              <a:t>To apply TCN dating methods to glacial moraines on the west side of Lake Tahoe at Cascade Lake to determine age(s) of glaciation.</a:t>
            </a:r>
          </a:p>
          <a:p>
            <a:endParaRPr lang="en-US" dirty="0"/>
          </a:p>
          <a:p>
            <a:r>
              <a:rPr lang="en-US" sz="2400" dirty="0"/>
              <a:t>Measure amount the moraines are offset by the West Tahoe Fault and with the determined ages interpret the rate at which the West Tahoe Fault is slipping.</a:t>
            </a:r>
          </a:p>
        </p:txBody>
      </p:sp>
      <p:cxnSp>
        <p:nvCxnSpPr>
          <p:cNvPr id="9" name="Straight Arrow Connector 8">
            <a:extLst>
              <a:ext uri="{FF2B5EF4-FFF2-40B4-BE49-F238E27FC236}">
                <a16:creationId xmlns:a16="http://schemas.microsoft.com/office/drawing/2014/main" id="{63512EE4-E116-6664-E696-71DF3D8843A8}"/>
              </a:ext>
            </a:extLst>
          </p:cNvPr>
          <p:cNvCxnSpPr>
            <a:cxnSpLocks/>
          </p:cNvCxnSpPr>
          <p:nvPr/>
        </p:nvCxnSpPr>
        <p:spPr>
          <a:xfrm>
            <a:off x="3920359" y="3429000"/>
            <a:ext cx="3457903" cy="17736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5506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68B509FA-97F5-29E3-441F-B0C0CD707456}"/>
              </a:ext>
            </a:extLst>
          </p:cNvPr>
          <p:cNvPicPr>
            <a:picLocks noChangeAspect="1"/>
          </p:cNvPicPr>
          <p:nvPr/>
        </p:nvPicPr>
        <p:blipFill>
          <a:blip r:embed="rId2"/>
          <a:stretch>
            <a:fillRect/>
          </a:stretch>
        </p:blipFill>
        <p:spPr>
          <a:xfrm>
            <a:off x="168165" y="2977053"/>
            <a:ext cx="5629488" cy="3011777"/>
          </a:xfrm>
          <a:prstGeom prst="rect">
            <a:avLst/>
          </a:prstGeom>
        </p:spPr>
      </p:pic>
      <p:pic>
        <p:nvPicPr>
          <p:cNvPr id="3" name="Picture 2" descr="A map of a mountain&#10;&#10;Description automatically generated">
            <a:extLst>
              <a:ext uri="{FF2B5EF4-FFF2-40B4-BE49-F238E27FC236}">
                <a16:creationId xmlns:a16="http://schemas.microsoft.com/office/drawing/2014/main" id="{48CF5D19-B07D-928C-4F86-CDE6A24B7458}"/>
              </a:ext>
            </a:extLst>
          </p:cNvPr>
          <p:cNvPicPr>
            <a:picLocks noChangeAspect="1"/>
          </p:cNvPicPr>
          <p:nvPr/>
        </p:nvPicPr>
        <p:blipFill>
          <a:blip r:embed="rId3">
            <a:extLst>
              <a:ext uri="{28A0092B-C50C-407E-A947-70E740481C1C}">
                <a14:useLocalDpi xmlns:a14="http://schemas.microsoft.com/office/drawing/2010/main" val="0"/>
              </a:ext>
            </a:extLst>
          </a:blip>
          <a:srcRect r="6289" b="-2"/>
          <a:stretch/>
        </p:blipFill>
        <p:spPr>
          <a:xfrm>
            <a:off x="5875494" y="10"/>
            <a:ext cx="6541008" cy="6857990"/>
          </a:xfrm>
          <a:prstGeom prst="rect">
            <a:avLst/>
          </a:prstGeom>
        </p:spPr>
      </p:pic>
      <p:sp>
        <p:nvSpPr>
          <p:cNvPr id="4" name="TextBox 3">
            <a:extLst>
              <a:ext uri="{FF2B5EF4-FFF2-40B4-BE49-F238E27FC236}">
                <a16:creationId xmlns:a16="http://schemas.microsoft.com/office/drawing/2014/main" id="{F0389EEB-A689-1315-698B-FAFFF48CBEB5}"/>
              </a:ext>
            </a:extLst>
          </p:cNvPr>
          <p:cNvSpPr txBox="1"/>
          <p:nvPr/>
        </p:nvSpPr>
        <p:spPr>
          <a:xfrm>
            <a:off x="388883" y="462455"/>
            <a:ext cx="4876800" cy="1200329"/>
          </a:xfrm>
          <a:prstGeom prst="rect">
            <a:avLst/>
          </a:prstGeom>
          <a:noFill/>
        </p:spPr>
        <p:txBody>
          <a:bodyPr wrap="square" rtlCol="0">
            <a:spAutoFit/>
          </a:bodyPr>
          <a:lstStyle/>
          <a:p>
            <a:r>
              <a:rPr lang="en-US" dirty="0"/>
              <a:t>Lake Tahoe is generally interpreted to be a faulted half-graben and the West Tahoe Fault a major normal fault responsible for development of the basin.</a:t>
            </a:r>
          </a:p>
        </p:txBody>
      </p:sp>
    </p:spTree>
    <p:extLst>
      <p:ext uri="{BB962C8B-B14F-4D97-AF65-F5344CB8AC3E}">
        <p14:creationId xmlns:p14="http://schemas.microsoft.com/office/powerpoint/2010/main" val="848341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map of the west tahoe&#10;&#10;Description automatically generated">
            <a:extLst>
              <a:ext uri="{FF2B5EF4-FFF2-40B4-BE49-F238E27FC236}">
                <a16:creationId xmlns:a16="http://schemas.microsoft.com/office/drawing/2014/main" id="{247DE1F0-4FD6-364A-568A-7852655746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7615" y="-1996731"/>
            <a:ext cx="7504386" cy="8854732"/>
          </a:xfrm>
          <a:prstGeom prst="rect">
            <a:avLst/>
          </a:prstGeom>
        </p:spPr>
      </p:pic>
      <p:pic>
        <p:nvPicPr>
          <p:cNvPr id="5" name="Picture 4" descr="A map of the surface of the water&#10;&#10;Description automatically generated with medium confidence">
            <a:extLst>
              <a:ext uri="{FF2B5EF4-FFF2-40B4-BE49-F238E27FC236}">
                <a16:creationId xmlns:a16="http://schemas.microsoft.com/office/drawing/2014/main" id="{B0E01F24-689E-6BD0-7F75-DEDD0A13FA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524" y="1450268"/>
            <a:ext cx="5407732" cy="5407732"/>
          </a:xfrm>
          <a:prstGeom prst="rect">
            <a:avLst/>
          </a:prstGeom>
        </p:spPr>
      </p:pic>
      <p:cxnSp>
        <p:nvCxnSpPr>
          <p:cNvPr id="7" name="Straight Arrow Connector 6">
            <a:extLst>
              <a:ext uri="{FF2B5EF4-FFF2-40B4-BE49-F238E27FC236}">
                <a16:creationId xmlns:a16="http://schemas.microsoft.com/office/drawing/2014/main" id="{5E661618-969D-AD20-45A9-B2AC368DFD41}"/>
              </a:ext>
            </a:extLst>
          </p:cNvPr>
          <p:cNvCxnSpPr/>
          <p:nvPr/>
        </p:nvCxnSpPr>
        <p:spPr>
          <a:xfrm>
            <a:off x="4771697" y="3321269"/>
            <a:ext cx="2953406" cy="3258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60B49202-21EE-333B-E2E2-3473B9735797}"/>
              </a:ext>
            </a:extLst>
          </p:cNvPr>
          <p:cNvCxnSpPr>
            <a:cxnSpLocks/>
          </p:cNvCxnSpPr>
          <p:nvPr/>
        </p:nvCxnSpPr>
        <p:spPr>
          <a:xfrm flipV="1">
            <a:off x="7809185" y="3429000"/>
            <a:ext cx="1163943" cy="2180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A8DC2DE-FD39-D1D0-9CA6-4E5CB0663042}"/>
              </a:ext>
            </a:extLst>
          </p:cNvPr>
          <p:cNvSpPr txBox="1"/>
          <p:nvPr/>
        </p:nvSpPr>
        <p:spPr>
          <a:xfrm>
            <a:off x="346524" y="94593"/>
            <a:ext cx="5654883" cy="1477328"/>
          </a:xfrm>
          <a:prstGeom prst="rect">
            <a:avLst/>
          </a:prstGeom>
          <a:noFill/>
        </p:spPr>
        <p:txBody>
          <a:bodyPr wrap="square" rtlCol="0">
            <a:spAutoFit/>
          </a:bodyPr>
          <a:lstStyle/>
          <a:p>
            <a:r>
              <a:rPr lang="en-US" dirty="0"/>
              <a:t>Rocks were sampled from the right-lateral moraines at Cascade Lake. There are two distinct moraine crests (not so well illustrated with figure given). The inner Moraine has been defined as Tioga and the outer as Tahoe.</a:t>
            </a:r>
          </a:p>
        </p:txBody>
      </p:sp>
    </p:spTree>
    <p:extLst>
      <p:ext uri="{BB962C8B-B14F-4D97-AF65-F5344CB8AC3E}">
        <p14:creationId xmlns:p14="http://schemas.microsoft.com/office/powerpoint/2010/main" val="1273999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surface of the water&#10;&#10;Description automatically generated with medium confidence">
            <a:extLst>
              <a:ext uri="{FF2B5EF4-FFF2-40B4-BE49-F238E27FC236}">
                <a16:creationId xmlns:a16="http://schemas.microsoft.com/office/drawing/2014/main" id="{B0E01F24-689E-6BD0-7F75-DEDD0A13FA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24" y="1450268"/>
            <a:ext cx="5407732" cy="5407732"/>
          </a:xfrm>
          <a:prstGeom prst="rect">
            <a:avLst/>
          </a:prstGeom>
        </p:spPr>
      </p:pic>
      <p:sp>
        <p:nvSpPr>
          <p:cNvPr id="10" name="TextBox 9">
            <a:extLst>
              <a:ext uri="{FF2B5EF4-FFF2-40B4-BE49-F238E27FC236}">
                <a16:creationId xmlns:a16="http://schemas.microsoft.com/office/drawing/2014/main" id="{4A8DC2DE-FD39-D1D0-9CA6-4E5CB0663042}"/>
              </a:ext>
            </a:extLst>
          </p:cNvPr>
          <p:cNvSpPr txBox="1"/>
          <p:nvPr/>
        </p:nvSpPr>
        <p:spPr>
          <a:xfrm>
            <a:off x="346524" y="94593"/>
            <a:ext cx="5654883" cy="369332"/>
          </a:xfrm>
          <a:prstGeom prst="rect">
            <a:avLst/>
          </a:prstGeom>
          <a:noFill/>
        </p:spPr>
        <p:txBody>
          <a:bodyPr wrap="square" rtlCol="0">
            <a:spAutoFit/>
          </a:bodyPr>
          <a:lstStyle/>
          <a:p>
            <a:r>
              <a:rPr lang="en-US" dirty="0"/>
              <a:t>Plots of the TCN Ages…</a:t>
            </a:r>
          </a:p>
        </p:txBody>
      </p:sp>
      <p:pic>
        <p:nvPicPr>
          <p:cNvPr id="3" name="Content Placeholder 4">
            <a:extLst>
              <a:ext uri="{FF2B5EF4-FFF2-40B4-BE49-F238E27FC236}">
                <a16:creationId xmlns:a16="http://schemas.microsoft.com/office/drawing/2014/main" id="{AA709AD5-2256-4B5B-3B7B-C5671656E285}"/>
              </a:ext>
            </a:extLst>
          </p:cNvPr>
          <p:cNvPicPr>
            <a:picLocks noChangeAspect="1"/>
          </p:cNvPicPr>
          <p:nvPr/>
        </p:nvPicPr>
        <p:blipFill>
          <a:blip r:embed="rId3"/>
          <a:stretch>
            <a:fillRect/>
          </a:stretch>
        </p:blipFill>
        <p:spPr>
          <a:xfrm>
            <a:off x="6001407" y="294290"/>
            <a:ext cx="6145311" cy="4130566"/>
          </a:xfrm>
          <a:prstGeom prst="rect">
            <a:avLst/>
          </a:prstGeom>
        </p:spPr>
      </p:pic>
      <p:sp>
        <p:nvSpPr>
          <p:cNvPr id="4" name="TextBox 3">
            <a:extLst>
              <a:ext uri="{FF2B5EF4-FFF2-40B4-BE49-F238E27FC236}">
                <a16:creationId xmlns:a16="http://schemas.microsoft.com/office/drawing/2014/main" id="{918B6D36-DD45-7B47-39E9-C5EB8A393294}"/>
              </a:ext>
            </a:extLst>
          </p:cNvPr>
          <p:cNvSpPr txBox="1"/>
          <p:nvPr/>
        </p:nvSpPr>
        <p:spPr>
          <a:xfrm>
            <a:off x="5896304" y="4424856"/>
            <a:ext cx="6250414" cy="2308324"/>
          </a:xfrm>
          <a:prstGeom prst="rect">
            <a:avLst/>
          </a:prstGeom>
          <a:noFill/>
        </p:spPr>
        <p:txBody>
          <a:bodyPr wrap="square" rtlCol="0">
            <a:spAutoFit/>
          </a:bodyPr>
          <a:lstStyle/>
          <a:p>
            <a:r>
              <a:rPr lang="en-US" dirty="0"/>
              <a:t>Boulders on younger Tioga moraine yield exposure ages consistent with Stage II of MIS record and average about 22 k (older than 18ka which is often cited as time of maximum advance of continental glaciers.</a:t>
            </a:r>
          </a:p>
          <a:p>
            <a:endParaRPr lang="en-US" dirty="0"/>
          </a:p>
          <a:p>
            <a:r>
              <a:rPr lang="en-US" dirty="0"/>
              <a:t>Boulders on Tahoe moraine show much scatter in ages – with oldest about 120 ka, consistent with MIS stage 6. – Why such scatter? Authors choose older 120 ka age as most likely</a:t>
            </a:r>
          </a:p>
        </p:txBody>
      </p:sp>
    </p:spTree>
    <p:extLst>
      <p:ext uri="{BB962C8B-B14F-4D97-AF65-F5344CB8AC3E}">
        <p14:creationId xmlns:p14="http://schemas.microsoft.com/office/powerpoint/2010/main" val="861530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of the surface of the water&#10;&#10;Description automatically generated with medium confidence">
            <a:extLst>
              <a:ext uri="{FF2B5EF4-FFF2-40B4-BE49-F238E27FC236}">
                <a16:creationId xmlns:a16="http://schemas.microsoft.com/office/drawing/2014/main" id="{B84D55A9-F5B3-9066-C1E8-14DA394ADB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23" y="1061545"/>
            <a:ext cx="5796455" cy="5796455"/>
          </a:xfrm>
          <a:prstGeom prst="rect">
            <a:avLst/>
          </a:prstGeom>
        </p:spPr>
      </p:pic>
      <p:pic>
        <p:nvPicPr>
          <p:cNvPr id="5" name="Picture 4" descr="A graph of a mountain range&#10;&#10;Description automatically generated with medium confidence">
            <a:extLst>
              <a:ext uri="{FF2B5EF4-FFF2-40B4-BE49-F238E27FC236}">
                <a16:creationId xmlns:a16="http://schemas.microsoft.com/office/drawing/2014/main" id="{A69DF17F-1D74-7E0D-F471-99A027379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978" y="1147488"/>
            <a:ext cx="5956237" cy="5624567"/>
          </a:xfrm>
          <a:prstGeom prst="rect">
            <a:avLst/>
          </a:prstGeom>
        </p:spPr>
      </p:pic>
      <p:sp>
        <p:nvSpPr>
          <p:cNvPr id="6" name="TextBox 5">
            <a:extLst>
              <a:ext uri="{FF2B5EF4-FFF2-40B4-BE49-F238E27FC236}">
                <a16:creationId xmlns:a16="http://schemas.microsoft.com/office/drawing/2014/main" id="{F732C5C3-8AC8-985A-B1DE-8FE64DCB39DB}"/>
              </a:ext>
            </a:extLst>
          </p:cNvPr>
          <p:cNvSpPr txBox="1"/>
          <p:nvPr/>
        </p:nvSpPr>
        <p:spPr>
          <a:xfrm>
            <a:off x="7083972" y="1061543"/>
            <a:ext cx="5108028" cy="738664"/>
          </a:xfrm>
          <a:prstGeom prst="rect">
            <a:avLst/>
          </a:prstGeom>
          <a:noFill/>
        </p:spPr>
        <p:txBody>
          <a:bodyPr wrap="square" rtlCol="0">
            <a:spAutoFit/>
          </a:bodyPr>
          <a:lstStyle/>
          <a:p>
            <a:r>
              <a:rPr lang="en-US" sz="1400"/>
              <a:t>Elevation profiles AA’ and BB’ along moraine crests show between 19 and 44 m of offset on Tioga Moraine and 47 - 70 m on older Tahoe moraine crest.</a:t>
            </a:r>
            <a:endParaRPr lang="en-US" sz="1400" dirty="0"/>
          </a:p>
        </p:txBody>
      </p:sp>
      <p:sp>
        <p:nvSpPr>
          <p:cNvPr id="8" name="TextBox 7">
            <a:extLst>
              <a:ext uri="{FF2B5EF4-FFF2-40B4-BE49-F238E27FC236}">
                <a16:creationId xmlns:a16="http://schemas.microsoft.com/office/drawing/2014/main" id="{B5F00CDF-A9FC-611D-BA20-5DE7A4922298}"/>
              </a:ext>
            </a:extLst>
          </p:cNvPr>
          <p:cNvSpPr txBox="1"/>
          <p:nvPr/>
        </p:nvSpPr>
        <p:spPr>
          <a:xfrm>
            <a:off x="346523" y="0"/>
            <a:ext cx="11498954" cy="1200329"/>
          </a:xfrm>
          <a:prstGeom prst="rect">
            <a:avLst/>
          </a:prstGeom>
          <a:noFill/>
        </p:spPr>
        <p:txBody>
          <a:bodyPr wrap="square">
            <a:spAutoFit/>
          </a:bodyPr>
          <a:lstStyle/>
          <a:p>
            <a:r>
              <a:rPr lang="en-US" dirty="0"/>
              <a:t>Dividing the vertical separations of the Tioga (31.5 ± 12.5 m) and Tahoe (62 ± 15m) moraines by the estimated ages of the Tioga and the Tahoe moraines to be about 1.4 ± 0.7 mm/</a:t>
            </a:r>
            <a:r>
              <a:rPr lang="en-US" dirty="0" err="1"/>
              <a:t>yr</a:t>
            </a:r>
            <a:r>
              <a:rPr lang="en-US" dirty="0"/>
              <a:t> and 0.6 ± 0.2 mm/y, respectively.</a:t>
            </a:r>
          </a:p>
          <a:p>
            <a:endParaRPr lang="en-US" dirty="0"/>
          </a:p>
          <a:p>
            <a:r>
              <a:rPr lang="en-US" dirty="0"/>
              <a:t>It may be suggested from the result that slip rate has increased, though authors give reason why may not be so….</a:t>
            </a:r>
          </a:p>
        </p:txBody>
      </p:sp>
    </p:spTree>
    <p:extLst>
      <p:ext uri="{BB962C8B-B14F-4D97-AF65-F5344CB8AC3E}">
        <p14:creationId xmlns:p14="http://schemas.microsoft.com/office/powerpoint/2010/main" val="1211010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of the surface of the water&#10;&#10;Description automatically generated with medium confidence">
            <a:extLst>
              <a:ext uri="{FF2B5EF4-FFF2-40B4-BE49-F238E27FC236}">
                <a16:creationId xmlns:a16="http://schemas.microsoft.com/office/drawing/2014/main" id="{B84D55A9-F5B3-9066-C1E8-14DA394ADB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23" y="1061545"/>
            <a:ext cx="5796455" cy="5796455"/>
          </a:xfrm>
          <a:prstGeom prst="rect">
            <a:avLst/>
          </a:prstGeom>
        </p:spPr>
      </p:pic>
      <p:sp>
        <p:nvSpPr>
          <p:cNvPr id="8" name="TextBox 7">
            <a:extLst>
              <a:ext uri="{FF2B5EF4-FFF2-40B4-BE49-F238E27FC236}">
                <a16:creationId xmlns:a16="http://schemas.microsoft.com/office/drawing/2014/main" id="{B5F00CDF-A9FC-611D-BA20-5DE7A4922298}"/>
              </a:ext>
            </a:extLst>
          </p:cNvPr>
          <p:cNvSpPr txBox="1"/>
          <p:nvPr/>
        </p:nvSpPr>
        <p:spPr>
          <a:xfrm>
            <a:off x="346523" y="0"/>
            <a:ext cx="11498954" cy="369332"/>
          </a:xfrm>
          <a:prstGeom prst="rect">
            <a:avLst/>
          </a:prstGeom>
          <a:noFill/>
        </p:spPr>
        <p:txBody>
          <a:bodyPr wrap="square">
            <a:spAutoFit/>
          </a:bodyPr>
          <a:lstStyle/>
          <a:p>
            <a:r>
              <a:rPr lang="en-US" dirty="0"/>
              <a:t>Elevation profiles across the moraine crests at DD’ and CC’, on the foot and hanging walls, respectively.</a:t>
            </a:r>
          </a:p>
        </p:txBody>
      </p:sp>
      <p:pic>
        <p:nvPicPr>
          <p:cNvPr id="9" name="Picture 8" descr="A graph with a line&#10;&#10;Description automatically generated">
            <a:extLst>
              <a:ext uri="{FF2B5EF4-FFF2-40B4-BE49-F238E27FC236}">
                <a16:creationId xmlns:a16="http://schemas.microsoft.com/office/drawing/2014/main" id="{45C67AC4-C84E-329C-ED57-A07854526B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012" y="369332"/>
            <a:ext cx="4978400" cy="2514600"/>
          </a:xfrm>
          <a:prstGeom prst="rect">
            <a:avLst/>
          </a:prstGeom>
        </p:spPr>
      </p:pic>
      <p:pic>
        <p:nvPicPr>
          <p:cNvPr id="11" name="Picture 10" descr="A graph showing a line&#10;&#10;Description automatically generated">
            <a:extLst>
              <a:ext uri="{FF2B5EF4-FFF2-40B4-BE49-F238E27FC236}">
                <a16:creationId xmlns:a16="http://schemas.microsoft.com/office/drawing/2014/main" id="{C4309585-0B31-82AD-95B4-348F7E2540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2978" y="2883932"/>
            <a:ext cx="5270500" cy="2438400"/>
          </a:xfrm>
          <a:prstGeom prst="rect">
            <a:avLst/>
          </a:prstGeom>
        </p:spPr>
      </p:pic>
      <p:sp>
        <p:nvSpPr>
          <p:cNvPr id="12" name="TextBox 11">
            <a:extLst>
              <a:ext uri="{FF2B5EF4-FFF2-40B4-BE49-F238E27FC236}">
                <a16:creationId xmlns:a16="http://schemas.microsoft.com/office/drawing/2014/main" id="{DE125C8B-A234-343C-7ADC-330180E32F58}"/>
              </a:ext>
            </a:extLst>
          </p:cNvPr>
          <p:cNvSpPr txBox="1"/>
          <p:nvPr/>
        </p:nvSpPr>
        <p:spPr>
          <a:xfrm>
            <a:off x="6442841" y="5322332"/>
            <a:ext cx="4802571" cy="923330"/>
          </a:xfrm>
          <a:prstGeom prst="rect">
            <a:avLst/>
          </a:prstGeom>
          <a:noFill/>
        </p:spPr>
        <p:txBody>
          <a:bodyPr wrap="square" rtlCol="0">
            <a:spAutoFit/>
          </a:bodyPr>
          <a:lstStyle/>
          <a:p>
            <a:r>
              <a:rPr lang="en-US" dirty="0"/>
              <a:t>It is downward fault displacement that is responsible for lowering the crest of the Tahoe moraine on the hanging wall </a:t>
            </a:r>
          </a:p>
        </p:txBody>
      </p:sp>
    </p:spTree>
    <p:extLst>
      <p:ext uri="{BB962C8B-B14F-4D97-AF65-F5344CB8AC3E}">
        <p14:creationId xmlns:p14="http://schemas.microsoft.com/office/powerpoint/2010/main" val="3740969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map of the west tahoe&#10;&#10;Description automatically generated">
            <a:extLst>
              <a:ext uri="{FF2B5EF4-FFF2-40B4-BE49-F238E27FC236}">
                <a16:creationId xmlns:a16="http://schemas.microsoft.com/office/drawing/2014/main" id="{1A0975BC-7DD4-1A4C-020F-A77265526D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5699" y="846589"/>
            <a:ext cx="5055018" cy="5964622"/>
          </a:xfrm>
          <a:prstGeom prst="rect">
            <a:avLst/>
          </a:prstGeom>
        </p:spPr>
      </p:pic>
      <p:pic>
        <p:nvPicPr>
          <p:cNvPr id="3" name="Picture 2" descr="A map of a mountain&#10;&#10;Description automatically generated">
            <a:extLst>
              <a:ext uri="{FF2B5EF4-FFF2-40B4-BE49-F238E27FC236}">
                <a16:creationId xmlns:a16="http://schemas.microsoft.com/office/drawing/2014/main" id="{F11B5115-1F70-5019-C4FE-4E55D25C4B6E}"/>
              </a:ext>
            </a:extLst>
          </p:cNvPr>
          <p:cNvPicPr>
            <a:picLocks noChangeAspect="1"/>
          </p:cNvPicPr>
          <p:nvPr/>
        </p:nvPicPr>
        <p:blipFill>
          <a:blip r:embed="rId3">
            <a:extLst>
              <a:ext uri="{28A0092B-C50C-407E-A947-70E740481C1C}">
                <a14:useLocalDpi xmlns:a14="http://schemas.microsoft.com/office/drawing/2010/main" val="0"/>
              </a:ext>
            </a:extLst>
          </a:blip>
          <a:srcRect r="6289" b="-2"/>
          <a:stretch/>
        </p:blipFill>
        <p:spPr>
          <a:xfrm>
            <a:off x="0" y="737879"/>
            <a:ext cx="5896303" cy="6182042"/>
          </a:xfrm>
          <a:prstGeom prst="rect">
            <a:avLst/>
          </a:prstGeom>
        </p:spPr>
      </p:pic>
      <p:sp>
        <p:nvSpPr>
          <p:cNvPr id="5" name="TextBox 4">
            <a:extLst>
              <a:ext uri="{FF2B5EF4-FFF2-40B4-BE49-F238E27FC236}">
                <a16:creationId xmlns:a16="http://schemas.microsoft.com/office/drawing/2014/main" id="{96752017-860B-7F6E-CE38-7A77B85AB5F0}"/>
              </a:ext>
            </a:extLst>
          </p:cNvPr>
          <p:cNvSpPr txBox="1"/>
          <p:nvPr/>
        </p:nvSpPr>
        <p:spPr>
          <a:xfrm>
            <a:off x="3189888" y="29993"/>
            <a:ext cx="5412830" cy="707886"/>
          </a:xfrm>
          <a:prstGeom prst="rect">
            <a:avLst/>
          </a:prstGeom>
          <a:noFill/>
        </p:spPr>
        <p:txBody>
          <a:bodyPr wrap="square">
            <a:spAutoFit/>
          </a:bodyPr>
          <a:lstStyle/>
          <a:p>
            <a:r>
              <a:rPr lang="en-US" sz="4000" dirty="0">
                <a:latin typeface="Artifakt Element Heavy" panose="020B0B03050000020004" pitchFamily="34" charset="0"/>
                <a:ea typeface="Artifakt Element Heavy" panose="020B0B03050000020004" pitchFamily="34" charset="0"/>
              </a:rPr>
              <a:t>Discussion? Questions?</a:t>
            </a:r>
            <a:endParaRPr lang="en-US" sz="4000" dirty="0"/>
          </a:p>
        </p:txBody>
      </p:sp>
    </p:spTree>
    <p:extLst>
      <p:ext uri="{BB962C8B-B14F-4D97-AF65-F5344CB8AC3E}">
        <p14:creationId xmlns:p14="http://schemas.microsoft.com/office/powerpoint/2010/main" val="3183766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240</TotalTime>
  <Words>402</Words>
  <Application>Microsoft Macintosh PowerPoint</Application>
  <PresentationFormat>Widescreen</PresentationFormat>
  <Paragraphs>20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Artifakt Element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Adams</dc:creator>
  <cp:lastModifiedBy>Steve Wesnousky</cp:lastModifiedBy>
  <cp:revision>4</cp:revision>
  <dcterms:created xsi:type="dcterms:W3CDTF">2024-09-04T22:10:49Z</dcterms:created>
  <dcterms:modified xsi:type="dcterms:W3CDTF">2024-09-06T00:04:47Z</dcterms:modified>
</cp:coreProperties>
</file>