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68" r:id="rId2"/>
    <p:sldId id="275" r:id="rId3"/>
    <p:sldId id="278" r:id="rId4"/>
    <p:sldId id="269" r:id="rId5"/>
    <p:sldId id="276" r:id="rId6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79"/>
    <p:restoredTop sz="94694"/>
  </p:normalViewPr>
  <p:slideViewPr>
    <p:cSldViewPr snapToGrid="0">
      <p:cViewPr>
        <p:scale>
          <a:sx n="121" d="100"/>
          <a:sy n="121" d="100"/>
        </p:scale>
        <p:origin x="368" y="8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4:42:20.0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21 24575,'7'0'0,"-1"0"0,4 0 0,-3 0 0,3 0 0,-2 0 0,1 0 0,1 0 0,-4 0 0,4 0 0,-3 0 0,3 0 0,-2 0 0,1 0 0,1 0 0,0 0 0,1 0 0,2 0 0,-3 0 0,0 0 0,4 0 0,-2 0 0,4 0 0,-5 0 0,3 0 0,-1 0 0,2 0 0,0 0 0,0 0 0,0 0 0,0 0 0,-2 0 0,2 0 0,-5 0 0,5 0 0,-4 0 0,1 0 0,1-6 0,0 5 0,2-5 0,0 6 0,2 0 0,-1 0 0,3 0 0,-1 0 0,0 0 0,2 0 0,-2 0 0,2 0 0,0 0 0,-2 0 0,2 0 0,-2 0 0,0 0 0,2 0 0,-5 0 0,5 0 0,-2 0 0,8 0 0,-5-3 0,8 2 0,-8-2 0,4 3 0,-4 0 0,5 0 0,-5 0 0,4 0 0,-6 0 0,3 0 0,-6 0 0,1 0 0,-2 0 0,0 0 0,0 0 0,0 0 0,3 0 0,-3 0 0,5 0 0,-2 0 0,2 0 0,0 0 0,3 0 0,-2 3 0,2 1 0,-2 3 0,-1 0 0,-2 0 0,-1-1 0,-2 1 0,0-1 0,0-2 0,-2 1 0,2-4 0,-5 1 0,5 1 0,-4-2 0,1 4 0,-2-4 0,3 2 0,-2-1 0,1-1 0,-2 4 0,1-4 0,-1 1 0,0 1 0,1-2 0,-1 4 0,0-4 0,-1 1 0,1-2 0,-2 0 0,3 0 0,-1 0 0,0 0 0,1 3 0,-1-3 0,0 3 0,1-3 0,-1 0 0,0 0 0,3 0 0,-3 0 0,5 0 0,-2 0 0,2 0 0,0 0 0,0 0 0,0 0 0,0 0 0,-2 0 0,-3 0 0,0 0 0,-5 0 0,3 0 0,-5 0 0,2 0 0,-2 0 0,-2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4:42:22.5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1 806 24575,'5'0'0,"2"0"0,11 0 0,5 0 0,2 0 0,4 0 0,0 0 0,1 0 0,2 0 0,1-8 0,-3 7 0,-1-13 0,0 9 0,1-14 0,-5 13 0,5-8 0,-8 6 0,10-4 0,-5 0 0,2-2 0,-2 5 0,5-6 0,-9 7 0,5-3 0,-7 0 0,0 3 0,4-2 0,-4 0 0,2 2 0,-3-3 0,3 1 0,-2 2 0,2-3 0,0 1 0,7-2 0,-8 3 0,15-6 0,-19 10 0,23-7 0,-18 4 0,16 0 0,-9 0 0,3 0 0,-9 1 0,7-1 0,-6 4 0,38-7 0,-31 9 0,35-9 0,-48 10 0,15-6 0,-10 2 0,9 1 0,-2-3 0,4 3 0,-5-8 0,3 3 0,3-2 0,-3-1 0,6 3 0,-2-7 0,3 7 0,0-4 0,-9 5 0,14-5 0,-16 4 0,9 0 0,-7 2 0,3-2 0,1 0 0,1-3 0,-4 4 0,-8 0 0,14 0 0,-9 0 0,7 0 0,-4 0 0,-7 1 0,3 2 0,5-2 0,-1 3 0,-1-4 0,8 0 0,-18 2 0,16-1 0,-11-1 0,4 0 0,3 0 0,0 0 0,-4 1 0,0-1 0,-2 0 0,-4 1 0,-2 3 0,-4-2 0,3 2 0,-6 0 0,4-2 0,-8 5 0,2-4 0,9 1 0,-4 0 0,2-2 0,-5 5 0,-5-4 0,8 2 0,-6-1 0,6-2 0,-8 5 0,3-1 0,-6 2 0,0 0 0,-3 0 0,-1 0 0,1 0 0,0 0 0,-3 1 0,1 2 0,-3 4 0,2-2 0,-3-1 0,3 1 0,-3-5 0,2 2 0,-4-2 0,-1-2 0,2 1 0,-1-2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4:42:25.58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24575,'0'20'0,"0"2"0,5 14 0,5 1 0,-1-5 0,3 8 0,-1-14 0,-1 14 0,7-8 0,-4 7 0,1-8 0,0 4 0,-2-6 0,2 0 0,-3-1 0,0 0 0,3 2 0,-2-2 0,2 1 0,-1-5 0,-1 9 0,2-8 0,0 5 0,-3-3 0,3-3 0,-3 4 0,3 2 0,-3-7 0,3 5 0,0-3 0,-2 3 0,2 1 0,-4-5 0,1 3 0,0-4 0,2 1 0,-1 3 0,1-3 0,-2-1 0,2 5 0,-2-9 0,3 9 0,-1-9 0,-1 8 0,1-8 0,-3 3 0,1 0 0,-1-3 0,0 3 0,-2-5 0,2-4 0,-5 3 0,2-7 0,-2 3 0,-1-4 0,1 0 0,0 0 0,-3-1 0,0 1 0,0-4 0,-1 2 0,2-5 0,0 2 0,1-3 0,0 0 0,-2-7 0,0-3 0,-2-12 0,0 4 0,0-10 0,0 5 0,0-5 0,0 0 0,0-1 0,0 1 0,0 0 0,0 4 0,0-3 0,0 4 0,0 0 0,0 0 0,0 1 0,0 4 0,0-4 0,0 0 0,0 3 0,0-3 0,0 0 0,0 3 0,0-3 0,0 9 0,0-3 0,0 3 0,2 0 0,-1 1 0,1 0 0,0-1 0,-2 0 0,3-4 0,-3 4 0,0-4 0,0 0 0,0 0 0,0-1 0,0 5 0,0-3 0,0 7 0,0-3 0,0 4 0,0 0 0,0 1 0,0 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17T04:42:28.26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644 1101 24575,'-4'-3'0,"-1"2"0,-2-10 0,4 6 0,-6-8 0,6 1 0,-4 3 0,0-4 0,1 1 0,-3-1 0,3 0 0,-3-3 0,3 2 0,-1 1 0,0-3 0,-1 3 0,1-4 0,-3 0 0,2-1 0,-2 1 0,2 0 0,-1 0 0,1 3 0,0-2 0,-2 6 0,5-6 0,-5 3 0,5 0 0,-5-4 0,3 8 0,-1-7 0,-2 2 0,3-3 0,-4 0 0,4 0 0,-3 3 0,2-2 0,-2 2 0,2-3 0,-1 0 0,1 3 0,-2-2 0,0 3 0,0-4 0,0-1 0,-1 1 0,-2-1 0,3 1 0,-3-1 0,3 0 0,0 1 0,0 4 0,-1-4 0,1 4 0,3 0 0,-3-3 0,3 3 0,-1 0 0,-2-4 0,5 4 0,-4 0 0,1-3 0,0 2 0,-2-3 0,5 4 0,-5-3 0,5 3 0,-5-5 0,5 5 0,-4-3 0,1 7 0,0-8 0,1 8 0,0-7 0,2 7 0,-3-3 0,4 4 0,-1 4 0,1-3 0,-1 6 0,3 1 0,0 4 0,2 3 0,0 1 0,2 3 0,0-3 0,1 4 0,-1-5 0,-2 5 0,2-3 0,-2 7 0,2-7 0,-2 7 0,0-7 0,0 7 0,0-8 0,0 9 0,0-5 0,0 1 0,0 4 0,0-5 0,0 6 0,0-5 0,0 3 0,0-8 0,0 9 0,0-9 0,0 4 0,0-4 0,0 0 0,0-1 0,0 1 0,0 0 0,0 0 0,0-1 0,0 1 0,0-1 0,0 1 0,0-1 0,0 0 0,0 1 0,0-1 0,2-3 0,-1 3 0,0-3 0,1-3 0,1 1 0,-1-5 0,0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knock down principal</a:t>
            </a:r>
          </a:p>
        </p:txBody>
      </p:sp>
    </p:spTree>
    <p:extLst>
      <p:ext uri="{BB962C8B-B14F-4D97-AF65-F5344CB8AC3E}">
        <p14:creationId xmlns:p14="http://schemas.microsoft.com/office/powerpoint/2010/main" val="1973850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provides principle approach and result</a:t>
            </a:r>
          </a:p>
        </p:txBody>
      </p:sp>
    </p:spTree>
    <p:extLst>
      <p:ext uri="{BB962C8B-B14F-4D97-AF65-F5344CB8AC3E}">
        <p14:creationId xmlns:p14="http://schemas.microsoft.com/office/powerpoint/2010/main" val="4036879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3">
            <a:extLst>
              <a:ext uri="{FF2B5EF4-FFF2-40B4-BE49-F238E27FC236}">
                <a16:creationId xmlns:a16="http://schemas.microsoft.com/office/drawing/2014/main" id="{817BBFB9-3FFC-6F9A-F407-F91CF03826D1}"/>
              </a:ext>
            </a:extLst>
          </p:cNvPr>
          <p:cNvSpPr txBox="1">
            <a:spLocks/>
          </p:cNvSpPr>
          <p:nvPr/>
        </p:nvSpPr>
        <p:spPr>
          <a:xfrm>
            <a:off x="98466" y="80892"/>
            <a:ext cx="8947068" cy="3780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sz="1800" b="1" dirty="0"/>
              <a:t>Tectonics of Death Valley Region: From Basin &amp; Range to Shear Zone in 1966</a:t>
            </a:r>
            <a:endParaRPr lang="en-US" sz="1800" b="1" i="1" dirty="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" name="Google Shape;57;p13">
            <a:extLst>
              <a:ext uri="{FF2B5EF4-FFF2-40B4-BE49-F238E27FC236}">
                <a16:creationId xmlns:a16="http://schemas.microsoft.com/office/drawing/2014/main" id="{67F9E36D-A4A4-0CF5-E26C-138FEDA4BE4E}"/>
              </a:ext>
            </a:extLst>
          </p:cNvPr>
          <p:cNvSpPr txBox="1">
            <a:spLocks/>
          </p:cNvSpPr>
          <p:nvPr/>
        </p:nvSpPr>
        <p:spPr>
          <a:xfrm>
            <a:off x="98466" y="369735"/>
            <a:ext cx="6284046" cy="5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605"/>
            </a:pPr>
            <a:r>
              <a:rPr lang="en-US" b="1" dirty="0"/>
              <a:t>Authors:</a:t>
            </a:r>
            <a:r>
              <a:rPr lang="en-US" dirty="0"/>
              <a:t> Hill &amp; Troxel, </a:t>
            </a:r>
            <a:r>
              <a:rPr lang="en-US" dirty="0" err="1"/>
              <a:t>Burchfiel</a:t>
            </a:r>
            <a:r>
              <a:rPr lang="en-US" dirty="0"/>
              <a:t> &amp; Stewart </a:t>
            </a:r>
          </a:p>
          <a:p>
            <a:pPr>
              <a:buSzPts val="605"/>
            </a:pPr>
            <a:r>
              <a:rPr lang="en-US" b="1" dirty="0"/>
              <a:t>Location:</a:t>
            </a:r>
            <a:r>
              <a:rPr lang="en-US" dirty="0"/>
              <a:t> Death Valley, California</a:t>
            </a:r>
            <a:endParaRPr lang="en-US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BCC07-C1A7-125F-A1DE-E8CCD708FDD2}"/>
              </a:ext>
            </a:extLst>
          </p:cNvPr>
          <p:cNvSpPr txBox="1"/>
          <p:nvPr/>
        </p:nvSpPr>
        <p:spPr>
          <a:xfrm>
            <a:off x="7260336" y="4817372"/>
            <a:ext cx="2398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Alyssa Lindsey, 2024</a:t>
            </a:r>
          </a:p>
        </p:txBody>
      </p:sp>
      <p:pic>
        <p:nvPicPr>
          <p:cNvPr id="1026" name="Picture 2" descr="Death Valley – Ben's Severe Weather Blog">
            <a:extLst>
              <a:ext uri="{FF2B5EF4-FFF2-40B4-BE49-F238E27FC236}">
                <a16:creationId xmlns:a16="http://schemas.microsoft.com/office/drawing/2014/main" id="{C4E5B57C-B3F9-50EF-9BAA-0F403BEA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95" y="931513"/>
            <a:ext cx="4546686" cy="313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57C2B1-3B15-30B4-6B0A-3D3297E6A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7" y="1004307"/>
            <a:ext cx="4080341" cy="3064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A70DE8-35EB-E1B9-991E-B07C3CEBC45F}"/>
              </a:ext>
            </a:extLst>
          </p:cNvPr>
          <p:cNvSpPr txBox="1"/>
          <p:nvPr/>
        </p:nvSpPr>
        <p:spPr>
          <a:xfrm>
            <a:off x="98466" y="4149477"/>
            <a:ext cx="88546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Hill &amp; Troxel (1966):</a:t>
            </a:r>
            <a:r>
              <a:rPr lang="en-US" dirty="0"/>
              <a:t> Examine the features at Death Valley that cannot be explained by Basin &amp; Range movement and propose different mechanisms</a:t>
            </a:r>
          </a:p>
          <a:p>
            <a:endParaRPr lang="en-US" dirty="0"/>
          </a:p>
          <a:p>
            <a:r>
              <a:rPr lang="en-US" b="1" dirty="0" err="1"/>
              <a:t>Burchfiel</a:t>
            </a:r>
            <a:r>
              <a:rPr lang="en-US" b="1" dirty="0"/>
              <a:t> &amp; Stewart (1966):</a:t>
            </a:r>
            <a:r>
              <a:rPr lang="en-US" dirty="0"/>
              <a:t> Illustrate the mechanisms that Hill &amp; Troxel discuss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239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C2C566D-99EF-1BEC-73B2-BBC0979F7CB3}"/>
              </a:ext>
            </a:extLst>
          </p:cNvPr>
          <p:cNvSpPr txBox="1"/>
          <p:nvPr/>
        </p:nvSpPr>
        <p:spPr>
          <a:xfrm>
            <a:off x="205533" y="8841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Hill &amp; Troxel (1966)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19DC0-D7B2-9AE5-E34C-47AE67DB20E8}"/>
              </a:ext>
            </a:extLst>
          </p:cNvPr>
          <p:cNvSpPr txBox="1"/>
          <p:nvPr/>
        </p:nvSpPr>
        <p:spPr>
          <a:xfrm>
            <a:off x="181910" y="634236"/>
            <a:ext cx="49365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Methodology: </a:t>
            </a:r>
            <a:r>
              <a:rPr lang="en-US" sz="1600" dirty="0"/>
              <a:t>Detailed mapping faults and folds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1600" dirty="0"/>
              <a:t>Strat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1600" dirty="0"/>
              <a:t>Faults 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1600" dirty="0"/>
              <a:t>Folds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1600" dirty="0"/>
              <a:t>Shear sense: Drag folds, striations, offset volcanic units, dike orientation</a:t>
            </a:r>
          </a:p>
          <a:p>
            <a:pPr marL="285750" lvl="4" indent="-285750">
              <a:buFont typeface="Arial" panose="020B0604020202020204" pitchFamily="34" charset="0"/>
              <a:buChar char="•"/>
            </a:pPr>
            <a:r>
              <a:rPr lang="en-US" sz="1600" dirty="0"/>
              <a:t>Turtlebacks (interpretations have changed since)</a:t>
            </a:r>
          </a:p>
        </p:txBody>
      </p:sp>
      <p:pic>
        <p:nvPicPr>
          <p:cNvPr id="25" name="Picture 24" descr="A rocky hills with a riv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6960516-B88A-8E6D-A312-B0DFDBC3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055" y="2717134"/>
            <a:ext cx="3106246" cy="23042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69F2C4-5C63-FF6C-76B8-6E14FC10F307}"/>
              </a:ext>
            </a:extLst>
          </p:cNvPr>
          <p:cNvSpPr txBox="1"/>
          <p:nvPr/>
        </p:nvSpPr>
        <p:spPr>
          <a:xfrm>
            <a:off x="205533" y="4455178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Basement rock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C851A3-F136-3606-D226-72088DC66B47}"/>
              </a:ext>
            </a:extLst>
          </p:cNvPr>
          <p:cNvSpPr txBox="1"/>
          <p:nvPr/>
        </p:nvSpPr>
        <p:spPr>
          <a:xfrm>
            <a:off x="1485911" y="3459423"/>
            <a:ext cx="164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Seds/volcanics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22246FE-A1A9-9E42-FD0D-6AE2A99A1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269" y="2717134"/>
            <a:ext cx="3068146" cy="23042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DA55FC2-5A3B-BCD8-D61B-FA4D0D70DBEF}"/>
              </a:ext>
            </a:extLst>
          </p:cNvPr>
          <p:cNvGrpSpPr/>
          <p:nvPr/>
        </p:nvGrpSpPr>
        <p:grpSpPr>
          <a:xfrm>
            <a:off x="3154991" y="3459423"/>
            <a:ext cx="2105526" cy="399644"/>
            <a:chOff x="4878563" y="2980588"/>
            <a:chExt cx="3114000" cy="34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16BF074-D64D-465A-3482-945B2ACE05D9}"/>
                    </a:ext>
                  </a:extLst>
                </p14:cNvPr>
                <p14:cNvContentPartPr/>
                <p14:nvPr/>
              </p14:nvContentPartPr>
              <p14:xfrm>
                <a:off x="4878563" y="2980588"/>
                <a:ext cx="1027080" cy="316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16BF074-D64D-465A-3482-945B2ACE05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69516" y="2975308"/>
                  <a:ext cx="1045174" cy="4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33F4EC8-6B4D-A020-C91F-5191D0EDC41B}"/>
                    </a:ext>
                  </a:extLst>
                </p14:cNvPr>
                <p14:cNvContentPartPr/>
                <p14:nvPr/>
              </p14:nvContentPartPr>
              <p14:xfrm>
                <a:off x="6367163" y="3075628"/>
                <a:ext cx="1625400" cy="2505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33F4EC8-6B4D-A020-C91F-5191D0EDC41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58112" y="3070337"/>
                  <a:ext cx="1643501" cy="26114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11D1A6E-5A81-DC76-53AA-AFA65A9B99DC}"/>
              </a:ext>
            </a:extLst>
          </p:cNvPr>
          <p:cNvGrpSpPr/>
          <p:nvPr/>
        </p:nvGrpSpPr>
        <p:grpSpPr>
          <a:xfrm rot="21086548">
            <a:off x="4214792" y="3876790"/>
            <a:ext cx="526447" cy="527197"/>
            <a:chOff x="6328283" y="3462268"/>
            <a:chExt cx="488160" cy="285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47DA74C-E0A1-1A66-594F-E658ACCE71FD}"/>
                    </a:ext>
                  </a:extLst>
                </p14:cNvPr>
                <p14:cNvContentPartPr/>
                <p14:nvPr/>
              </p14:nvContentPartPr>
              <p14:xfrm>
                <a:off x="6598283" y="3462268"/>
                <a:ext cx="218160" cy="2858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47DA74C-E0A1-1A66-594F-E658ACCE71F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92612" y="3458949"/>
                  <a:ext cx="229502" cy="2924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4078F24-930E-26B4-A013-37B000612084}"/>
                    </a:ext>
                  </a:extLst>
                </p14:cNvPr>
                <p14:cNvContentPartPr/>
                <p14:nvPr/>
              </p14:nvContentPartPr>
              <p14:xfrm>
                <a:off x="6328283" y="3532468"/>
                <a:ext cx="214920" cy="2149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4078F24-930E-26B4-A013-37B00061208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22610" y="3529147"/>
                  <a:ext cx="226267" cy="22156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" name="Picture 37" descr="A mountain range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70923C24-69DF-CCD9-E9DC-65EDF0061B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4966" y="2738796"/>
            <a:ext cx="3068146" cy="228257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058986F-5800-D1D0-9650-4954109BF0A1}"/>
              </a:ext>
            </a:extLst>
          </p:cNvPr>
          <p:cNvSpPr txBox="1"/>
          <p:nvPr/>
        </p:nvSpPr>
        <p:spPr>
          <a:xfrm>
            <a:off x="6250380" y="4609066"/>
            <a:ext cx="296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Titus Canyon overturned anticline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1A5EA4-8638-68AF-CD6B-4E88101CEB65}"/>
              </a:ext>
            </a:extLst>
          </p:cNvPr>
          <p:cNvSpPr txBox="1"/>
          <p:nvPr/>
        </p:nvSpPr>
        <p:spPr>
          <a:xfrm>
            <a:off x="3087858" y="2921072"/>
            <a:ext cx="296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Mosaic Canyon mini normal fault</a:t>
            </a:r>
          </a:p>
        </p:txBody>
      </p:sp>
      <p:pic>
        <p:nvPicPr>
          <p:cNvPr id="42" name="Picture 41" descr="A water flowing through a desert&#10;&#10;Description automatically generated with medium confidence">
            <a:extLst>
              <a:ext uri="{FF2B5EF4-FFF2-40B4-BE49-F238E27FC236}">
                <a16:creationId xmlns:a16="http://schemas.microsoft.com/office/drawing/2014/main" id="{B1CF5E51-3CBF-9787-0476-3C347347F1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7601" y="1"/>
            <a:ext cx="3976400" cy="275083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8E3B10D-730B-DF6C-57EA-B52784DB3B2C}"/>
              </a:ext>
            </a:extLst>
          </p:cNvPr>
          <p:cNvSpPr txBox="1"/>
          <p:nvPr/>
        </p:nvSpPr>
        <p:spPr>
          <a:xfrm>
            <a:off x="5914059" y="2010504"/>
            <a:ext cx="2968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Badwater</a:t>
            </a:r>
            <a:r>
              <a:rPr lang="en-US" dirty="0">
                <a:solidFill>
                  <a:schemeClr val="bg1"/>
                </a:solidFill>
              </a:rPr>
              <a:t> spring and fault scarps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E965CE2-C468-0A44-8C06-B4D88561B194}"/>
              </a:ext>
            </a:extLst>
          </p:cNvPr>
          <p:cNvCxnSpPr>
            <a:cxnSpLocks/>
          </p:cNvCxnSpPr>
          <p:nvPr/>
        </p:nvCxnSpPr>
        <p:spPr>
          <a:xfrm flipH="1">
            <a:off x="6750756" y="122127"/>
            <a:ext cx="428977" cy="3077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81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D7843-5D78-7333-767B-03D541A2F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landslide&#10;&#10;Description automatically generated">
            <a:extLst>
              <a:ext uri="{FF2B5EF4-FFF2-40B4-BE49-F238E27FC236}">
                <a16:creationId xmlns:a16="http://schemas.microsoft.com/office/drawing/2014/main" id="{65EEAC0A-6F1B-FFA5-9DEF-ACFFEBAD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816" y="0"/>
            <a:ext cx="3570694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4A97FC-C626-BAEF-35F2-AB2C4644484B}"/>
              </a:ext>
            </a:extLst>
          </p:cNvPr>
          <p:cNvSpPr txBox="1"/>
          <p:nvPr/>
        </p:nvSpPr>
        <p:spPr>
          <a:xfrm>
            <a:off x="205532" y="670132"/>
            <a:ext cx="46636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latin typeface="+mj-lt"/>
              </a:rPr>
              <a:t>Results: </a:t>
            </a:r>
            <a:r>
              <a:rPr lang="en-US" sz="1600" dirty="0">
                <a:effectLst/>
                <a:latin typeface="+mj-lt"/>
              </a:rPr>
              <a:t>Structures of the Death Valley region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effectLst/>
                <a:latin typeface="+mj-lt"/>
              </a:rPr>
              <a:t>are manifestations of…</a:t>
            </a:r>
          </a:p>
          <a:p>
            <a:endParaRPr lang="en-US" sz="1600" dirty="0">
              <a:effectLst/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effectLst/>
                <a:latin typeface="+mj-lt"/>
              </a:rPr>
              <a:t>shortening in a northeast-southwest direction</a:t>
            </a:r>
          </a:p>
          <a:p>
            <a:endParaRPr lang="en-US" sz="1600" dirty="0">
              <a:effectLst/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effectLst/>
                <a:latin typeface="+mj-lt"/>
              </a:rPr>
              <a:t>relative extension in a northwest-southeast direction</a:t>
            </a:r>
          </a:p>
          <a:p>
            <a:pPr marL="285750" indent="-285750">
              <a:buFontTx/>
              <a:buChar char="-"/>
            </a:pPr>
            <a:endParaRPr lang="en-US" sz="1600" i="1" dirty="0">
              <a:latin typeface="+mj-lt"/>
            </a:endParaRPr>
          </a:p>
          <a:p>
            <a:endParaRPr lang="en-US" sz="1600" i="1" dirty="0">
              <a:latin typeface="+mj-lt"/>
            </a:endParaRPr>
          </a:p>
          <a:p>
            <a:endParaRPr lang="en-US" sz="1600" i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D</a:t>
            </a:r>
            <a:r>
              <a:rPr lang="en-US" sz="1600" dirty="0">
                <a:effectLst/>
                <a:latin typeface="+mj-lt"/>
              </a:rPr>
              <a:t>eath </a:t>
            </a:r>
            <a:r>
              <a:rPr lang="en-US" sz="1600" dirty="0">
                <a:latin typeface="+mj-lt"/>
              </a:rPr>
              <a:t>V</a:t>
            </a:r>
            <a:r>
              <a:rPr lang="en-US" sz="1600" dirty="0">
                <a:effectLst/>
                <a:latin typeface="+mj-lt"/>
              </a:rPr>
              <a:t>alley results from a strike-slip fault system where some normal movement must occur to create the topographic relief.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B220C0-2A07-DEA4-F8AE-C1283D205563}"/>
              </a:ext>
            </a:extLst>
          </p:cNvPr>
          <p:cNvSpPr txBox="1"/>
          <p:nvPr/>
        </p:nvSpPr>
        <p:spPr>
          <a:xfrm>
            <a:off x="205533" y="16332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Hill &amp; Troxel (1966)</a:t>
            </a:r>
            <a:endParaRPr lang="en-US" sz="20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24E6F92-4B69-7C1B-78DF-4CCA295EF80D}"/>
              </a:ext>
            </a:extLst>
          </p:cNvPr>
          <p:cNvCxnSpPr>
            <a:cxnSpLocks/>
          </p:cNvCxnSpPr>
          <p:nvPr/>
        </p:nvCxnSpPr>
        <p:spPr>
          <a:xfrm>
            <a:off x="4390043" y="1849175"/>
            <a:ext cx="606632" cy="4547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71286E-71A3-23DC-89A9-D420EE167DFF}"/>
              </a:ext>
            </a:extLst>
          </p:cNvPr>
          <p:cNvCxnSpPr/>
          <p:nvPr/>
        </p:nvCxnSpPr>
        <p:spPr>
          <a:xfrm flipH="1">
            <a:off x="4834913" y="1234390"/>
            <a:ext cx="161762" cy="252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6ED254-65F1-DE34-69E6-DE4CE8303392}"/>
              </a:ext>
            </a:extLst>
          </p:cNvPr>
          <p:cNvCxnSpPr>
            <a:cxnSpLocks/>
          </p:cNvCxnSpPr>
          <p:nvPr/>
        </p:nvCxnSpPr>
        <p:spPr>
          <a:xfrm flipV="1">
            <a:off x="4655475" y="1487053"/>
            <a:ext cx="179437" cy="258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8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fault zone&#10;&#10;Description automatically generated">
            <a:extLst>
              <a:ext uri="{FF2B5EF4-FFF2-40B4-BE49-F238E27FC236}">
                <a16:creationId xmlns:a16="http://schemas.microsoft.com/office/drawing/2014/main" id="{527F0CBE-6747-C2F7-250A-03CDF8A61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214" y="440595"/>
            <a:ext cx="2902015" cy="44099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4233683-9418-BA58-2C78-B1CAFCD128AC}"/>
              </a:ext>
            </a:extLst>
          </p:cNvPr>
          <p:cNvSpPr txBox="1"/>
          <p:nvPr/>
        </p:nvSpPr>
        <p:spPr>
          <a:xfrm>
            <a:off x="207975" y="802035"/>
            <a:ext cx="274630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effectLst/>
                <a:latin typeface="+mj-lt"/>
              </a:rPr>
              <a:t>“Hill and Troxel (1966) have suggested that much of the tectonic history of the area may be related to this strike-slip movement, although they do not indicate how this movement produced the valley. </a:t>
            </a:r>
          </a:p>
          <a:p>
            <a:endParaRPr lang="en-US" i="1" dirty="0">
              <a:latin typeface="+mj-lt"/>
            </a:endParaRPr>
          </a:p>
          <a:p>
            <a:r>
              <a:rPr lang="en-US" i="1" dirty="0">
                <a:effectLst/>
                <a:latin typeface="+mj-lt"/>
              </a:rPr>
              <a:t>We suggest that the central part of Death Valley is related to </a:t>
            </a:r>
            <a:r>
              <a:rPr lang="en-US" b="1" i="1" dirty="0">
                <a:effectLst/>
                <a:latin typeface="+mj-lt"/>
              </a:rPr>
              <a:t>te</a:t>
            </a:r>
            <a:r>
              <a:rPr lang="en-US" b="1" i="1" dirty="0">
                <a:latin typeface="+mj-lt"/>
              </a:rPr>
              <a:t>n</a:t>
            </a:r>
            <a:r>
              <a:rPr lang="en-US" b="1" i="1" dirty="0">
                <a:effectLst/>
                <a:latin typeface="+mj-lt"/>
              </a:rPr>
              <a:t>sion along a segment of a strike-slip fault that is slightly oblique to the main trend</a:t>
            </a:r>
            <a:r>
              <a:rPr lang="en-US" i="1" dirty="0">
                <a:effectLst/>
                <a:latin typeface="+mj-lt"/>
              </a:rPr>
              <a:t> of the fault zone.”</a:t>
            </a:r>
          </a:p>
          <a:p>
            <a:endParaRPr lang="en-US" i="1" dirty="0">
              <a:effectLst/>
              <a:latin typeface="+mj-lt"/>
            </a:endParaRPr>
          </a:p>
          <a:p>
            <a:r>
              <a:rPr lang="en-US" dirty="0">
                <a:latin typeface="+mj-lt"/>
              </a:rPr>
              <a:t>-</a:t>
            </a:r>
            <a:r>
              <a:rPr lang="en-US" dirty="0"/>
              <a:t> </a:t>
            </a:r>
            <a:r>
              <a:rPr lang="en-US" dirty="0" err="1"/>
              <a:t>Burchfiel</a:t>
            </a:r>
            <a:r>
              <a:rPr lang="en-US" dirty="0"/>
              <a:t> &amp; Stewart</a:t>
            </a:r>
            <a:endParaRPr lang="en-US" dirty="0">
              <a:latin typeface="+mj-lt"/>
            </a:endParaRPr>
          </a:p>
        </p:txBody>
      </p:sp>
      <p:pic>
        <p:nvPicPr>
          <p:cNvPr id="21" name="Picture 20" descr="A map of a landslide&#10;&#10;Description automatically generated">
            <a:extLst>
              <a:ext uri="{FF2B5EF4-FFF2-40B4-BE49-F238E27FC236}">
                <a16:creationId xmlns:a16="http://schemas.microsoft.com/office/drawing/2014/main" id="{38B1421B-CA1C-847F-3116-7DB508D18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57" y="-119333"/>
            <a:ext cx="3776868" cy="53821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C70292-6CBD-46BC-9169-8DA306E6A35A}"/>
              </a:ext>
            </a:extLst>
          </p:cNvPr>
          <p:cNvSpPr txBox="1"/>
          <p:nvPr/>
        </p:nvSpPr>
        <p:spPr>
          <a:xfrm>
            <a:off x="92827" y="4813593"/>
            <a:ext cx="4815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Turtlebacks aren’t mentioned in this paper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E4A2B-B2E8-3251-D275-584D53F731B4}"/>
              </a:ext>
            </a:extLst>
          </p:cNvPr>
          <p:cNvSpPr txBox="1"/>
          <p:nvPr/>
        </p:nvSpPr>
        <p:spPr>
          <a:xfrm>
            <a:off x="207975" y="7747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Burchfiel</a:t>
            </a:r>
            <a:r>
              <a:rPr lang="en-US" sz="2000" b="1" dirty="0"/>
              <a:t> &amp; Stewart (1966)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2930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91EA246-BDAD-497B-A235-30158B9A2AE3}"/>
              </a:ext>
            </a:extLst>
          </p:cNvPr>
          <p:cNvSpPr/>
          <p:nvPr/>
        </p:nvSpPr>
        <p:spPr>
          <a:xfrm>
            <a:off x="4805097" y="1375457"/>
            <a:ext cx="4160700" cy="30272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diagram of a graph&#10;&#10;Description automatically generated">
            <a:extLst>
              <a:ext uri="{FF2B5EF4-FFF2-40B4-BE49-F238E27FC236}">
                <a16:creationId xmlns:a16="http://schemas.microsoft.com/office/drawing/2014/main" id="{FD9BD2B3-0D09-A856-5FB4-CC0A00F37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53" y="587952"/>
            <a:ext cx="4226206" cy="41301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BD5DB0-58D3-2A8B-0332-1BA1EAF3724A}"/>
              </a:ext>
            </a:extLst>
          </p:cNvPr>
          <p:cNvSpPr txBox="1"/>
          <p:nvPr/>
        </p:nvSpPr>
        <p:spPr>
          <a:xfrm>
            <a:off x="83922" y="4618118"/>
            <a:ext cx="496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from Norton, 2011: Two-stage formation of Death Valley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F455C7-F3D5-744F-A4FD-EBBA0BD52C4A}"/>
              </a:ext>
            </a:extLst>
          </p:cNvPr>
          <p:cNvSpPr txBox="1"/>
          <p:nvPr/>
        </p:nvSpPr>
        <p:spPr>
          <a:xfrm>
            <a:off x="83922" y="113136"/>
            <a:ext cx="8856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These early papers built the framework for the current understanding of the Death Valley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6D51DD-4B66-1F8C-FFA2-452C36B3EA37}"/>
              </a:ext>
            </a:extLst>
          </p:cNvPr>
          <p:cNvSpPr txBox="1"/>
          <p:nvPr/>
        </p:nvSpPr>
        <p:spPr>
          <a:xfrm>
            <a:off x="411600" y="3408302"/>
            <a:ext cx="4306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18 to 5 Ma: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low-angle Basin and Range extension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C538D9-B2A7-C1AF-47B3-7C9D83B9748A}"/>
              </a:ext>
            </a:extLst>
          </p:cNvPr>
          <p:cNvSpPr txBox="1"/>
          <p:nvPr/>
        </p:nvSpPr>
        <p:spPr>
          <a:xfrm>
            <a:off x="411212" y="2499141"/>
            <a:ext cx="45128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3 Ma: initiation of the East California Shear Zone</a:t>
            </a:r>
          </a:p>
        </p:txBody>
      </p:sp>
      <p:pic>
        <p:nvPicPr>
          <p:cNvPr id="3074" name="Picture 2" descr="Wright &amp; Troxel's 1984 map of the Amargosa Chaos  ">
            <a:extLst>
              <a:ext uri="{FF2B5EF4-FFF2-40B4-BE49-F238E27FC236}">
                <a16:creationId xmlns:a16="http://schemas.microsoft.com/office/drawing/2014/main" id="{CCD8E05E-0D49-A383-515E-34F2FBD63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090" y="1521042"/>
            <a:ext cx="3922714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E1353D-3956-70C8-601D-F08F75AF5D58}"/>
              </a:ext>
            </a:extLst>
          </p:cNvPr>
          <p:cNvSpPr txBox="1"/>
          <p:nvPr/>
        </p:nvSpPr>
        <p:spPr>
          <a:xfrm>
            <a:off x="4924090" y="4076918"/>
            <a:ext cx="39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USGS Map by Troxel &amp; Wright, 1984</a:t>
            </a:r>
          </a:p>
        </p:txBody>
      </p:sp>
    </p:spTree>
    <p:extLst>
      <p:ext uri="{BB962C8B-B14F-4D97-AF65-F5344CB8AC3E}">
        <p14:creationId xmlns:p14="http://schemas.microsoft.com/office/powerpoint/2010/main" val="375308746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329</Words>
  <Application>Microsoft Macintosh PowerPoint</Application>
  <PresentationFormat>On-screen Show (16:9)</PresentationFormat>
  <Paragraphs>43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Georgia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Alyssa Lindsey</cp:lastModifiedBy>
  <cp:revision>5</cp:revision>
  <dcterms:modified xsi:type="dcterms:W3CDTF">2024-09-17T05:48:33Z</dcterms:modified>
</cp:coreProperties>
</file>