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0C50FB-FD42-416E-B0A1-393F2DFE2D8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E93D9-E996-45E5-835D-C4F772D19E1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632FD-595D-4E9A-8BCC-47C30D4A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4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632FD-595D-4E9A-8BCC-47C30D4A7C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6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Fluvial transport couldn’t have been involved fluvial due to angularity and no clasts from the east side of death valley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632FD-595D-4E9A-8BCC-47C30D4A7C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2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43FE5-17CA-76AD-A1E9-140D6B6E3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942F6-A500-C37F-ECD2-86E897F45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F23-018D-1811-5E03-B5816303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BD5F-C101-40E5-81E5-A4FA8F77FF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0C080-AA17-AD0B-9041-E8A27DA4E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4A79B-C210-78FE-1C0A-7C464E4E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12E-6B53-45E4-9D81-23E3CBB87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8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D4B40-9FEE-FAFA-76B4-05E65BE59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EABCA-C598-9259-94B4-251951BE7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65C9D-144E-E6F3-57DA-D065909C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BD5F-C101-40E5-81E5-A4FA8F77FF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B97E5-AF53-DB03-77BB-E378714A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0B8F-F94D-C262-533F-96D96C31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12E-6B53-45E4-9D81-23E3CBB87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8F71B-DBF4-653E-AA3C-FF65023E6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18A94-E0C1-FE95-418F-E652E3247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094E3-8F96-8CD4-05B1-9A2A4F93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BD5F-C101-40E5-81E5-A4FA8F77FF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7B63B-5CD7-78CA-520C-517E8E30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841FF-E50C-F3A2-E1AB-C7E37D74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12E-6B53-45E4-9D81-23E3CBB87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8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4CC1-2198-6914-3584-9FF91B765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15129-42CE-D39E-9F0E-9B3C372BE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5F92A-A436-62B4-9760-EC0981E4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BD5F-C101-40E5-81E5-A4FA8F77FF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4766F-602F-6DED-53C0-1742EF95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1CBD3-B8A8-DE7C-880D-DE96EC09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12E-6B53-45E4-9D81-23E3CBB87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3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DEDA-195E-DD71-05FE-0AB7BB02C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A7E8B-F0FC-96BC-A971-EC50114CB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142E5-79E6-8159-54C9-144622DF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BD5F-C101-40E5-81E5-A4FA8F77FF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DCFCB-06C4-8EA0-D1FC-F09B200C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BE13F-210B-0637-2FA5-3123BF3F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12E-6B53-45E4-9D81-23E3CBB87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6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FFEBD-3655-436E-F7FC-AF4FDD64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C6A88-C887-16F0-344C-57BB61557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CF19A-8E1F-7A28-33D6-C88AE4FF3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19D8C-E7D5-8667-1CFF-C185971F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BD5F-C101-40E5-81E5-A4FA8F77FF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21C28-04CB-3CC0-BA99-E369C695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CA540-0D71-1622-2168-6C25DE14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12E-6B53-45E4-9D81-23E3CBB87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9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0C7C-A7AB-C8E1-2D89-1189ACDD9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4BB94-2CE9-CF42-3CBE-B8B0D8D9B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E0E70-EE48-0ED0-962D-64A7C3266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84252-9064-50CA-BAC6-3C075D5DE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2901F-C1ED-8DB0-AA49-3D75CFB3D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B20D31-73D0-8133-CD18-58DF1D45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BD5F-C101-40E5-81E5-A4FA8F77FF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A8A02-CAD8-E808-C282-044988CD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DC736B-203F-4ED6-8D7E-B3844699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12E-6B53-45E4-9D81-23E3CBB87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0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77B1-6BC8-EC79-2DA8-9CBC9B01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76C74B-2942-FB41-A1B5-A21E5CE0A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BD5F-C101-40E5-81E5-A4FA8F77FF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C14384-DEEC-5398-03F8-67872355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D96A8-B3F2-DDF1-5373-3CF0C184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12E-6B53-45E4-9D81-23E3CBB87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3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8ACDF-2AFA-0DA2-00D9-01147534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BD5F-C101-40E5-81E5-A4FA8F77FF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72C779-C170-5B2B-C83B-43039BED7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0ACEC-8D6A-CE90-F2E1-721AA799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12E-6B53-45E4-9D81-23E3CBB87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5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F27F2-5E0E-00FC-C4C3-A077728F8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CA32F-410B-8231-3926-5C0A243B5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2EBC6-04C5-0A14-9963-2B2475433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9EBF6-436D-3EDD-7495-38CB818C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BD5F-C101-40E5-81E5-A4FA8F77FF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A4E6B-0FFA-ACFD-A7B4-983C2F8F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C792E-BFBE-EA22-5C4F-D002DE0B6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12E-6B53-45E4-9D81-23E3CBB87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0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A4DC-113D-1EA4-82DC-CB10A4F78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135B9F-7636-D229-A553-87A34436A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4B4D7-B23B-AE9E-7749-2A10BDE5F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F694D-79DD-0F55-120B-A48943A6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BD5F-C101-40E5-81E5-A4FA8F77FF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317D3-6D3C-DE1F-3033-19CC0D8D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C84DA-B465-C3C8-E854-95A23169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812E-6B53-45E4-9D81-23E3CBB87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7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8AA9F-C479-E9F9-31DB-61DDE09F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84AA7-2DA1-63C6-E45D-C8DDEF8E1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F39E3-74CE-0717-A386-32067099A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38BD5F-C101-40E5-81E5-A4FA8F77FF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3C91-7097-BBE4-4C82-37E05F9CF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281D7-1296-C984-6BC9-9401E4164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C6812E-6B53-45E4-9D81-23E3CBB87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8E01-DA74-265B-975A-046C98415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889" y="100584"/>
            <a:ext cx="7089728" cy="941672"/>
          </a:xfrm>
        </p:spPr>
        <p:txBody>
          <a:bodyPr>
            <a:norm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Late Cenozoic history and styles of deformation along the southern Death Valley fault zone, Ca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lifornia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05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Butler, P.R., Troxel, B.W. and </a:t>
            </a:r>
            <a:r>
              <a:rPr lang="en-US" sz="105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Verosub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K.L</a:t>
            </a:r>
            <a:endParaRPr lang="en-US" sz="3500" dirty="0"/>
          </a:p>
        </p:txBody>
      </p:sp>
      <p:pic>
        <p:nvPicPr>
          <p:cNvPr id="5" name="Picture 4" descr="A map of the mountains&#10;&#10;Description automatically generated">
            <a:extLst>
              <a:ext uri="{FF2B5EF4-FFF2-40B4-BE49-F238E27FC236}">
                <a16:creationId xmlns:a16="http://schemas.microsoft.com/office/drawing/2014/main" id="{7EC5AAA8-DAF6-23EE-0307-FEE8DDE47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02" y="2559367"/>
            <a:ext cx="3223960" cy="4188541"/>
          </a:xfrm>
          <a:prstGeom prst="rect">
            <a:avLst/>
          </a:prstGeom>
        </p:spPr>
      </p:pic>
      <p:pic>
        <p:nvPicPr>
          <p:cNvPr id="7" name="Picture 6" descr="A map of mountains with yellow lines&#10;&#10;Description automatically generated">
            <a:extLst>
              <a:ext uri="{FF2B5EF4-FFF2-40B4-BE49-F238E27FC236}">
                <a16:creationId xmlns:a16="http://schemas.microsoft.com/office/drawing/2014/main" id="{FB2F6056-FC53-4313-3211-957427701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930" y="1042256"/>
            <a:ext cx="4427860" cy="57056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A map of the state of california&#10;&#10;Description automatically generated">
            <a:extLst>
              <a:ext uri="{FF2B5EF4-FFF2-40B4-BE49-F238E27FC236}">
                <a16:creationId xmlns:a16="http://schemas.microsoft.com/office/drawing/2014/main" id="{D88FE805-A641-3C52-A319-FDAA5C9BA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" r="18285"/>
          <a:stretch/>
        </p:blipFill>
        <p:spPr>
          <a:xfrm>
            <a:off x="3809567" y="2944192"/>
            <a:ext cx="2771480" cy="34997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53B9F3-DF60-3E37-638A-D2F5FA2C494D}"/>
              </a:ext>
            </a:extLst>
          </p:cNvPr>
          <p:cNvCxnSpPr/>
          <p:nvPr/>
        </p:nvCxnSpPr>
        <p:spPr>
          <a:xfrm flipV="1">
            <a:off x="5860927" y="1042256"/>
            <a:ext cx="1831003" cy="42869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5B282F-1530-E74F-0C1C-74FBD74F347C}"/>
              </a:ext>
            </a:extLst>
          </p:cNvPr>
          <p:cNvCxnSpPr>
            <a:cxnSpLocks/>
          </p:cNvCxnSpPr>
          <p:nvPr/>
        </p:nvCxnSpPr>
        <p:spPr>
          <a:xfrm>
            <a:off x="5860927" y="5554285"/>
            <a:ext cx="1831003" cy="11936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762501-3524-D412-D2B8-28F82A3EFA23}"/>
              </a:ext>
            </a:extLst>
          </p:cNvPr>
          <p:cNvSpPr txBox="1"/>
          <p:nvPr/>
        </p:nvSpPr>
        <p:spPr>
          <a:xfrm>
            <a:off x="124889" y="1042256"/>
            <a:ext cx="6650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Purpose: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Investigate tectonic evolution and deformation pattern in southern Death Valley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Enhance understanding of fault dynamics in Basin and Range Province</a:t>
            </a:r>
          </a:p>
        </p:txBody>
      </p:sp>
    </p:spTree>
    <p:extLst>
      <p:ext uri="{BB962C8B-B14F-4D97-AF65-F5344CB8AC3E}">
        <p14:creationId xmlns:p14="http://schemas.microsoft.com/office/powerpoint/2010/main" val="25918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desert&#10;&#10;Description automatically generated">
            <a:extLst>
              <a:ext uri="{FF2B5EF4-FFF2-40B4-BE49-F238E27FC236}">
                <a16:creationId xmlns:a16="http://schemas.microsoft.com/office/drawing/2014/main" id="{79CCFAD2-981E-0054-C060-201806DEF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03" y="22902"/>
            <a:ext cx="7344697" cy="6835098"/>
          </a:xfrm>
          <a:prstGeom prst="rect">
            <a:avLst/>
          </a:prstGeom>
        </p:spPr>
      </p:pic>
      <p:pic>
        <p:nvPicPr>
          <p:cNvPr id="2" name="Picture 1" descr="A map of the mountains&#10;&#10;Description automatically generated">
            <a:extLst>
              <a:ext uri="{FF2B5EF4-FFF2-40B4-BE49-F238E27FC236}">
                <a16:creationId xmlns:a16="http://schemas.microsoft.com/office/drawing/2014/main" id="{2A0E36E7-76F6-5B66-97ED-629F7C974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" r="6116" b="13814"/>
          <a:stretch/>
        </p:blipFill>
        <p:spPr>
          <a:xfrm>
            <a:off x="323482" y="690656"/>
            <a:ext cx="4157734" cy="48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3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18E6-BDA3-29BD-41B9-5A7F7E76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354" y="0"/>
            <a:ext cx="3319021" cy="1325563"/>
          </a:xfrm>
        </p:spPr>
        <p:txBody>
          <a:bodyPr>
            <a:normAutofit/>
          </a:bodyPr>
          <a:lstStyle/>
          <a:p>
            <a:r>
              <a:rPr lang="en-US" sz="3700" dirty="0"/>
              <a:t>Tectonic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0D9C2-32BD-03C5-7A79-C388F51AA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19" y="1268264"/>
            <a:ext cx="7419109" cy="5000048"/>
          </a:xfrm>
        </p:spPr>
        <p:txBody>
          <a:bodyPr>
            <a:normAutofit fontScale="92500"/>
          </a:bodyPr>
          <a:lstStyle/>
          <a:p>
            <a:r>
              <a:rPr lang="en-US" dirty="0"/>
              <a:t>The southern Death Valley fault zone is apart of a NW trending right lateral strike slip fault system</a:t>
            </a:r>
          </a:p>
          <a:p>
            <a:r>
              <a:rPr lang="en-US" dirty="0"/>
              <a:t>To the South it intersects with the East trending </a:t>
            </a:r>
          </a:p>
          <a:p>
            <a:pPr marL="0" indent="0">
              <a:buNone/>
            </a:pPr>
            <a:r>
              <a:rPr lang="en-US" dirty="0"/>
              <a:t>    left lateral Garlock fault zone</a:t>
            </a:r>
          </a:p>
          <a:p>
            <a:r>
              <a:rPr lang="en-US" dirty="0"/>
              <a:t>Other studies have concluded southern </a:t>
            </a:r>
          </a:p>
          <a:p>
            <a:pPr marL="0" indent="0">
              <a:buNone/>
            </a:pPr>
            <a:r>
              <a:rPr lang="en-US" dirty="0"/>
              <a:t>   Death Valley fault zone and the Furnace Creek </a:t>
            </a:r>
          </a:p>
          <a:p>
            <a:pPr marL="0" indent="0">
              <a:buNone/>
            </a:pPr>
            <a:r>
              <a:rPr lang="en-US" dirty="0"/>
              <a:t>   fault zone are related to extension in the Southern</a:t>
            </a:r>
          </a:p>
          <a:p>
            <a:pPr marL="0" indent="0">
              <a:buNone/>
            </a:pPr>
            <a:r>
              <a:rPr lang="en-US" dirty="0"/>
              <a:t>   Great Basin and Range </a:t>
            </a:r>
          </a:p>
          <a:p>
            <a:r>
              <a:rPr lang="en-US" dirty="0"/>
              <a:t>Suggesting the movement of faults creates a </a:t>
            </a:r>
          </a:p>
          <a:p>
            <a:pPr marL="0" indent="0">
              <a:buNone/>
            </a:pPr>
            <a:r>
              <a:rPr lang="en-US" dirty="0"/>
              <a:t>   pull apart basin within Death Valley</a:t>
            </a:r>
          </a:p>
        </p:txBody>
      </p:sp>
      <p:pic>
        <p:nvPicPr>
          <p:cNvPr id="4" name="Picture 3" descr="A map of the mountains&#10;&#10;Description automatically generated">
            <a:extLst>
              <a:ext uri="{FF2B5EF4-FFF2-40B4-BE49-F238E27FC236}">
                <a16:creationId xmlns:a16="http://schemas.microsoft.com/office/drawing/2014/main" id="{16198151-403B-B4DC-C16D-3B3890D91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4"/>
          <a:stretch/>
        </p:blipFill>
        <p:spPr>
          <a:xfrm>
            <a:off x="7866827" y="277091"/>
            <a:ext cx="4611500" cy="516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3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FD7CB-B594-B15C-F7B1-A4794103B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28" y="773039"/>
            <a:ext cx="6707908" cy="37282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Mapped the area at a 1:24,000 scale</a:t>
            </a:r>
          </a:p>
          <a:p>
            <a:r>
              <a:rPr lang="en-US" dirty="0"/>
              <a:t>Study area is between the </a:t>
            </a:r>
            <a:r>
              <a:rPr lang="en-US" dirty="0" err="1"/>
              <a:t>Owlshead</a:t>
            </a:r>
            <a:r>
              <a:rPr lang="en-US" dirty="0"/>
              <a:t> and Black mountains</a:t>
            </a:r>
          </a:p>
          <a:p>
            <a:r>
              <a:rPr lang="en-US" dirty="0" err="1"/>
              <a:t>OwlShead</a:t>
            </a:r>
            <a:r>
              <a:rPr lang="en-US" dirty="0"/>
              <a:t> Mtns. are composed of Cretaceous granitic rocks and Miocene volcanic rocks</a:t>
            </a:r>
          </a:p>
          <a:p>
            <a:r>
              <a:rPr lang="en-US" dirty="0"/>
              <a:t>Black Mtns. are composed of Precambrian gneiss and sedimentary rocks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D5FF3F-CCB2-633A-AB68-0A27B69E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07" y="-193963"/>
            <a:ext cx="3319021" cy="1325563"/>
          </a:xfrm>
        </p:spPr>
        <p:txBody>
          <a:bodyPr>
            <a:normAutofit/>
          </a:bodyPr>
          <a:lstStyle/>
          <a:p>
            <a:r>
              <a:rPr lang="en-US" sz="3700" dirty="0"/>
              <a:t>Geologic Setting</a:t>
            </a:r>
          </a:p>
        </p:txBody>
      </p:sp>
      <p:pic>
        <p:nvPicPr>
          <p:cNvPr id="7" name="Picture 6" descr="A map of the mountains&#10;&#10;Description automatically generated">
            <a:extLst>
              <a:ext uri="{FF2B5EF4-FFF2-40B4-BE49-F238E27FC236}">
                <a16:creationId xmlns:a16="http://schemas.microsoft.com/office/drawing/2014/main" id="{3BF9FDF1-68D5-AF2F-AF24-6E8837599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4" y="87108"/>
            <a:ext cx="5325415" cy="4414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47CD34-108A-80B8-7813-AA8CE56A30F2}"/>
              </a:ext>
            </a:extLst>
          </p:cNvPr>
          <p:cNvSpPr txBox="1"/>
          <p:nvPr/>
        </p:nvSpPr>
        <p:spPr>
          <a:xfrm>
            <a:off x="413328" y="4344883"/>
            <a:ext cx="115728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topography is composed of broad alluvial fans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alluvial fans are interrupted by small hills of fan gravels and lake sediments that have been uplifted along the southern Death Valley fault zone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Most notable of the hills are confidence hills rising 200m above valley</a:t>
            </a:r>
          </a:p>
        </p:txBody>
      </p:sp>
    </p:spTree>
    <p:extLst>
      <p:ext uri="{BB962C8B-B14F-4D97-AF65-F5344CB8AC3E}">
        <p14:creationId xmlns:p14="http://schemas.microsoft.com/office/powerpoint/2010/main" val="145625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atellite view of a desert&#10;&#10;Description automatically generated">
            <a:extLst>
              <a:ext uri="{FF2B5EF4-FFF2-40B4-BE49-F238E27FC236}">
                <a16:creationId xmlns:a16="http://schemas.microsoft.com/office/drawing/2014/main" id="{6D09443F-CD65-D6EB-D44E-1D0D8A0AB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5" y="858982"/>
            <a:ext cx="6065726" cy="4739698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D3F52F-73B7-9F74-3C82-D8F956A1233B}"/>
              </a:ext>
            </a:extLst>
          </p:cNvPr>
          <p:cNvCxnSpPr>
            <a:cxnSpLocks/>
          </p:cNvCxnSpPr>
          <p:nvPr/>
        </p:nvCxnSpPr>
        <p:spPr>
          <a:xfrm flipH="1">
            <a:off x="3611880" y="1911096"/>
            <a:ext cx="228600" cy="896112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4A9CA9B-C4DA-F1BF-DA32-2D1938E03651}"/>
              </a:ext>
            </a:extLst>
          </p:cNvPr>
          <p:cNvSpPr txBox="1"/>
          <p:nvPr/>
        </p:nvSpPr>
        <p:spPr>
          <a:xfrm>
            <a:off x="2926080" y="154176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Confidence Hills</a:t>
            </a:r>
          </a:p>
        </p:txBody>
      </p:sp>
      <p:pic>
        <p:nvPicPr>
          <p:cNvPr id="1026" name="Picture 2" descr="Two male hikers search to find the best route through Death Valley's  Confidence Hills, in California, while on backing packing. stock photo">
            <a:extLst>
              <a:ext uri="{FF2B5EF4-FFF2-40B4-BE49-F238E27FC236}">
                <a16:creationId xmlns:a16="http://schemas.microsoft.com/office/drawing/2014/main" id="{BF74C49E-1F27-CBD9-AB17-AA36E5CF8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841" y="0"/>
            <a:ext cx="5549764" cy="369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-up of a desert&#10;&#10;Description automatically generated">
            <a:extLst>
              <a:ext uri="{FF2B5EF4-FFF2-40B4-BE49-F238E27FC236}">
                <a16:creationId xmlns:a16="http://schemas.microsoft.com/office/drawing/2014/main" id="{817204CC-49A3-F251-980A-D349E62D3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92" y="3698130"/>
            <a:ext cx="4515061" cy="30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0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CFAE4-C19D-BFC1-A827-5ABB26518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2" y="920369"/>
            <a:ext cx="5161395" cy="4351338"/>
          </a:xfrm>
        </p:spPr>
        <p:txBody>
          <a:bodyPr/>
          <a:lstStyle/>
          <a:p>
            <a:r>
              <a:rPr lang="en-US" sz="2000" dirty="0"/>
              <a:t>The southern Death Valley fault zone was divided into two subzones the Eastern and Western</a:t>
            </a:r>
          </a:p>
          <a:p>
            <a:r>
              <a:rPr lang="en-US" sz="2000" dirty="0"/>
              <a:t>Subzones merge at intersection of Death Valley fault zone and the Owl lake fault zone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2B314A-DA65-0E56-029B-FAE761678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0"/>
            <a:ext cx="2718816" cy="1261555"/>
          </a:xfrm>
        </p:spPr>
        <p:txBody>
          <a:bodyPr>
            <a:normAutofit/>
          </a:bodyPr>
          <a:lstStyle/>
          <a:p>
            <a:r>
              <a:rPr lang="en-US" sz="3700" dirty="0"/>
              <a:t>Methodology</a:t>
            </a:r>
          </a:p>
        </p:txBody>
      </p:sp>
      <p:pic>
        <p:nvPicPr>
          <p:cNvPr id="9" name="Picture 8" descr="A map of an area&#10;&#10;Description automatically generated">
            <a:extLst>
              <a:ext uri="{FF2B5EF4-FFF2-40B4-BE49-F238E27FC236}">
                <a16:creationId xmlns:a16="http://schemas.microsoft.com/office/drawing/2014/main" id="{B4F5AA8C-9B43-927D-7436-E4AE932D4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05" y="68376"/>
            <a:ext cx="5893895" cy="6789624"/>
          </a:xfrm>
          <a:prstGeom prst="rect">
            <a:avLst/>
          </a:prstGeom>
        </p:spPr>
      </p:pic>
      <p:pic>
        <p:nvPicPr>
          <p:cNvPr id="5" name="Picture 4" descr="A map of the mountains&#10;&#10;Description automatically generated">
            <a:extLst>
              <a:ext uri="{FF2B5EF4-FFF2-40B4-BE49-F238E27FC236}">
                <a16:creationId xmlns:a16="http://schemas.microsoft.com/office/drawing/2014/main" id="{F5F5C991-C2C2-E2C4-C339-7FBF57C02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" y="3516411"/>
            <a:ext cx="4031425" cy="33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4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D505D-D30C-D917-F328-1DBF4591E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84" y="864090"/>
            <a:ext cx="5251103" cy="5536709"/>
          </a:xfrm>
        </p:spPr>
        <p:txBody>
          <a:bodyPr>
            <a:normAutofit/>
          </a:bodyPr>
          <a:lstStyle/>
          <a:p>
            <a:r>
              <a:rPr lang="en-US" sz="2000" dirty="0"/>
              <a:t>They found evidence for ~35 km of right lateral displacement by matching alluvial fan gravel from its source in the NW</a:t>
            </a:r>
          </a:p>
          <a:p>
            <a:r>
              <a:rPr lang="en-US" sz="2000" dirty="0"/>
              <a:t>Using clasts from the Crystal Spring Formation, Kingston Peak Formation, and macro fossils in carbonate rock they determined it corresponded with the Panamint Mountain</a:t>
            </a:r>
          </a:p>
          <a:p>
            <a:r>
              <a:rPr lang="en-US" sz="2000" dirty="0"/>
              <a:t>Lateral displacement occurred from mid Miocene time to around ~1 mya found by K-</a:t>
            </a:r>
            <a:r>
              <a:rPr lang="en-US" sz="2000" dirty="0" err="1"/>
              <a:t>Ar</a:t>
            </a:r>
            <a:r>
              <a:rPr lang="en-US" sz="2000" dirty="0"/>
              <a:t> dating the volcanic rocks that predated the fan</a:t>
            </a:r>
          </a:p>
          <a:p>
            <a:r>
              <a:rPr lang="en-US" sz="2000" dirty="0"/>
              <a:t>Displacement stopped before deposition</a:t>
            </a:r>
          </a:p>
          <a:p>
            <a:pPr marL="0" indent="0">
              <a:buNone/>
            </a:pPr>
            <a:r>
              <a:rPr lang="en-US" sz="2000" dirty="0"/>
              <a:t>    of the Qf2 alluvial fans sometime after </a:t>
            </a:r>
          </a:p>
          <a:p>
            <a:pPr marL="0" indent="0">
              <a:buNone/>
            </a:pPr>
            <a:r>
              <a:rPr lang="en-US" sz="2000" dirty="0"/>
              <a:t>    ~ 1 mya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00841B-9B39-F856-AF7C-5282D5F0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4" y="-113122"/>
            <a:ext cx="3587119" cy="1261555"/>
          </a:xfrm>
        </p:spPr>
        <p:txBody>
          <a:bodyPr>
            <a:normAutofit/>
          </a:bodyPr>
          <a:lstStyle/>
          <a:p>
            <a:r>
              <a:rPr lang="en-US" sz="3700" dirty="0"/>
              <a:t>Western Subzone</a:t>
            </a:r>
          </a:p>
        </p:txBody>
      </p:sp>
      <p:pic>
        <p:nvPicPr>
          <p:cNvPr id="11" name="Picture 10" descr="A map of an area&#10;&#10;Description automatically generated">
            <a:extLst>
              <a:ext uri="{FF2B5EF4-FFF2-40B4-BE49-F238E27FC236}">
                <a16:creationId xmlns:a16="http://schemas.microsoft.com/office/drawing/2014/main" id="{5E780252-99F7-39E5-D441-3AE972AAF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00" y="0"/>
            <a:ext cx="3609879" cy="4158493"/>
          </a:xfrm>
          <a:prstGeom prst="rect">
            <a:avLst/>
          </a:prstGeom>
        </p:spPr>
      </p:pic>
      <p:pic>
        <p:nvPicPr>
          <p:cNvPr id="9" name="Picture 8" descr="A map of the mountains&#10;&#10;Description automatically generated">
            <a:extLst>
              <a:ext uri="{FF2B5EF4-FFF2-40B4-BE49-F238E27FC236}">
                <a16:creationId xmlns:a16="http://schemas.microsoft.com/office/drawing/2014/main" id="{85F976F0-B9C9-546F-C2BA-C6F6E6CEE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5" b="13814"/>
          <a:stretch/>
        </p:blipFill>
        <p:spPr>
          <a:xfrm>
            <a:off x="5457994" y="2966159"/>
            <a:ext cx="3261800" cy="389184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B5B36E-E144-F13D-7E67-E6ADD55FE152}"/>
              </a:ext>
            </a:extLst>
          </p:cNvPr>
          <p:cNvCxnSpPr/>
          <p:nvPr/>
        </p:nvCxnSpPr>
        <p:spPr>
          <a:xfrm flipH="1" flipV="1">
            <a:off x="6975835" y="5514680"/>
            <a:ext cx="179109" cy="30165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1D879-FB66-0D2D-1771-346E262C2E03}"/>
              </a:ext>
            </a:extLst>
          </p:cNvPr>
          <p:cNvCxnSpPr/>
          <p:nvPr/>
        </p:nvCxnSpPr>
        <p:spPr>
          <a:xfrm flipH="1" flipV="1">
            <a:off x="6400800" y="5340096"/>
            <a:ext cx="466344" cy="8229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31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atellite view of a mountain range&#10;&#10;Description automatically generated">
            <a:extLst>
              <a:ext uri="{FF2B5EF4-FFF2-40B4-BE49-F238E27FC236}">
                <a16:creationId xmlns:a16="http://schemas.microsoft.com/office/drawing/2014/main" id="{06C1EAFF-947D-D8B3-3D63-D6B96BC3B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7" b="303"/>
          <a:stretch/>
        </p:blipFill>
        <p:spPr>
          <a:xfrm>
            <a:off x="-1651819" y="10"/>
            <a:ext cx="895685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47C974-43A7-F48B-598F-ABEE8EE6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Eastern Subzone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8DBB9-2FE2-A9C5-6A82-8F7B10193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1600" dirty="0"/>
              <a:t>Eastern Subzone has both lateral and vertical components of movement</a:t>
            </a:r>
          </a:p>
          <a:p>
            <a:r>
              <a:rPr lang="en-US" sz="1600" dirty="0"/>
              <a:t>The deformation can be seen in two volcanic bodies in the Eastern subzone</a:t>
            </a:r>
          </a:p>
          <a:p>
            <a:pPr lvl="1"/>
            <a:r>
              <a:rPr lang="en-US" sz="1600" dirty="0"/>
              <a:t>in the Shoreline butte lava flow it has been uplifted and tilted</a:t>
            </a:r>
          </a:p>
          <a:p>
            <a:pPr lvl="1"/>
            <a:r>
              <a:rPr lang="en-US" sz="1600" dirty="0"/>
              <a:t>Also in a small cinder cone that has been split right laterally by a few hundred meters.  </a:t>
            </a:r>
          </a:p>
          <a:p>
            <a:r>
              <a:rPr lang="en-US" sz="1600" dirty="0"/>
              <a:t>The Eastern Subzone can be further broken up into its northern part the Confidence hills and its southern Uplifted alluvial fan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901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6A195-DBD0-14EF-FAB1-AA9BF07DC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30251" y="-127972"/>
            <a:ext cx="5157787" cy="823912"/>
          </a:xfrm>
        </p:spPr>
        <p:txBody>
          <a:bodyPr/>
          <a:lstStyle/>
          <a:p>
            <a:pPr algn="ctr"/>
            <a:r>
              <a:rPr lang="en-US" dirty="0"/>
              <a:t>Confidence Hills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6AE25-357E-4FAF-B2B8-E27A22DC1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684" y="683957"/>
            <a:ext cx="5157787" cy="3684588"/>
          </a:xfrm>
        </p:spPr>
        <p:txBody>
          <a:bodyPr>
            <a:normAutofit/>
          </a:bodyPr>
          <a:lstStyle/>
          <a:p>
            <a:r>
              <a:rPr lang="en-US" dirty="0"/>
              <a:t>Vertical to near vertical isoclinal folds</a:t>
            </a:r>
          </a:p>
          <a:p>
            <a:r>
              <a:rPr lang="en-US" dirty="0"/>
              <a:t>No significant lateral offset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6D5F4-2641-B2E5-F10B-708F8A63C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140109" y="1714322"/>
            <a:ext cx="5183188" cy="823912"/>
          </a:xfrm>
        </p:spPr>
        <p:txBody>
          <a:bodyPr/>
          <a:lstStyle/>
          <a:p>
            <a:pPr algn="ctr"/>
            <a:r>
              <a:rPr lang="en-US" dirty="0"/>
              <a:t>Uplifted alluvial fan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FE75D8-2C0C-64EC-3852-078D65D4C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6983" y="2538234"/>
            <a:ext cx="5183188" cy="2666206"/>
          </a:xfrm>
        </p:spPr>
        <p:txBody>
          <a:bodyPr>
            <a:normAutofit/>
          </a:bodyPr>
          <a:lstStyle/>
          <a:p>
            <a:r>
              <a:rPr lang="en-US" dirty="0"/>
              <a:t>Deformed by NW trending Horst and grabens and shallow folds</a:t>
            </a:r>
          </a:p>
          <a:p>
            <a:r>
              <a:rPr lang="en-US" dirty="0"/>
              <a:t>Pebble count on both side of the fault showed negligible lateral offset </a:t>
            </a:r>
          </a:p>
        </p:txBody>
      </p:sp>
      <p:pic>
        <p:nvPicPr>
          <p:cNvPr id="10" name="Picture 9" descr="A map of an area&#10;&#10;Description automatically generated">
            <a:extLst>
              <a:ext uri="{FF2B5EF4-FFF2-40B4-BE49-F238E27FC236}">
                <a16:creationId xmlns:a16="http://schemas.microsoft.com/office/drawing/2014/main" id="{12122C65-06B5-8404-E78B-2B00DB9B3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21" y="540769"/>
            <a:ext cx="5014395" cy="57764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F330BC-D7DA-BE2F-2BA3-309A2DD14C65}"/>
              </a:ext>
            </a:extLst>
          </p:cNvPr>
          <p:cNvSpPr txBox="1"/>
          <p:nvPr/>
        </p:nvSpPr>
        <p:spPr>
          <a:xfrm>
            <a:off x="9425118" y="1093525"/>
            <a:ext cx="211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Confidence Hills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E4D616-BE55-4060-0D1B-215E208BC4F6}"/>
              </a:ext>
            </a:extLst>
          </p:cNvPr>
          <p:cNvSpPr txBox="1"/>
          <p:nvPr/>
        </p:nvSpPr>
        <p:spPr>
          <a:xfrm>
            <a:off x="9936710" y="2524119"/>
            <a:ext cx="221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Uplifter Alluvial fan</a:t>
            </a:r>
          </a:p>
        </p:txBody>
      </p:sp>
    </p:spTree>
    <p:extLst>
      <p:ext uri="{BB962C8B-B14F-4D97-AF65-F5344CB8AC3E}">
        <p14:creationId xmlns:p14="http://schemas.microsoft.com/office/powerpoint/2010/main" val="239398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D71B4-45E3-F980-6F35-579D94DD8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1896"/>
            <a:ext cx="5692877" cy="5666555"/>
          </a:xfrm>
        </p:spPr>
        <p:txBody>
          <a:bodyPr>
            <a:normAutofit/>
          </a:bodyPr>
          <a:lstStyle/>
          <a:p>
            <a:r>
              <a:rPr lang="en-US" sz="2000" dirty="0"/>
              <a:t>Western subzone has 35-65 degree east/northeast dipping branches </a:t>
            </a:r>
          </a:p>
          <a:p>
            <a:r>
              <a:rPr lang="en-US" sz="2000" dirty="0"/>
              <a:t>Eastern subzone has westerly near vertical dipping branches </a:t>
            </a:r>
          </a:p>
          <a:p>
            <a:r>
              <a:rPr lang="en-US" sz="2000" b="0" i="0" dirty="0">
                <a:solidFill>
                  <a:srgbClr val="111111"/>
                </a:solidFill>
                <a:effectLst/>
                <a:latin typeface="-apple-system"/>
              </a:rPr>
              <a:t>The Garlock fault, a major left-lateral strike-slip fault, intersects with the southern Death Valley fault zone</a:t>
            </a:r>
          </a:p>
          <a:p>
            <a:r>
              <a:rPr lang="en-US" sz="2000" b="0" i="0" dirty="0">
                <a:solidFill>
                  <a:srgbClr val="111111"/>
                </a:solidFill>
                <a:effectLst/>
                <a:latin typeface="-apple-system"/>
              </a:rPr>
              <a:t>The Garlock transitions from left-lateral strike-slip motion to east-</a:t>
            </a:r>
            <a:r>
              <a:rPr lang="en-US" sz="2000" b="0" i="0" dirty="0" err="1">
                <a:solidFill>
                  <a:srgbClr val="111111"/>
                </a:solidFill>
                <a:effectLst/>
                <a:latin typeface="-apple-system"/>
              </a:rPr>
              <a:t>vergent</a:t>
            </a:r>
            <a:r>
              <a:rPr lang="en-US" sz="2000" b="0" i="0" dirty="0">
                <a:solidFill>
                  <a:srgbClr val="111111"/>
                </a:solidFill>
                <a:effectLst/>
                <a:latin typeface="-apple-system"/>
              </a:rPr>
              <a:t> thrusting </a:t>
            </a:r>
          </a:p>
          <a:p>
            <a:r>
              <a:rPr lang="en-US" sz="2000" b="0" i="0" dirty="0">
                <a:solidFill>
                  <a:srgbClr val="111111"/>
                </a:solidFill>
                <a:effectLst/>
                <a:latin typeface="-apple-system"/>
              </a:rPr>
              <a:t>The transition is thought to be the cause of deformation patterns observed in the Confidence Hills and the uplifted alluvial fan zone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1DBF4E-025A-F254-78DE-C9425C5B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7" y="-113122"/>
            <a:ext cx="3587119" cy="1261555"/>
          </a:xfrm>
        </p:spPr>
        <p:txBody>
          <a:bodyPr>
            <a:normAutofit/>
          </a:bodyPr>
          <a:lstStyle/>
          <a:p>
            <a:r>
              <a:rPr lang="en-US" sz="3700"/>
              <a:t>Garlock Fault</a:t>
            </a:r>
            <a:endParaRPr lang="en-US" sz="3700" dirty="0"/>
          </a:p>
        </p:txBody>
      </p:sp>
      <p:pic>
        <p:nvPicPr>
          <p:cNvPr id="5" name="Picture 4" descr="A map of the mountains&#10;&#10;Description automatically generated">
            <a:extLst>
              <a:ext uri="{FF2B5EF4-FFF2-40B4-BE49-F238E27FC236}">
                <a16:creationId xmlns:a16="http://schemas.microsoft.com/office/drawing/2014/main" id="{A9FF2E1C-A377-E931-1421-0E52E9C52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4"/>
          <a:stretch/>
        </p:blipFill>
        <p:spPr>
          <a:xfrm>
            <a:off x="5692877" y="30886"/>
            <a:ext cx="5959026" cy="66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16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554</Words>
  <Application>Microsoft Office PowerPoint</Application>
  <PresentationFormat>Widescreen</PresentationFormat>
  <Paragraphs>56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-apple-system</vt:lpstr>
      <vt:lpstr>Aptos</vt:lpstr>
      <vt:lpstr>Aptos Display</vt:lpstr>
      <vt:lpstr>Arial</vt:lpstr>
      <vt:lpstr>Times New Roman</vt:lpstr>
      <vt:lpstr>Office Theme</vt:lpstr>
      <vt:lpstr>Late Cenozoic history and styles of deformation along the southern Death Valley fault zone, California Butler, P.R., Troxel, B.W. and Verosub, K.L</vt:lpstr>
      <vt:lpstr>Tectonic Setting</vt:lpstr>
      <vt:lpstr>Geologic Setting</vt:lpstr>
      <vt:lpstr>PowerPoint Presentation</vt:lpstr>
      <vt:lpstr>Methodology</vt:lpstr>
      <vt:lpstr>Western Subzone</vt:lpstr>
      <vt:lpstr>Eastern Subzone</vt:lpstr>
      <vt:lpstr>PowerPoint Presentation</vt:lpstr>
      <vt:lpstr>Garlock Fault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Adams</dc:creator>
  <cp:lastModifiedBy>Ian Adams</cp:lastModifiedBy>
  <cp:revision>3</cp:revision>
  <dcterms:created xsi:type="dcterms:W3CDTF">2024-09-13T16:27:40Z</dcterms:created>
  <dcterms:modified xsi:type="dcterms:W3CDTF">2024-09-19T15:00:25Z</dcterms:modified>
</cp:coreProperties>
</file>