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Open Sans SemiBold"/>
      <p:regular r:id="rId18"/>
      <p:bold r:id="rId19"/>
      <p:italic r:id="rId20"/>
      <p:boldItalic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SemiBold-italic.fntdata"/><Relationship Id="rId22" Type="http://schemas.openxmlformats.org/officeDocument/2006/relationships/font" Target="fonts/OpenSans-regular.fntdata"/><Relationship Id="rId21" Type="http://schemas.openxmlformats.org/officeDocument/2006/relationships/font" Target="fonts/OpenSansSemiBold-boldItalic.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OpenSansSemiBold-bold.fntdata"/><Relationship Id="rId18" Type="http://schemas.openxmlformats.org/officeDocument/2006/relationships/font" Target="fonts/OpenSans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b6dc77e1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fb6dc77e1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fb6dc77e16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fb6dc77e1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b6dc77e1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b6dc77e1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fb6dc77e1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fb6dc77e1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fb6dc77e1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fb6dc77e1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fb6dc77e1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fb6dc77e1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fb6dc77e1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fb6dc77e1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fb6dc77e1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fb6dc77e1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fb6dc77e1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fb6dc77e1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fb6dc77e1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fb6dc77e1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b6dc77e1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fb6dc77e1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24202"/>
          <a:stretch/>
        </p:blipFill>
        <p:spPr>
          <a:xfrm>
            <a:off x="-6500" y="0"/>
            <a:ext cx="9144003" cy="5143500"/>
          </a:xfrm>
          <a:prstGeom prst="rect">
            <a:avLst/>
          </a:prstGeom>
          <a:noFill/>
          <a:ln>
            <a:noFill/>
          </a:ln>
        </p:spPr>
      </p:pic>
      <p:sp>
        <p:nvSpPr>
          <p:cNvPr id="55" name="Google Shape;55;p13"/>
          <p:cNvSpPr/>
          <p:nvPr/>
        </p:nvSpPr>
        <p:spPr>
          <a:xfrm>
            <a:off x="-109650" y="-166650"/>
            <a:ext cx="9363300" cy="5476800"/>
          </a:xfrm>
          <a:prstGeom prst="rect">
            <a:avLst/>
          </a:prstGeom>
          <a:solidFill>
            <a:srgbClr val="FFFFFF">
              <a:alpha val="550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ph type="ctrTitle"/>
          </p:nvPr>
        </p:nvSpPr>
        <p:spPr>
          <a:xfrm>
            <a:off x="305200" y="2255575"/>
            <a:ext cx="8520600" cy="1563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980">
                <a:latin typeface="Georgia"/>
                <a:ea typeface="Georgia"/>
                <a:cs typeface="Georgia"/>
                <a:sym typeface="Georgia"/>
              </a:rPr>
              <a:t>Pleistocene glaciation in the Sierra Nevada </a:t>
            </a:r>
            <a:r>
              <a:rPr i="1" lang="en" sz="3680">
                <a:latin typeface="Georgia"/>
                <a:ea typeface="Georgia"/>
                <a:cs typeface="Georgia"/>
                <a:sym typeface="Georgia"/>
              </a:rPr>
              <a:t>and Basin Range</a:t>
            </a:r>
            <a:endParaRPr i="1" sz="3680">
              <a:latin typeface="Georgia"/>
              <a:ea typeface="Georgia"/>
              <a:cs typeface="Georgia"/>
              <a:sym typeface="Georgia"/>
            </a:endParaRPr>
          </a:p>
        </p:txBody>
      </p:sp>
      <p:sp>
        <p:nvSpPr>
          <p:cNvPr id="57" name="Google Shape;57;p13"/>
          <p:cNvSpPr txBox="1"/>
          <p:nvPr>
            <p:ph idx="1" type="subTitle"/>
          </p:nvPr>
        </p:nvSpPr>
        <p:spPr>
          <a:xfrm>
            <a:off x="170400" y="3818575"/>
            <a:ext cx="8803200" cy="58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605"/>
              <a:buNone/>
            </a:pPr>
            <a:r>
              <a:rPr lang="en" sz="2140">
                <a:solidFill>
                  <a:schemeClr val="dk1"/>
                </a:solidFill>
                <a:latin typeface="Georgia"/>
                <a:ea typeface="Georgia"/>
                <a:cs typeface="Georgia"/>
                <a:sym typeface="Georgia"/>
              </a:rPr>
              <a:t>Summary of USGS Bulletin by Eliot Blackwelder 1931 </a:t>
            </a:r>
            <a:endParaRPr sz="2140">
              <a:solidFill>
                <a:schemeClr val="dk1"/>
              </a:solidFill>
              <a:latin typeface="Georgia"/>
              <a:ea typeface="Georgia"/>
              <a:cs typeface="Georgia"/>
              <a:sym typeface="Georgia"/>
            </a:endParaRPr>
          </a:p>
          <a:p>
            <a:pPr indent="0" lvl="0" marL="0" rtl="0" algn="ctr">
              <a:spcBef>
                <a:spcPts val="0"/>
              </a:spcBef>
              <a:spcAft>
                <a:spcPts val="0"/>
              </a:spcAft>
              <a:buSzPts val="605"/>
              <a:buNone/>
            </a:pPr>
            <a:r>
              <a:rPr lang="en" sz="2140">
                <a:solidFill>
                  <a:schemeClr val="dk1"/>
                </a:solidFill>
                <a:latin typeface="Georgia"/>
                <a:ea typeface="Georgia"/>
                <a:cs typeface="Georgia"/>
                <a:sym typeface="Georgia"/>
              </a:rPr>
              <a:t>&amp; GSA Bulletin by Sharp and Birman 1963</a:t>
            </a:r>
            <a:endParaRPr sz="2140">
              <a:solidFill>
                <a:schemeClr val="dk1"/>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McGee Stage —</a:t>
            </a:r>
            <a:endParaRPr sz="2400">
              <a:latin typeface="Calibri"/>
              <a:ea typeface="Calibri"/>
              <a:cs typeface="Calibri"/>
              <a:sym typeface="Calibri"/>
            </a:endParaRPr>
          </a:p>
        </p:txBody>
      </p:sp>
      <p:sp>
        <p:nvSpPr>
          <p:cNvPr id="131" name="Google Shape;131;p22"/>
          <p:cNvSpPr txBox="1"/>
          <p:nvPr>
            <p:ph idx="1" type="body"/>
          </p:nvPr>
        </p:nvSpPr>
        <p:spPr>
          <a:xfrm>
            <a:off x="5067275" y="869750"/>
            <a:ext cx="3869100" cy="411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300">
                <a:solidFill>
                  <a:schemeClr val="dk1"/>
                </a:solidFill>
                <a:latin typeface="Open Sans"/>
                <a:ea typeface="Open Sans"/>
                <a:cs typeface="Open Sans"/>
                <a:sym typeface="Open Sans"/>
              </a:rPr>
              <a:t>Characteristics: </a:t>
            </a:r>
            <a:r>
              <a:rPr lang="en" sz="1300">
                <a:solidFill>
                  <a:schemeClr val="dk1"/>
                </a:solidFill>
                <a:latin typeface="Open Sans"/>
                <a:ea typeface="Open Sans"/>
                <a:cs typeface="Open Sans"/>
                <a:sym typeface="Open Sans"/>
              </a:rPr>
              <a:t>Original glacial topographic features almost entirely lost; recognized by isolated patches of till. </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b="1" lang="en" sz="1300">
                <a:solidFill>
                  <a:schemeClr val="dk1"/>
                </a:solidFill>
                <a:latin typeface="Open Sans"/>
                <a:ea typeface="Open Sans"/>
                <a:cs typeface="Open Sans"/>
                <a:sym typeface="Open Sans"/>
              </a:rPr>
              <a:t>Evidence for Age:</a:t>
            </a:r>
            <a:endParaRPr b="1" sz="1300">
              <a:solidFill>
                <a:schemeClr val="dk1"/>
              </a:solidFill>
              <a:latin typeface="Open Sans"/>
              <a:ea typeface="Open Sans"/>
              <a:cs typeface="Open Sans"/>
              <a:sym typeface="Open Sans"/>
            </a:endParaRPr>
          </a:p>
          <a:p>
            <a:pPr indent="0" lvl="0" marL="0" rtl="0" algn="l">
              <a:spcBef>
                <a:spcPts val="1200"/>
              </a:spcBef>
              <a:spcAft>
                <a:spcPts val="0"/>
              </a:spcAft>
              <a:buNone/>
            </a:pPr>
            <a:r>
              <a:rPr lang="en" sz="1300">
                <a:solidFill>
                  <a:schemeClr val="dk1"/>
                </a:solidFill>
                <a:latin typeface="Open Sans"/>
                <a:ea typeface="Open Sans"/>
                <a:cs typeface="Open Sans"/>
                <a:sym typeface="Open Sans"/>
              </a:rPr>
              <a:t>A deposit resembling till, of granite debris, rests on a ridge of Paleozoic slate and marble. Although more evidence is needed to confidently determine the origin as glacial. </a:t>
            </a:r>
            <a:endParaRPr sz="1300">
              <a:solidFill>
                <a:schemeClr val="dk1"/>
              </a:solidFill>
              <a:latin typeface="Open Sans"/>
              <a:ea typeface="Open Sans"/>
              <a:cs typeface="Open Sans"/>
              <a:sym typeface="Open Sans"/>
            </a:endParaRPr>
          </a:p>
          <a:p>
            <a:pPr indent="-311150" lvl="0" marL="457200" rtl="0" algn="l">
              <a:spcBef>
                <a:spcPts val="12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Granites are determined to have been transported as much as 3.5 miles. </a:t>
            </a:r>
            <a:endParaRPr sz="1300">
              <a:solidFill>
                <a:schemeClr val="dk1"/>
              </a:solidFill>
              <a:latin typeface="Open Sans"/>
              <a:ea typeface="Open Sans"/>
              <a:cs typeface="Open Sans"/>
              <a:sym typeface="Open Sans"/>
            </a:endParaRPr>
          </a:p>
          <a:p>
            <a:pPr indent="-311150" lvl="0" marL="457200" rtl="0" algn="l">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Striated fragments were found </a:t>
            </a:r>
            <a:endParaRPr sz="1300">
              <a:solidFill>
                <a:schemeClr val="dk1"/>
              </a:solidFill>
              <a:latin typeface="Open Sans"/>
              <a:ea typeface="Open Sans"/>
              <a:cs typeface="Open Sans"/>
              <a:sym typeface="Open Sans"/>
            </a:endParaRPr>
          </a:p>
        </p:txBody>
      </p:sp>
      <p:pic>
        <p:nvPicPr>
          <p:cNvPr id="132" name="Google Shape;132;p22"/>
          <p:cNvPicPr preferRelativeResize="0"/>
          <p:nvPr/>
        </p:nvPicPr>
        <p:blipFill>
          <a:blip r:embed="rId3">
            <a:alphaModFix/>
          </a:blip>
          <a:stretch>
            <a:fillRect/>
          </a:stretch>
        </p:blipFill>
        <p:spPr>
          <a:xfrm>
            <a:off x="239100" y="940325"/>
            <a:ext cx="4828175" cy="3835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Greater Basin and Range—</a:t>
            </a:r>
            <a:endParaRPr sz="2400">
              <a:latin typeface="Calibri"/>
              <a:ea typeface="Calibri"/>
              <a:cs typeface="Calibri"/>
              <a:sym typeface="Calibri"/>
            </a:endParaRPr>
          </a:p>
        </p:txBody>
      </p:sp>
      <p:sp>
        <p:nvSpPr>
          <p:cNvPr id="138" name="Google Shape;138;p23"/>
          <p:cNvSpPr/>
          <p:nvPr/>
        </p:nvSpPr>
        <p:spPr>
          <a:xfrm>
            <a:off x="4983300" y="888500"/>
            <a:ext cx="3849000" cy="312000"/>
          </a:xfrm>
          <a:prstGeom prst="roundRect">
            <a:avLst>
              <a:gd fmla="val 16667" name="adj"/>
            </a:avLst>
          </a:prstGeom>
          <a:solidFill>
            <a:srgbClr val="134F5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eorgia"/>
                <a:ea typeface="Georgia"/>
                <a:cs typeface="Georgia"/>
                <a:sym typeface="Georgia"/>
              </a:rPr>
              <a:t>SNAKE RANGE, NV</a:t>
            </a:r>
            <a:endParaRPr b="1">
              <a:solidFill>
                <a:srgbClr val="FFFFFF"/>
              </a:solidFill>
              <a:latin typeface="Georgia"/>
              <a:ea typeface="Georgia"/>
              <a:cs typeface="Georgia"/>
              <a:sym typeface="Georgia"/>
            </a:endParaRPr>
          </a:p>
        </p:txBody>
      </p:sp>
      <p:sp>
        <p:nvSpPr>
          <p:cNvPr id="139" name="Google Shape;139;p23"/>
          <p:cNvSpPr/>
          <p:nvPr/>
        </p:nvSpPr>
        <p:spPr>
          <a:xfrm>
            <a:off x="4983300" y="1286338"/>
            <a:ext cx="3849000" cy="1560000"/>
          </a:xfrm>
          <a:prstGeom prst="roundRect">
            <a:avLst>
              <a:gd fmla="val 6517" name="adj"/>
            </a:avLst>
          </a:prstGeom>
          <a:solidFill>
            <a:srgbClr val="134F5C"/>
          </a:solidFill>
          <a:ln cap="flat" cmpd="sng" w="9525">
            <a:solidFill>
              <a:schemeClr val="lt1"/>
            </a:solidFill>
            <a:prstDash val="solid"/>
            <a:round/>
            <a:headEnd len="sm" w="sm" type="none"/>
            <a:tailEnd len="sm" w="sm" type="none"/>
          </a:ln>
        </p:spPr>
        <p:txBody>
          <a:bodyPr anchorCtr="0" anchor="ctr" bIns="91425" lIns="18287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Open Sans"/>
                <a:ea typeface="Open Sans"/>
                <a:cs typeface="Open Sans"/>
                <a:sym typeface="Open Sans"/>
              </a:rPr>
              <a:t>Tioga Stage: </a:t>
            </a:r>
            <a:r>
              <a:rPr lang="en">
                <a:solidFill>
                  <a:schemeClr val="lt1"/>
                </a:solidFill>
                <a:latin typeface="Open Sans"/>
                <a:ea typeface="Open Sans"/>
                <a:cs typeface="Open Sans"/>
                <a:sym typeface="Open Sans"/>
              </a:rPr>
              <a:t>Ragged cirques on the Eastern slope of Wheeler peak indicate Tioga stage glaciation. </a:t>
            </a:r>
            <a:endParaRPr>
              <a:solidFill>
                <a:schemeClr val="lt1"/>
              </a:solidFill>
              <a:latin typeface="Open Sans"/>
              <a:ea typeface="Open Sans"/>
              <a:cs typeface="Open Sans"/>
              <a:sym typeface="Open Sans"/>
            </a:endParaRPr>
          </a:p>
          <a:p>
            <a:pPr indent="0" lvl="0" marL="0" rtl="0" algn="l">
              <a:lnSpc>
                <a:spcPct val="115000"/>
              </a:lnSpc>
              <a:spcBef>
                <a:spcPts val="1200"/>
              </a:spcBef>
              <a:spcAft>
                <a:spcPts val="1200"/>
              </a:spcAft>
              <a:buNone/>
            </a:pPr>
            <a:r>
              <a:rPr b="1" lang="en">
                <a:solidFill>
                  <a:schemeClr val="lt1"/>
                </a:solidFill>
                <a:latin typeface="Open Sans"/>
                <a:ea typeface="Open Sans"/>
                <a:cs typeface="Open Sans"/>
                <a:sym typeface="Open Sans"/>
              </a:rPr>
              <a:t>Tahoe Stage: </a:t>
            </a:r>
            <a:r>
              <a:rPr lang="en">
                <a:solidFill>
                  <a:schemeClr val="lt1"/>
                </a:solidFill>
                <a:latin typeface="Open Sans"/>
                <a:ea typeface="Open Sans"/>
                <a:cs typeface="Open Sans"/>
                <a:sym typeface="Open Sans"/>
              </a:rPr>
              <a:t>A bulky moraine extends from Wheeler peak. </a:t>
            </a:r>
            <a:endParaRPr b="1" sz="1700">
              <a:solidFill>
                <a:schemeClr val="lt1"/>
              </a:solidFill>
              <a:latin typeface="Open Sans"/>
              <a:ea typeface="Open Sans"/>
              <a:cs typeface="Open Sans"/>
              <a:sym typeface="Open Sans"/>
            </a:endParaRPr>
          </a:p>
        </p:txBody>
      </p:sp>
      <p:sp>
        <p:nvSpPr>
          <p:cNvPr id="140" name="Google Shape;140;p23"/>
          <p:cNvSpPr/>
          <p:nvPr/>
        </p:nvSpPr>
        <p:spPr>
          <a:xfrm>
            <a:off x="311700" y="888500"/>
            <a:ext cx="4490400" cy="312000"/>
          </a:xfrm>
          <a:prstGeom prst="roundRect">
            <a:avLst>
              <a:gd fmla="val 16667" name="adj"/>
            </a:avLst>
          </a:prstGeom>
          <a:solidFill>
            <a:srgbClr val="134F5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eorgia"/>
                <a:ea typeface="Georgia"/>
                <a:cs typeface="Georgia"/>
                <a:sym typeface="Georgia"/>
              </a:rPr>
              <a:t>RUBY MOUNTAINS, NV</a:t>
            </a:r>
            <a:endParaRPr b="1">
              <a:solidFill>
                <a:srgbClr val="FFFFFF"/>
              </a:solidFill>
              <a:latin typeface="Georgia"/>
              <a:ea typeface="Georgia"/>
              <a:cs typeface="Georgia"/>
              <a:sym typeface="Georgia"/>
            </a:endParaRPr>
          </a:p>
        </p:txBody>
      </p:sp>
      <p:sp>
        <p:nvSpPr>
          <p:cNvPr id="141" name="Google Shape;141;p23"/>
          <p:cNvSpPr/>
          <p:nvPr/>
        </p:nvSpPr>
        <p:spPr>
          <a:xfrm>
            <a:off x="311700" y="1286350"/>
            <a:ext cx="4490400" cy="3688200"/>
          </a:xfrm>
          <a:prstGeom prst="roundRect">
            <a:avLst>
              <a:gd fmla="val 6517" name="adj"/>
            </a:avLst>
          </a:prstGeom>
          <a:solidFill>
            <a:srgbClr val="134F5C"/>
          </a:solidFill>
          <a:ln cap="flat" cmpd="sng" w="9525">
            <a:solidFill>
              <a:schemeClr val="lt1"/>
            </a:solidFill>
            <a:prstDash val="solid"/>
            <a:round/>
            <a:headEnd len="sm" w="sm" type="none"/>
            <a:tailEnd len="sm" w="sm" type="none"/>
          </a:ln>
        </p:spPr>
        <p:txBody>
          <a:bodyPr anchorCtr="0" anchor="ctr" bIns="91425" lIns="18287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Tioga Stage: </a:t>
            </a:r>
            <a:r>
              <a:rPr lang="en" sz="1500">
                <a:solidFill>
                  <a:schemeClr val="lt1"/>
                </a:solidFill>
                <a:latin typeface="Open Sans"/>
                <a:ea typeface="Open Sans"/>
                <a:cs typeface="Open Sans"/>
                <a:sym typeface="Open Sans"/>
              </a:rPr>
              <a:t>Small, fresh moraine loops, fresh cirques. Did not extend into valleys and remained about 8000ft. </a:t>
            </a:r>
            <a:endParaRPr sz="1500">
              <a:solidFill>
                <a:schemeClr val="lt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Tahoe Stage: </a:t>
            </a:r>
            <a:r>
              <a:rPr lang="en" sz="1500">
                <a:solidFill>
                  <a:schemeClr val="lt1"/>
                </a:solidFill>
                <a:latin typeface="Open Sans"/>
                <a:ea typeface="Open Sans"/>
                <a:cs typeface="Open Sans"/>
                <a:sym typeface="Open Sans"/>
              </a:rPr>
              <a:t>Large moraines and flood plains, terminal moraines present. </a:t>
            </a:r>
            <a:endParaRPr sz="1500">
              <a:solidFill>
                <a:schemeClr val="lt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Earlier Stages?:</a:t>
            </a:r>
            <a:r>
              <a:rPr lang="en" sz="1500">
                <a:solidFill>
                  <a:schemeClr val="lt1"/>
                </a:solidFill>
                <a:latin typeface="Open Sans"/>
                <a:ea typeface="Open Sans"/>
                <a:cs typeface="Open Sans"/>
                <a:sym typeface="Open Sans"/>
              </a:rPr>
              <a:t> till-like material separate from the Tahoe stage suggest a possible Sherwin stage, but more evidence is required.  </a:t>
            </a:r>
            <a:endParaRPr b="1" sz="1500">
              <a:solidFill>
                <a:schemeClr val="lt1"/>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rPr b="1" i="1" lang="en" sz="1500">
                <a:solidFill>
                  <a:schemeClr val="lt1"/>
                </a:solidFill>
                <a:latin typeface="Open Sans"/>
                <a:ea typeface="Open Sans"/>
                <a:cs typeface="Open Sans"/>
                <a:sym typeface="Open Sans"/>
              </a:rPr>
              <a:t>Blackwelder admits a “hasty examination of the range”</a:t>
            </a:r>
            <a:endParaRPr b="1" i="1" sz="1500">
              <a:solidFill>
                <a:schemeClr val="lt1"/>
              </a:solidFill>
              <a:latin typeface="Open Sans"/>
              <a:ea typeface="Open Sans"/>
              <a:cs typeface="Open Sans"/>
              <a:sym typeface="Open Sans"/>
            </a:endParaRPr>
          </a:p>
        </p:txBody>
      </p:sp>
      <p:sp>
        <p:nvSpPr>
          <p:cNvPr id="142" name="Google Shape;142;p23"/>
          <p:cNvSpPr/>
          <p:nvPr/>
        </p:nvSpPr>
        <p:spPr>
          <a:xfrm>
            <a:off x="4983300" y="2952500"/>
            <a:ext cx="3849000" cy="312000"/>
          </a:xfrm>
          <a:prstGeom prst="roundRect">
            <a:avLst>
              <a:gd fmla="val 16667" name="adj"/>
            </a:avLst>
          </a:prstGeom>
          <a:solidFill>
            <a:srgbClr val="134F5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eorgia"/>
                <a:ea typeface="Georgia"/>
                <a:cs typeface="Georgia"/>
                <a:sym typeface="Georgia"/>
              </a:rPr>
              <a:t>HONORABLE MENTIONS</a:t>
            </a:r>
            <a:endParaRPr b="1">
              <a:solidFill>
                <a:srgbClr val="FFFFFF"/>
              </a:solidFill>
              <a:latin typeface="Georgia"/>
              <a:ea typeface="Georgia"/>
              <a:cs typeface="Georgia"/>
              <a:sym typeface="Georgia"/>
            </a:endParaRPr>
          </a:p>
        </p:txBody>
      </p:sp>
      <p:sp>
        <p:nvSpPr>
          <p:cNvPr id="143" name="Google Shape;143;p23"/>
          <p:cNvSpPr/>
          <p:nvPr/>
        </p:nvSpPr>
        <p:spPr>
          <a:xfrm>
            <a:off x="4983300" y="3328700"/>
            <a:ext cx="3849000" cy="1645800"/>
          </a:xfrm>
          <a:prstGeom prst="roundRect">
            <a:avLst>
              <a:gd fmla="val 6517" name="adj"/>
            </a:avLst>
          </a:prstGeom>
          <a:solidFill>
            <a:srgbClr val="134F5C"/>
          </a:solidFill>
          <a:ln cap="flat" cmpd="sng" w="9525">
            <a:solidFill>
              <a:schemeClr val="lt1"/>
            </a:solidFill>
            <a:prstDash val="solid"/>
            <a:round/>
            <a:headEnd len="sm" w="sm" type="none"/>
            <a:tailEnd len="sm" w="sm" type="none"/>
          </a:ln>
        </p:spPr>
        <p:txBody>
          <a:bodyPr anchorCtr="0" anchor="ctr" bIns="91425" lIns="182875" spcFirstLastPara="1" rIns="91425" wrap="square" tIns="91425">
            <a:noAutofit/>
          </a:bodyPr>
          <a:lstStyle/>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White Mountains, CA</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Carson Range, NV</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Independence Range, NV</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Schell Creek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Sweetwater</a:t>
            </a:r>
            <a:r>
              <a:rPr b="1" lang="en" sz="1000">
                <a:solidFill>
                  <a:schemeClr val="lt1"/>
                </a:solidFill>
                <a:latin typeface="Open Sans"/>
                <a:ea typeface="Open Sans"/>
                <a:cs typeface="Open Sans"/>
                <a:sym typeface="Open Sans"/>
              </a:rPr>
              <a:t>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Spring Mountain</a:t>
            </a:r>
            <a:r>
              <a:rPr b="1" lang="en" sz="1000">
                <a:solidFill>
                  <a:schemeClr val="lt1"/>
                </a:solidFill>
                <a:latin typeface="Open Sans"/>
                <a:ea typeface="Open Sans"/>
                <a:cs typeface="Open Sans"/>
                <a:sym typeface="Open Sans"/>
              </a:rPr>
              <a:t>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Toiyabe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Humboldt</a:t>
            </a:r>
            <a:r>
              <a:rPr b="1" lang="en" sz="1000">
                <a:solidFill>
                  <a:schemeClr val="lt1"/>
                </a:solidFill>
                <a:latin typeface="Open Sans"/>
                <a:ea typeface="Open Sans"/>
                <a:cs typeface="Open Sans"/>
                <a:sym typeface="Open Sans"/>
              </a:rPr>
              <a:t>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Onequi</a:t>
            </a:r>
            <a:r>
              <a:rPr b="1" lang="en" sz="1000">
                <a:solidFill>
                  <a:schemeClr val="lt1"/>
                </a:solidFill>
                <a:latin typeface="Open Sans"/>
                <a:ea typeface="Open Sans"/>
                <a:cs typeface="Open Sans"/>
                <a:sym typeface="Open Sans"/>
              </a:rPr>
              <a:t> Range</a:t>
            </a:r>
            <a:endParaRPr b="1" sz="10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000">
                <a:solidFill>
                  <a:schemeClr val="lt1"/>
                </a:solidFill>
                <a:latin typeface="Open Sans"/>
                <a:ea typeface="Open Sans"/>
                <a:cs typeface="Open Sans"/>
                <a:sym typeface="Open Sans"/>
              </a:rPr>
              <a:t>Beaver</a:t>
            </a:r>
            <a:r>
              <a:rPr b="1" lang="en" sz="1000">
                <a:solidFill>
                  <a:schemeClr val="lt1"/>
                </a:solidFill>
                <a:latin typeface="Open Sans"/>
                <a:ea typeface="Open Sans"/>
                <a:cs typeface="Open Sans"/>
                <a:sym typeface="Open Sans"/>
              </a:rPr>
              <a:t> Range</a:t>
            </a:r>
            <a:endParaRPr b="1" sz="1500">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Questions &amp; Comments—</a:t>
            </a:r>
            <a:endParaRPr sz="2400">
              <a:latin typeface="Calibri"/>
              <a:ea typeface="Calibri"/>
              <a:cs typeface="Calibri"/>
              <a:sym typeface="Calibri"/>
            </a:endParaRPr>
          </a:p>
        </p:txBody>
      </p:sp>
      <p:pic>
        <p:nvPicPr>
          <p:cNvPr id="149" name="Google Shape;149;p24"/>
          <p:cNvPicPr preferRelativeResize="0"/>
          <p:nvPr/>
        </p:nvPicPr>
        <p:blipFill>
          <a:blip r:embed="rId3">
            <a:alphaModFix/>
          </a:blip>
          <a:stretch>
            <a:fillRect/>
          </a:stretch>
        </p:blipFill>
        <p:spPr>
          <a:xfrm>
            <a:off x="1878100" y="926050"/>
            <a:ext cx="5387775" cy="3935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602688" y="1152475"/>
            <a:ext cx="4910700" cy="3068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solidFill>
                  <a:schemeClr val="dk1"/>
                </a:solidFill>
                <a:latin typeface="Open Sans"/>
                <a:ea typeface="Open Sans"/>
                <a:cs typeface="Open Sans"/>
                <a:sym typeface="Open Sans"/>
              </a:rPr>
              <a:t>Six</a:t>
            </a:r>
            <a:r>
              <a:rPr b="1" lang="en">
                <a:solidFill>
                  <a:schemeClr val="dk1"/>
                </a:solidFill>
                <a:latin typeface="Open Sans"/>
                <a:ea typeface="Open Sans"/>
                <a:cs typeface="Open Sans"/>
                <a:sym typeface="Open Sans"/>
              </a:rPr>
              <a:t> Glacial Stages - </a:t>
            </a:r>
            <a:r>
              <a:rPr lang="en">
                <a:solidFill>
                  <a:schemeClr val="dk1"/>
                </a:solidFill>
                <a:latin typeface="Open Sans"/>
                <a:ea typeface="Open Sans"/>
                <a:cs typeface="Open Sans"/>
                <a:sym typeface="Open Sans"/>
              </a:rPr>
              <a:t>Notable retreats and advances of glaciation in the Pleistocene</a:t>
            </a:r>
            <a:endParaRPr b="1">
              <a:solidFill>
                <a:schemeClr val="dk1"/>
              </a:solidFill>
              <a:latin typeface="Open Sans"/>
              <a:ea typeface="Open Sans"/>
              <a:cs typeface="Open Sans"/>
              <a:sym typeface="Open Sans"/>
            </a:endParaRPr>
          </a:p>
          <a:p>
            <a:pPr indent="0" lvl="0" marL="0" rtl="0" algn="l">
              <a:spcBef>
                <a:spcPts val="1200"/>
              </a:spcBef>
              <a:spcAft>
                <a:spcPts val="0"/>
              </a:spcAft>
              <a:buNone/>
            </a:pPr>
            <a:r>
              <a:rPr lang="en">
                <a:solidFill>
                  <a:schemeClr val="dk1"/>
                </a:solidFill>
                <a:latin typeface="Open Sans"/>
                <a:ea typeface="Open Sans"/>
                <a:cs typeface="Open Sans"/>
                <a:sym typeface="Open Sans"/>
              </a:rPr>
              <a:t>Tioga stage</a:t>
            </a:r>
            <a:endParaRPr>
              <a:solidFill>
                <a:schemeClr val="dk1"/>
              </a:solidFill>
              <a:latin typeface="Open Sans"/>
              <a:ea typeface="Open Sans"/>
              <a:cs typeface="Open Sans"/>
              <a:sym typeface="Open Sans"/>
            </a:endParaRPr>
          </a:p>
          <a:p>
            <a:pPr indent="0" lvl="0" marL="0" rtl="0" algn="l">
              <a:spcBef>
                <a:spcPts val="1200"/>
              </a:spcBef>
              <a:spcAft>
                <a:spcPts val="0"/>
              </a:spcAft>
              <a:buNone/>
            </a:pPr>
            <a:r>
              <a:rPr b="1" i="1" lang="en">
                <a:solidFill>
                  <a:srgbClr val="0B5394"/>
                </a:solidFill>
                <a:latin typeface="Open Sans"/>
                <a:ea typeface="Open Sans"/>
                <a:cs typeface="Open Sans"/>
                <a:sym typeface="Open Sans"/>
              </a:rPr>
              <a:t>Tenaya Stage (Sharp &amp; Birman, 1963)</a:t>
            </a:r>
            <a:endParaRPr b="1" i="1">
              <a:solidFill>
                <a:srgbClr val="0B5394"/>
              </a:solidFill>
              <a:latin typeface="Open Sans"/>
              <a:ea typeface="Open Sans"/>
              <a:cs typeface="Open Sans"/>
              <a:sym typeface="Open Sans"/>
            </a:endParaRPr>
          </a:p>
          <a:p>
            <a:pPr indent="0" lvl="0" marL="0" rtl="0" algn="l">
              <a:spcBef>
                <a:spcPts val="1200"/>
              </a:spcBef>
              <a:spcAft>
                <a:spcPts val="0"/>
              </a:spcAft>
              <a:buNone/>
            </a:pPr>
            <a:r>
              <a:rPr lang="en">
                <a:solidFill>
                  <a:schemeClr val="dk1"/>
                </a:solidFill>
                <a:latin typeface="Open Sans"/>
                <a:ea typeface="Open Sans"/>
                <a:cs typeface="Open Sans"/>
                <a:sym typeface="Open Sans"/>
              </a:rPr>
              <a:t>Tahoe stage</a:t>
            </a:r>
            <a:endParaRPr>
              <a:solidFill>
                <a:schemeClr val="dk1"/>
              </a:solidFill>
              <a:latin typeface="Open Sans"/>
              <a:ea typeface="Open Sans"/>
              <a:cs typeface="Open Sans"/>
              <a:sym typeface="Open Sans"/>
            </a:endParaRPr>
          </a:p>
          <a:p>
            <a:pPr indent="0" lvl="0" marL="0" rtl="0" algn="l">
              <a:spcBef>
                <a:spcPts val="1200"/>
              </a:spcBef>
              <a:spcAft>
                <a:spcPts val="0"/>
              </a:spcAft>
              <a:buNone/>
            </a:pPr>
            <a:r>
              <a:rPr b="1" i="1" lang="en">
                <a:solidFill>
                  <a:srgbClr val="0B5394"/>
                </a:solidFill>
                <a:latin typeface="Open Sans"/>
                <a:ea typeface="Open Sans"/>
                <a:cs typeface="Open Sans"/>
                <a:sym typeface="Open Sans"/>
              </a:rPr>
              <a:t>Mono Basin stage (Sharp &amp; Birman, 1963)</a:t>
            </a:r>
            <a:endParaRPr b="1" i="1">
              <a:solidFill>
                <a:srgbClr val="0B5394"/>
              </a:solidFill>
              <a:latin typeface="Open Sans"/>
              <a:ea typeface="Open Sans"/>
              <a:cs typeface="Open Sans"/>
              <a:sym typeface="Open Sans"/>
            </a:endParaRPr>
          </a:p>
          <a:p>
            <a:pPr indent="0" lvl="0" marL="0" rtl="0" algn="l">
              <a:spcBef>
                <a:spcPts val="1200"/>
              </a:spcBef>
              <a:spcAft>
                <a:spcPts val="0"/>
              </a:spcAft>
              <a:buNone/>
            </a:pPr>
            <a:r>
              <a:rPr lang="en">
                <a:solidFill>
                  <a:srgbClr val="000000"/>
                </a:solidFill>
                <a:latin typeface="Open Sans"/>
                <a:ea typeface="Open Sans"/>
                <a:cs typeface="Open Sans"/>
                <a:sym typeface="Open Sans"/>
              </a:rPr>
              <a:t>Sherwin stage</a:t>
            </a:r>
            <a:endParaRPr>
              <a:solidFill>
                <a:srgbClr val="000000"/>
              </a:solidFill>
              <a:latin typeface="Open Sans"/>
              <a:ea typeface="Open Sans"/>
              <a:cs typeface="Open Sans"/>
              <a:sym typeface="Open Sans"/>
            </a:endParaRPr>
          </a:p>
          <a:p>
            <a:pPr indent="0" lvl="0" marL="0" rtl="0" algn="l">
              <a:spcBef>
                <a:spcPts val="1200"/>
              </a:spcBef>
              <a:spcAft>
                <a:spcPts val="1200"/>
              </a:spcAft>
              <a:buNone/>
            </a:pPr>
            <a:r>
              <a:rPr lang="en">
                <a:solidFill>
                  <a:schemeClr val="dk1"/>
                </a:solidFill>
                <a:latin typeface="Open Sans"/>
                <a:ea typeface="Open Sans"/>
                <a:cs typeface="Open Sans"/>
                <a:sym typeface="Open Sans"/>
              </a:rPr>
              <a:t>McGee stage</a:t>
            </a:r>
            <a:endParaRPr>
              <a:solidFill>
                <a:schemeClr val="dk1"/>
              </a:solidFill>
              <a:latin typeface="Open Sans"/>
              <a:ea typeface="Open Sans"/>
              <a:cs typeface="Open Sans"/>
              <a:sym typeface="Open Sans"/>
            </a:endParaRPr>
          </a:p>
        </p:txBody>
      </p:sp>
      <p:sp>
        <p:nvSpPr>
          <p:cNvPr id="63" name="Google Shape;63;p14"/>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Glacial Stages —</a:t>
            </a:r>
            <a:endParaRPr sz="2400">
              <a:latin typeface="Calibri"/>
              <a:ea typeface="Calibri"/>
              <a:cs typeface="Calibri"/>
              <a:sym typeface="Calibri"/>
            </a:endParaRPr>
          </a:p>
        </p:txBody>
      </p:sp>
      <p:sp>
        <p:nvSpPr>
          <p:cNvPr id="64" name="Google Shape;64;p14"/>
          <p:cNvSpPr/>
          <p:nvPr/>
        </p:nvSpPr>
        <p:spPr>
          <a:xfrm>
            <a:off x="5278450" y="903225"/>
            <a:ext cx="3554100" cy="3444600"/>
          </a:xfrm>
          <a:prstGeom prst="roundRect">
            <a:avLst>
              <a:gd fmla="val 6517" name="adj"/>
            </a:avLst>
          </a:prstGeom>
          <a:solidFill>
            <a:srgbClr val="134F5C"/>
          </a:solidFill>
          <a:ln cap="flat" cmpd="sng" w="9525">
            <a:solidFill>
              <a:schemeClr val="lt1"/>
            </a:solidFill>
            <a:prstDash val="solid"/>
            <a:round/>
            <a:headEnd len="sm" w="sm" type="none"/>
            <a:tailEnd len="sm" w="sm" type="none"/>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chemeClr val="lt1"/>
                </a:solidFill>
                <a:latin typeface="Open Sans"/>
                <a:ea typeface="Open Sans"/>
                <a:cs typeface="Open Sans"/>
                <a:sym typeface="Open Sans"/>
              </a:rPr>
              <a:t>Determined by: </a:t>
            </a:r>
            <a:endParaRPr b="1" sz="18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Moraine morphology</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Glacial striation</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Erosional features </a:t>
            </a:r>
            <a:endParaRPr sz="1800">
              <a:solidFill>
                <a:schemeClr val="lt1"/>
              </a:solidFill>
              <a:latin typeface="Open Sans"/>
              <a:ea typeface="Open Sans"/>
              <a:cs typeface="Open Sans"/>
              <a:sym typeface="Open Sans"/>
            </a:endParaRPr>
          </a:p>
          <a:p>
            <a:pPr indent="-342900" lvl="1" marL="9144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Creeks</a:t>
            </a:r>
            <a:endParaRPr sz="1800">
              <a:solidFill>
                <a:schemeClr val="lt1"/>
              </a:solidFill>
              <a:latin typeface="Open Sans"/>
              <a:ea typeface="Open Sans"/>
              <a:cs typeface="Open Sans"/>
              <a:sym typeface="Open Sans"/>
            </a:endParaRPr>
          </a:p>
          <a:p>
            <a:pPr indent="-342900" lvl="1" marL="9144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Ravines</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Correlation w/ lava flows</a:t>
            </a:r>
            <a:endParaRPr sz="1800">
              <a:solidFill>
                <a:schemeClr val="lt1"/>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Stream terraces</a:t>
            </a:r>
            <a:endParaRPr sz="1800">
              <a:solidFill>
                <a:schemeClr val="lt1"/>
              </a:solidFill>
              <a:latin typeface="Open Sans"/>
              <a:ea typeface="Open Sans"/>
              <a:cs typeface="Open Sans"/>
              <a:sym typeface="Open Sans"/>
            </a:endParaRPr>
          </a:p>
        </p:txBody>
      </p:sp>
      <p:sp>
        <p:nvSpPr>
          <p:cNvPr id="65" name="Google Shape;65;p14"/>
          <p:cNvSpPr txBox="1"/>
          <p:nvPr/>
        </p:nvSpPr>
        <p:spPr>
          <a:xfrm>
            <a:off x="414625" y="4347900"/>
            <a:ext cx="8520600" cy="47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500">
                <a:solidFill>
                  <a:schemeClr val="dk1"/>
                </a:solidFill>
                <a:latin typeface="Open Sans SemiBold"/>
                <a:ea typeface="Open Sans SemiBold"/>
                <a:cs typeface="Open Sans SemiBold"/>
                <a:sym typeface="Open Sans SemiBold"/>
              </a:rPr>
              <a:t>Comment made</a:t>
            </a:r>
            <a:r>
              <a:rPr lang="en" sz="1500">
                <a:solidFill>
                  <a:schemeClr val="dk1"/>
                </a:solidFill>
                <a:latin typeface="Open Sans SemiBold"/>
                <a:ea typeface="Open Sans SemiBold"/>
                <a:cs typeface="Open Sans SemiBold"/>
                <a:sym typeface="Open Sans SemiBold"/>
              </a:rPr>
              <a:t> by Blackwelder that we could still be in the glacial period as there are current glaciers in the Sierra Nevada</a:t>
            </a:r>
            <a:endParaRPr sz="1500">
              <a:solidFill>
                <a:schemeClr val="dk1"/>
              </a:solidFill>
              <a:latin typeface="Open Sans SemiBold"/>
              <a:ea typeface="Open Sans SemiBold"/>
              <a:cs typeface="Open Sans SemiBold"/>
              <a:sym typeface="Open Sans SemiBold"/>
            </a:endParaRPr>
          </a:p>
        </p:txBody>
      </p:sp>
      <p:cxnSp>
        <p:nvCxnSpPr>
          <p:cNvPr id="66" name="Google Shape;66;p14"/>
          <p:cNvCxnSpPr/>
          <p:nvPr/>
        </p:nvCxnSpPr>
        <p:spPr>
          <a:xfrm flipH="1" rot="10800000">
            <a:off x="414625" y="2059725"/>
            <a:ext cx="12300" cy="1942200"/>
          </a:xfrm>
          <a:prstGeom prst="straightConnector1">
            <a:avLst/>
          </a:prstGeom>
          <a:noFill/>
          <a:ln cap="flat" cmpd="sng" w="28575">
            <a:solidFill>
              <a:schemeClr val="dk1"/>
            </a:solidFill>
            <a:prstDash val="solid"/>
            <a:round/>
            <a:headEnd len="med" w="med" type="none"/>
            <a:tailEnd len="med" w="med" type="triangle"/>
          </a:ln>
        </p:spPr>
      </p:cxnSp>
      <p:sp>
        <p:nvSpPr>
          <p:cNvPr id="67" name="Google Shape;67;p14"/>
          <p:cNvSpPr txBox="1"/>
          <p:nvPr/>
        </p:nvSpPr>
        <p:spPr>
          <a:xfrm rot="-5400000">
            <a:off x="-95400" y="2947025"/>
            <a:ext cx="693000" cy="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Time</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idx="1" type="body"/>
          </p:nvPr>
        </p:nvSpPr>
        <p:spPr>
          <a:xfrm>
            <a:off x="4360150" y="960075"/>
            <a:ext cx="4472100" cy="3904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1300">
                <a:solidFill>
                  <a:srgbClr val="0C343D"/>
                </a:solidFill>
                <a:latin typeface="Open Sans"/>
                <a:ea typeface="Open Sans"/>
                <a:cs typeface="Open Sans"/>
                <a:sym typeface="Open Sans"/>
              </a:rPr>
              <a:t>“The lateral moraines generally stand out as bold embankments, marred only by a few landslides and by sharp ravines where tributary brooks descend the canyon sides.”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Characteristics: </a:t>
            </a:r>
            <a:r>
              <a:rPr lang="en" sz="1300">
                <a:solidFill>
                  <a:srgbClr val="0C343D"/>
                </a:solidFill>
                <a:latin typeface="Open Sans"/>
                <a:ea typeface="Open Sans"/>
                <a:cs typeface="Open Sans"/>
                <a:sym typeface="Open Sans"/>
              </a:rPr>
              <a:t>Best preserved glacial features with minimal erosion; clear moraine formations and polished rock surfaces.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Evidence for Age:</a:t>
            </a:r>
            <a:endParaRPr b="1"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Freshness of Moraines: Moraines and rock surfaces are relatively unaltered and well-preserved.</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Limited Erosion: Little valley erosion, fresh moraines with minimal breaches.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Boulder Weathering: Most boulders remain almost unweathered, with high visibility of striations on resistant rocks.</a:t>
            </a:r>
            <a:endParaRPr sz="1300">
              <a:solidFill>
                <a:srgbClr val="0C343D"/>
              </a:solidFill>
              <a:latin typeface="Open Sans"/>
              <a:ea typeface="Open Sans"/>
              <a:cs typeface="Open Sans"/>
              <a:sym typeface="Open Sans"/>
            </a:endParaRPr>
          </a:p>
          <a:p>
            <a:pPr indent="0" lvl="0" marL="0" rtl="0" algn="l">
              <a:spcBef>
                <a:spcPts val="1200"/>
              </a:spcBef>
              <a:spcAft>
                <a:spcPts val="1200"/>
              </a:spcAft>
              <a:buClr>
                <a:schemeClr val="dk1"/>
              </a:buClr>
              <a:buSzPct val="61111"/>
              <a:buFont typeface="Arial"/>
              <a:buNone/>
            </a:pPr>
            <a:r>
              <a:t/>
            </a:r>
            <a:endParaRPr>
              <a:solidFill>
                <a:srgbClr val="0C343D"/>
              </a:solidFill>
              <a:latin typeface="Open Sans"/>
              <a:ea typeface="Open Sans"/>
              <a:cs typeface="Open Sans"/>
              <a:sym typeface="Open Sans"/>
            </a:endParaRPr>
          </a:p>
        </p:txBody>
      </p:sp>
      <p:sp>
        <p:nvSpPr>
          <p:cNvPr id="73" name="Google Shape;73;p15"/>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Tioga Stage (most recent)—</a:t>
            </a:r>
            <a:endParaRPr sz="2400">
              <a:latin typeface="Calibri"/>
              <a:ea typeface="Calibri"/>
              <a:cs typeface="Calibri"/>
              <a:sym typeface="Calibri"/>
            </a:endParaRPr>
          </a:p>
        </p:txBody>
      </p:sp>
      <p:pic>
        <p:nvPicPr>
          <p:cNvPr id="74" name="Google Shape;74;p15"/>
          <p:cNvPicPr preferRelativeResize="0"/>
          <p:nvPr/>
        </p:nvPicPr>
        <p:blipFill rotWithShape="1">
          <a:blip r:embed="rId3">
            <a:alphaModFix/>
          </a:blip>
          <a:srcRect b="0" l="12162" r="22164" t="10801"/>
          <a:stretch/>
        </p:blipFill>
        <p:spPr>
          <a:xfrm>
            <a:off x="311700" y="898775"/>
            <a:ext cx="3882399" cy="3904802"/>
          </a:xfrm>
          <a:prstGeom prst="rect">
            <a:avLst/>
          </a:prstGeom>
          <a:noFill/>
          <a:ln>
            <a:noFill/>
          </a:ln>
        </p:spPr>
      </p:pic>
      <p:sp>
        <p:nvSpPr>
          <p:cNvPr id="75" name="Google Shape;75;p15"/>
          <p:cNvSpPr txBox="1"/>
          <p:nvPr/>
        </p:nvSpPr>
        <p:spPr>
          <a:xfrm>
            <a:off x="311700" y="4750675"/>
            <a:ext cx="38838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Georgia"/>
                <a:ea typeface="Georgia"/>
                <a:cs typeface="Georgia"/>
                <a:sym typeface="Georgia"/>
              </a:rPr>
              <a:t>Google Earth image of locations that show best Tioga Stage features. </a:t>
            </a:r>
            <a:endParaRPr sz="900">
              <a:solidFill>
                <a:schemeClr val="dk2"/>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idx="1" type="body"/>
          </p:nvPr>
        </p:nvSpPr>
        <p:spPr>
          <a:xfrm>
            <a:off x="5739625" y="877950"/>
            <a:ext cx="3300600" cy="41184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lang="en" sz="1300">
                <a:solidFill>
                  <a:schemeClr val="dk1"/>
                </a:solidFill>
                <a:latin typeface="Open Sans"/>
                <a:ea typeface="Open Sans"/>
                <a:cs typeface="Open Sans"/>
                <a:sym typeface="Open Sans"/>
              </a:rPr>
              <a:t>“The lateral moraines generally stand out as bold embankments, marred only by a few landslides and by sharp ravines where tributary brooks descend the canyon sides.” </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b="1" lang="en" sz="1300">
                <a:solidFill>
                  <a:schemeClr val="dk1"/>
                </a:solidFill>
                <a:latin typeface="Open Sans"/>
                <a:ea typeface="Open Sans"/>
                <a:cs typeface="Open Sans"/>
                <a:sym typeface="Open Sans"/>
              </a:rPr>
              <a:t>Characteristics: </a:t>
            </a:r>
            <a:r>
              <a:rPr lang="en" sz="1300">
                <a:solidFill>
                  <a:schemeClr val="dk1"/>
                </a:solidFill>
                <a:latin typeface="Open Sans"/>
                <a:ea typeface="Open Sans"/>
                <a:cs typeface="Open Sans"/>
                <a:sym typeface="Open Sans"/>
              </a:rPr>
              <a:t>Best preserved glacial features with minimal erosion; clear moraine formations and polished rock surfaces. Average height is 25ft. </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b="1" lang="en" sz="1300">
                <a:solidFill>
                  <a:schemeClr val="dk1"/>
                </a:solidFill>
                <a:latin typeface="Open Sans"/>
                <a:ea typeface="Open Sans"/>
                <a:cs typeface="Open Sans"/>
                <a:sym typeface="Open Sans"/>
              </a:rPr>
              <a:t>Evidence for Age:</a:t>
            </a:r>
            <a:endParaRPr b="1" sz="1300">
              <a:solidFill>
                <a:schemeClr val="dk1"/>
              </a:solidFill>
              <a:latin typeface="Open Sans"/>
              <a:ea typeface="Open Sans"/>
              <a:cs typeface="Open Sans"/>
              <a:sym typeface="Open Sans"/>
            </a:endParaRPr>
          </a:p>
          <a:p>
            <a:pPr indent="0" lvl="0" marL="0" rtl="0" algn="l">
              <a:spcBef>
                <a:spcPts val="1200"/>
              </a:spcBef>
              <a:spcAft>
                <a:spcPts val="0"/>
              </a:spcAft>
              <a:buNone/>
            </a:pPr>
            <a:r>
              <a:rPr lang="en" sz="1300">
                <a:solidFill>
                  <a:schemeClr val="dk1"/>
                </a:solidFill>
                <a:latin typeface="Open Sans"/>
                <a:ea typeface="Open Sans"/>
                <a:cs typeface="Open Sans"/>
                <a:sym typeface="Open Sans"/>
              </a:rPr>
              <a:t>Freshness of Moraines: Moraines and rock surfaces are relatively unaltered and well-preserved.</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lang="en" sz="1300">
                <a:solidFill>
                  <a:schemeClr val="dk1"/>
                </a:solidFill>
                <a:latin typeface="Open Sans"/>
                <a:ea typeface="Open Sans"/>
                <a:cs typeface="Open Sans"/>
                <a:sym typeface="Open Sans"/>
              </a:rPr>
              <a:t>Limited Erosion: Little valley erosion, fresh moraines with minimal breaches.</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lang="en" sz="1300">
                <a:solidFill>
                  <a:schemeClr val="dk1"/>
                </a:solidFill>
                <a:latin typeface="Open Sans"/>
                <a:ea typeface="Open Sans"/>
                <a:cs typeface="Open Sans"/>
                <a:sym typeface="Open Sans"/>
              </a:rPr>
              <a:t>Boulder Weathering: Most boulders remain almost unweathered, with high visibility of striations on resistant rocks.</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lang="en" sz="1300">
                <a:solidFill>
                  <a:schemeClr val="dk1"/>
                </a:solidFill>
                <a:latin typeface="Open Sans"/>
                <a:ea typeface="Open Sans"/>
                <a:cs typeface="Open Sans"/>
                <a:sym typeface="Open Sans"/>
              </a:rPr>
              <a:t>Volcanics: Mono cones may be younger than Tioga glaciation as some ash is found on nearby moraines. </a:t>
            </a:r>
            <a:endParaRPr sz="1300">
              <a:solidFill>
                <a:schemeClr val="dk1"/>
              </a:solidFill>
              <a:latin typeface="Open Sans"/>
              <a:ea typeface="Open Sans"/>
              <a:cs typeface="Open Sans"/>
              <a:sym typeface="Open Sans"/>
            </a:endParaRPr>
          </a:p>
          <a:p>
            <a:pPr indent="0" lvl="0" marL="0" rtl="0" algn="l">
              <a:spcBef>
                <a:spcPts val="1200"/>
              </a:spcBef>
              <a:spcAft>
                <a:spcPts val="0"/>
              </a:spcAft>
              <a:buNone/>
            </a:pPr>
            <a:r>
              <a:rPr b="1" lang="en" sz="1300">
                <a:solidFill>
                  <a:schemeClr val="dk1"/>
                </a:solidFill>
                <a:latin typeface="Open Sans"/>
                <a:ea typeface="Open Sans"/>
                <a:cs typeface="Open Sans"/>
                <a:sym typeface="Open Sans"/>
              </a:rPr>
              <a:t>Relative to other Stages: </a:t>
            </a:r>
            <a:r>
              <a:rPr lang="en" sz="1300">
                <a:solidFill>
                  <a:schemeClr val="dk1"/>
                </a:solidFill>
                <a:latin typeface="Open Sans"/>
                <a:ea typeface="Open Sans"/>
                <a:cs typeface="Open Sans"/>
                <a:sym typeface="Open Sans"/>
              </a:rPr>
              <a:t>Tioga appears to be a smaller event and arranged concentrically within the earlier moraines of the Tahoe stage. </a:t>
            </a:r>
            <a:endParaRPr sz="1300">
              <a:solidFill>
                <a:schemeClr val="dk1"/>
              </a:solidFill>
              <a:latin typeface="Open Sans"/>
              <a:ea typeface="Open Sans"/>
              <a:cs typeface="Open Sans"/>
              <a:sym typeface="Open Sans"/>
            </a:endParaRPr>
          </a:p>
          <a:p>
            <a:pPr indent="0" lvl="0" marL="0" rtl="0" algn="l">
              <a:spcBef>
                <a:spcPts val="1200"/>
              </a:spcBef>
              <a:spcAft>
                <a:spcPts val="1200"/>
              </a:spcAft>
              <a:buNone/>
            </a:pPr>
            <a:r>
              <a:rPr b="1" lang="en" sz="1300">
                <a:solidFill>
                  <a:schemeClr val="dk1"/>
                </a:solidFill>
                <a:latin typeface="Open Sans"/>
                <a:ea typeface="Open Sans"/>
                <a:cs typeface="Open Sans"/>
                <a:sym typeface="Open Sans"/>
              </a:rPr>
              <a:t>Terminal Elevation: </a:t>
            </a:r>
            <a:r>
              <a:rPr lang="en" sz="1300">
                <a:solidFill>
                  <a:schemeClr val="dk1"/>
                </a:solidFill>
                <a:latin typeface="Open Sans"/>
                <a:ea typeface="Open Sans"/>
                <a:cs typeface="Open Sans"/>
                <a:sym typeface="Open Sans"/>
              </a:rPr>
              <a:t>7500ft</a:t>
            </a:r>
            <a:endParaRPr sz="1300">
              <a:solidFill>
                <a:schemeClr val="dk1"/>
              </a:solidFill>
              <a:latin typeface="Open Sans"/>
              <a:ea typeface="Open Sans"/>
              <a:cs typeface="Open Sans"/>
              <a:sym typeface="Open Sans"/>
            </a:endParaRPr>
          </a:p>
        </p:txBody>
      </p:sp>
      <p:sp>
        <p:nvSpPr>
          <p:cNvPr id="81" name="Google Shape;81;p16"/>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Tioga Stage —</a:t>
            </a:r>
            <a:endParaRPr sz="2400">
              <a:latin typeface="Calibri"/>
              <a:ea typeface="Calibri"/>
              <a:cs typeface="Calibri"/>
              <a:sym typeface="Calibri"/>
            </a:endParaRPr>
          </a:p>
        </p:txBody>
      </p:sp>
      <p:pic>
        <p:nvPicPr>
          <p:cNvPr id="82" name="Google Shape;82;p16"/>
          <p:cNvPicPr preferRelativeResize="0"/>
          <p:nvPr/>
        </p:nvPicPr>
        <p:blipFill>
          <a:blip r:embed="rId3">
            <a:alphaModFix/>
          </a:blip>
          <a:stretch>
            <a:fillRect/>
          </a:stretch>
        </p:blipFill>
        <p:spPr>
          <a:xfrm>
            <a:off x="311700" y="877950"/>
            <a:ext cx="5392450" cy="3777799"/>
          </a:xfrm>
          <a:prstGeom prst="rect">
            <a:avLst/>
          </a:prstGeom>
          <a:noFill/>
          <a:ln>
            <a:noFill/>
          </a:ln>
        </p:spPr>
      </p:pic>
      <p:sp>
        <p:nvSpPr>
          <p:cNvPr id="83" name="Google Shape;83;p16"/>
          <p:cNvSpPr txBox="1"/>
          <p:nvPr/>
        </p:nvSpPr>
        <p:spPr>
          <a:xfrm>
            <a:off x="311700" y="4750675"/>
            <a:ext cx="38838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Georgia"/>
                <a:ea typeface="Georgia"/>
                <a:cs typeface="Georgia"/>
                <a:sym typeface="Georgia"/>
              </a:rPr>
              <a:t>Convict Lake, https://www.marlimillerphoto.com/Gl-29.html</a:t>
            </a:r>
            <a:endParaRPr sz="900">
              <a:solidFill>
                <a:schemeClr val="dk2"/>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4719200" y="960075"/>
            <a:ext cx="4113000" cy="390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300">
                <a:solidFill>
                  <a:srgbClr val="0C343D"/>
                </a:solidFill>
                <a:latin typeface="Open Sans"/>
                <a:ea typeface="Open Sans"/>
                <a:cs typeface="Open Sans"/>
                <a:sym typeface="Open Sans"/>
              </a:rPr>
              <a:t>Characteristics: </a:t>
            </a:r>
            <a:r>
              <a:rPr lang="en" sz="1300">
                <a:solidFill>
                  <a:srgbClr val="0C343D"/>
                </a:solidFill>
                <a:latin typeface="Open Sans"/>
                <a:ea typeface="Open Sans"/>
                <a:cs typeface="Open Sans"/>
                <a:sym typeface="Open Sans"/>
              </a:rPr>
              <a:t>Previously mapped as Tioga and Tahoe, by 1950-1960, the Tenaya was broken out as a separate glacial stage.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Evidence for Age:</a:t>
            </a:r>
            <a:endParaRPr b="1"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a:t>
            </a:r>
            <a:r>
              <a:rPr lang="en" sz="1300">
                <a:solidFill>
                  <a:srgbClr val="0C343D"/>
                </a:solidFill>
                <a:latin typeface="Open Sans"/>
                <a:ea typeface="Open Sans"/>
                <a:cs typeface="Open Sans"/>
                <a:sym typeface="Open Sans"/>
              </a:rPr>
              <a:t>Separate ridges between the Tioga and Tahoe lateral moraines are evidence of the Tenaya stage.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 Did not build large terminal moraines.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 Distinctly fresher and more topographically ragged moraines than Tahoe. </a:t>
            </a:r>
            <a:endParaRPr sz="1300">
              <a:solidFill>
                <a:srgbClr val="0C343D"/>
              </a:solidFill>
              <a:latin typeface="Open Sans"/>
              <a:ea typeface="Open Sans"/>
              <a:cs typeface="Open Sans"/>
              <a:sym typeface="Open Sans"/>
            </a:endParaRPr>
          </a:p>
          <a:p>
            <a:pPr indent="0" lvl="0" marL="0" rtl="0" algn="l">
              <a:spcBef>
                <a:spcPts val="1200"/>
              </a:spcBef>
              <a:spcAft>
                <a:spcPts val="1200"/>
              </a:spcAft>
              <a:buNone/>
            </a:pPr>
            <a:r>
              <a:rPr lang="en" sz="1300">
                <a:solidFill>
                  <a:srgbClr val="0C343D"/>
                </a:solidFill>
                <a:latin typeface="Open Sans"/>
                <a:ea typeface="Open Sans"/>
                <a:cs typeface="Open Sans"/>
                <a:sym typeface="Open Sans"/>
              </a:rPr>
              <a:t>- Tenaya moraines pass under Tioga moraines. </a:t>
            </a:r>
            <a:endParaRPr sz="1300">
              <a:solidFill>
                <a:srgbClr val="0C343D"/>
              </a:solidFill>
              <a:latin typeface="Open Sans"/>
              <a:ea typeface="Open Sans"/>
              <a:cs typeface="Open Sans"/>
              <a:sym typeface="Open Sans"/>
            </a:endParaRPr>
          </a:p>
        </p:txBody>
      </p:sp>
      <p:sp>
        <p:nvSpPr>
          <p:cNvPr id="89" name="Google Shape;89;p17"/>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Tenaya Stage —</a:t>
            </a:r>
            <a:endParaRPr sz="2400">
              <a:latin typeface="Calibri"/>
              <a:ea typeface="Calibri"/>
              <a:cs typeface="Calibri"/>
              <a:sym typeface="Calibri"/>
            </a:endParaRPr>
          </a:p>
        </p:txBody>
      </p:sp>
      <p:pic>
        <p:nvPicPr>
          <p:cNvPr id="90" name="Google Shape;90;p17"/>
          <p:cNvPicPr preferRelativeResize="0"/>
          <p:nvPr/>
        </p:nvPicPr>
        <p:blipFill>
          <a:blip r:embed="rId3">
            <a:alphaModFix/>
          </a:blip>
          <a:stretch>
            <a:fillRect/>
          </a:stretch>
        </p:blipFill>
        <p:spPr>
          <a:xfrm>
            <a:off x="311700" y="960075"/>
            <a:ext cx="4364302" cy="3733149"/>
          </a:xfrm>
          <a:prstGeom prst="rect">
            <a:avLst/>
          </a:prstGeom>
          <a:noFill/>
          <a:ln>
            <a:noFill/>
          </a:ln>
        </p:spPr>
      </p:pic>
      <p:sp>
        <p:nvSpPr>
          <p:cNvPr id="91" name="Google Shape;91;p17"/>
          <p:cNvSpPr txBox="1"/>
          <p:nvPr/>
        </p:nvSpPr>
        <p:spPr>
          <a:xfrm>
            <a:off x="311700" y="4750675"/>
            <a:ext cx="7100400" cy="1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Georgia"/>
                <a:ea typeface="Georgia"/>
                <a:cs typeface="Georgia"/>
                <a:sym typeface="Georgia"/>
              </a:rPr>
              <a:t>Google Earth image of Lee Vining Creek (described as having good examples of lateral </a:t>
            </a:r>
            <a:r>
              <a:rPr lang="en" sz="900">
                <a:solidFill>
                  <a:schemeClr val="dk2"/>
                </a:solidFill>
                <a:latin typeface="Georgia"/>
                <a:ea typeface="Georgia"/>
                <a:cs typeface="Georgia"/>
                <a:sym typeface="Georgia"/>
              </a:rPr>
              <a:t>moraines</a:t>
            </a:r>
            <a:r>
              <a:rPr lang="en" sz="900">
                <a:solidFill>
                  <a:schemeClr val="dk2"/>
                </a:solidFill>
                <a:latin typeface="Georgia"/>
                <a:ea typeface="Georgia"/>
                <a:cs typeface="Georgia"/>
                <a:sym typeface="Georgia"/>
              </a:rPr>
              <a:t> from </a:t>
            </a:r>
            <a:r>
              <a:rPr lang="en" sz="900">
                <a:solidFill>
                  <a:schemeClr val="dk2"/>
                </a:solidFill>
                <a:latin typeface="Georgia"/>
                <a:ea typeface="Georgia"/>
                <a:cs typeface="Georgia"/>
                <a:sym typeface="Georgia"/>
              </a:rPr>
              <a:t>the</a:t>
            </a:r>
            <a:r>
              <a:rPr lang="en" sz="900">
                <a:solidFill>
                  <a:schemeClr val="dk2"/>
                </a:solidFill>
                <a:latin typeface="Georgia"/>
                <a:ea typeface="Georgia"/>
                <a:cs typeface="Georgia"/>
                <a:sym typeface="Georgia"/>
              </a:rPr>
              <a:t> Tenaya. </a:t>
            </a:r>
            <a:endParaRPr sz="900">
              <a:solidFill>
                <a:schemeClr val="dk2"/>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5269625" y="869750"/>
            <a:ext cx="3735900" cy="41178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sz="1300">
                <a:solidFill>
                  <a:srgbClr val="0C343D"/>
                </a:solidFill>
                <a:latin typeface="Open Sans"/>
                <a:ea typeface="Open Sans"/>
                <a:cs typeface="Open Sans"/>
                <a:sym typeface="Open Sans"/>
              </a:rPr>
              <a:t>Characteristics: </a:t>
            </a:r>
            <a:r>
              <a:rPr lang="en" sz="1300">
                <a:solidFill>
                  <a:srgbClr val="0C343D"/>
                </a:solidFill>
                <a:latin typeface="Open Sans"/>
                <a:ea typeface="Open Sans"/>
                <a:cs typeface="Open Sans"/>
                <a:sym typeface="Open Sans"/>
              </a:rPr>
              <a:t>Large and massive moraines, more extensive glaciation than the Sherwin or Tioga stages. Moraines reach heights of 500-1000 ft</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Evidence for Age:</a:t>
            </a:r>
            <a:endParaRPr b="1"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Moraine Preservation: Still bold embankments but more eroded than Tioga moraines. Typically lack terminal moraines and boulders.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Erosional Features: Some valleys show more erosion compared to Tioga; still possess notable features like roches moutonnées.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Boulder Decay: Moderate weathering and decay, with a noticeable reduction in striated surfaces on granite. Siliceous boulders show striations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lang="en" sz="1300">
                <a:solidFill>
                  <a:srgbClr val="0C343D"/>
                </a:solidFill>
                <a:latin typeface="Open Sans"/>
                <a:ea typeface="Open Sans"/>
                <a:cs typeface="Open Sans"/>
                <a:sym typeface="Open Sans"/>
              </a:rPr>
              <a:t>Volcanics: Lava flows (with spatter cones) over moraines NE of June lake. Also ash from the Mono volcanics (1-10 inches). </a:t>
            </a:r>
            <a:endParaRPr sz="1300">
              <a:solidFill>
                <a:srgbClr val="0C343D"/>
              </a:solidFill>
              <a:latin typeface="Open Sans"/>
              <a:ea typeface="Open Sans"/>
              <a:cs typeface="Open Sans"/>
              <a:sym typeface="Open Sans"/>
            </a:endParaRPr>
          </a:p>
          <a:p>
            <a:pPr indent="0" lvl="0" marL="0" rtl="0" algn="l">
              <a:spcBef>
                <a:spcPts val="1200"/>
              </a:spcBef>
              <a:spcAft>
                <a:spcPts val="1200"/>
              </a:spcAft>
              <a:buNone/>
            </a:pPr>
            <a:r>
              <a:rPr b="1" lang="en" sz="1300">
                <a:solidFill>
                  <a:srgbClr val="0C343D"/>
                </a:solidFill>
                <a:latin typeface="Open Sans"/>
                <a:ea typeface="Open Sans"/>
                <a:cs typeface="Open Sans"/>
                <a:sym typeface="Open Sans"/>
              </a:rPr>
              <a:t>Terminal Elevation:</a:t>
            </a:r>
            <a:r>
              <a:rPr lang="en" sz="1300">
                <a:solidFill>
                  <a:srgbClr val="0C343D"/>
                </a:solidFill>
                <a:latin typeface="Open Sans"/>
                <a:ea typeface="Open Sans"/>
                <a:cs typeface="Open Sans"/>
                <a:sym typeface="Open Sans"/>
              </a:rPr>
              <a:t> 7000ft</a:t>
            </a:r>
            <a:endParaRPr sz="1300">
              <a:solidFill>
                <a:srgbClr val="0C343D"/>
              </a:solidFill>
              <a:latin typeface="Open Sans"/>
              <a:ea typeface="Open Sans"/>
              <a:cs typeface="Open Sans"/>
              <a:sym typeface="Open Sans"/>
            </a:endParaRPr>
          </a:p>
        </p:txBody>
      </p:sp>
      <p:sp>
        <p:nvSpPr>
          <p:cNvPr id="97" name="Google Shape;97;p18"/>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Tahoe Stage —</a:t>
            </a:r>
            <a:endParaRPr sz="2400">
              <a:latin typeface="Calibri"/>
              <a:ea typeface="Calibri"/>
              <a:cs typeface="Calibri"/>
              <a:sym typeface="Calibri"/>
            </a:endParaRPr>
          </a:p>
        </p:txBody>
      </p:sp>
      <p:pic>
        <p:nvPicPr>
          <p:cNvPr id="98" name="Google Shape;98;p18"/>
          <p:cNvPicPr preferRelativeResize="0"/>
          <p:nvPr/>
        </p:nvPicPr>
        <p:blipFill>
          <a:blip r:embed="rId3">
            <a:alphaModFix/>
          </a:blip>
          <a:stretch>
            <a:fillRect/>
          </a:stretch>
        </p:blipFill>
        <p:spPr>
          <a:xfrm>
            <a:off x="311700" y="3232600"/>
            <a:ext cx="4794750" cy="1812800"/>
          </a:xfrm>
          <a:prstGeom prst="rect">
            <a:avLst/>
          </a:prstGeom>
          <a:noFill/>
          <a:ln>
            <a:noFill/>
          </a:ln>
        </p:spPr>
      </p:pic>
      <p:pic>
        <p:nvPicPr>
          <p:cNvPr id="99" name="Google Shape;99;p18"/>
          <p:cNvPicPr preferRelativeResize="0"/>
          <p:nvPr/>
        </p:nvPicPr>
        <p:blipFill>
          <a:blip r:embed="rId4">
            <a:alphaModFix/>
          </a:blip>
          <a:stretch>
            <a:fillRect/>
          </a:stretch>
        </p:blipFill>
        <p:spPr>
          <a:xfrm>
            <a:off x="470813" y="869750"/>
            <a:ext cx="4476518" cy="2362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idx="1" type="body"/>
          </p:nvPr>
        </p:nvSpPr>
        <p:spPr>
          <a:xfrm>
            <a:off x="4360150" y="960075"/>
            <a:ext cx="4472100" cy="390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rgbClr val="0C343D"/>
                </a:solidFill>
                <a:latin typeface="Open Sans"/>
                <a:ea typeface="Open Sans"/>
                <a:cs typeface="Open Sans"/>
                <a:sym typeface="Open Sans"/>
              </a:rPr>
              <a:t>Blackwelder mentioned the possibility of this </a:t>
            </a:r>
            <a:r>
              <a:rPr lang="en" sz="1300">
                <a:solidFill>
                  <a:srgbClr val="0C343D"/>
                </a:solidFill>
                <a:latin typeface="Open Sans"/>
                <a:ea typeface="Open Sans"/>
                <a:cs typeface="Open Sans"/>
                <a:sym typeface="Open Sans"/>
              </a:rPr>
              <a:t>stage</a:t>
            </a:r>
            <a:r>
              <a:rPr lang="en" sz="1300">
                <a:solidFill>
                  <a:srgbClr val="0C343D"/>
                </a:solidFill>
                <a:latin typeface="Open Sans"/>
                <a:ea typeface="Open Sans"/>
                <a:cs typeface="Open Sans"/>
                <a:sym typeface="Open Sans"/>
              </a:rPr>
              <a:t>, but more evidence was found by Sharp. This stage has been determined to be less extensive than the following Tahoe Stage, which has wiped out evidence.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Characteristics: </a:t>
            </a:r>
            <a:r>
              <a:rPr lang="en" sz="1300">
                <a:solidFill>
                  <a:srgbClr val="0C343D"/>
                </a:solidFill>
                <a:latin typeface="Open Sans"/>
                <a:ea typeface="Open Sans"/>
                <a:cs typeface="Open Sans"/>
                <a:sym typeface="Open Sans"/>
              </a:rPr>
              <a:t>Best preserved glacial features with minimal erosion; clear moraine formations and polished rock surfaces.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Evidence for Age:</a:t>
            </a:r>
            <a:endParaRPr b="1" sz="1300">
              <a:solidFill>
                <a:srgbClr val="0C343D"/>
              </a:solidFill>
              <a:latin typeface="Open Sans"/>
              <a:ea typeface="Open Sans"/>
              <a:cs typeface="Open Sans"/>
              <a:sym typeface="Open Sans"/>
            </a:endParaRPr>
          </a:p>
          <a:p>
            <a:pPr indent="-311150" lvl="0" marL="457200" rtl="0" algn="l">
              <a:spcBef>
                <a:spcPts val="1200"/>
              </a:spcBef>
              <a:spcAft>
                <a:spcPts val="0"/>
              </a:spcAft>
              <a:buClr>
                <a:srgbClr val="0C343D"/>
              </a:buClr>
              <a:buSzPts val="1300"/>
              <a:buFont typeface="Open Sans"/>
              <a:buChar char="-"/>
            </a:pPr>
            <a:r>
              <a:rPr lang="en" sz="1300">
                <a:solidFill>
                  <a:srgbClr val="0C343D"/>
                </a:solidFill>
                <a:latin typeface="Open Sans"/>
                <a:ea typeface="Open Sans"/>
                <a:cs typeface="Open Sans"/>
                <a:sym typeface="Open Sans"/>
              </a:rPr>
              <a:t>Lithology of glacial erratics. </a:t>
            </a:r>
            <a:endParaRPr sz="1300">
              <a:solidFill>
                <a:srgbClr val="0C343D"/>
              </a:solidFill>
              <a:latin typeface="Open Sans"/>
              <a:ea typeface="Open Sans"/>
              <a:cs typeface="Open Sans"/>
              <a:sym typeface="Open Sans"/>
            </a:endParaRPr>
          </a:p>
          <a:p>
            <a:pPr indent="-311150" lvl="0" marL="457200" rtl="0" algn="l">
              <a:spcBef>
                <a:spcPts val="0"/>
              </a:spcBef>
              <a:spcAft>
                <a:spcPts val="0"/>
              </a:spcAft>
              <a:buClr>
                <a:srgbClr val="0C343D"/>
              </a:buClr>
              <a:buSzPts val="1300"/>
              <a:buFont typeface="Open Sans"/>
              <a:buChar char="-"/>
            </a:pPr>
            <a:r>
              <a:rPr lang="en" sz="1300">
                <a:solidFill>
                  <a:srgbClr val="0C343D"/>
                </a:solidFill>
                <a:latin typeface="Open Sans"/>
                <a:ea typeface="Open Sans"/>
                <a:cs typeface="Open Sans"/>
                <a:sym typeface="Open Sans"/>
              </a:rPr>
              <a:t>Location of glacial erratics followed different paths than Tahoe Stage glaciers</a:t>
            </a:r>
            <a:endParaRPr sz="1300">
              <a:solidFill>
                <a:srgbClr val="0C343D"/>
              </a:solidFill>
              <a:latin typeface="Open Sans"/>
              <a:ea typeface="Open Sans"/>
              <a:cs typeface="Open Sans"/>
              <a:sym typeface="Open Sans"/>
            </a:endParaRPr>
          </a:p>
          <a:p>
            <a:pPr indent="-311150" lvl="0" marL="457200" rtl="0" algn="l">
              <a:spcBef>
                <a:spcPts val="0"/>
              </a:spcBef>
              <a:spcAft>
                <a:spcPts val="0"/>
              </a:spcAft>
              <a:buClr>
                <a:srgbClr val="0C343D"/>
              </a:buClr>
              <a:buSzPts val="1300"/>
              <a:buFont typeface="Open Sans"/>
              <a:buChar char="-"/>
            </a:pPr>
            <a:r>
              <a:rPr lang="en" sz="1300">
                <a:solidFill>
                  <a:srgbClr val="0C343D"/>
                </a:solidFill>
                <a:latin typeface="Open Sans"/>
                <a:ea typeface="Open Sans"/>
                <a:cs typeface="Open Sans"/>
                <a:sym typeface="Open Sans"/>
              </a:rPr>
              <a:t>The tahoe lateral moraines are superimposed on the upper end of Mono Basin moraines. </a:t>
            </a:r>
            <a:endParaRPr>
              <a:solidFill>
                <a:srgbClr val="0C343D"/>
              </a:solidFill>
              <a:latin typeface="Open Sans"/>
              <a:ea typeface="Open Sans"/>
              <a:cs typeface="Open Sans"/>
              <a:sym typeface="Open Sans"/>
            </a:endParaRPr>
          </a:p>
        </p:txBody>
      </p:sp>
      <p:sp>
        <p:nvSpPr>
          <p:cNvPr id="105" name="Google Shape;105;p19"/>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Mono Basin Stage —</a:t>
            </a:r>
            <a:endParaRPr sz="2400">
              <a:latin typeface="Calibri"/>
              <a:ea typeface="Calibri"/>
              <a:cs typeface="Calibri"/>
              <a:sym typeface="Calibri"/>
            </a:endParaRPr>
          </a:p>
        </p:txBody>
      </p:sp>
      <p:pic>
        <p:nvPicPr>
          <p:cNvPr id="106" name="Google Shape;106;p19"/>
          <p:cNvPicPr preferRelativeResize="0"/>
          <p:nvPr/>
        </p:nvPicPr>
        <p:blipFill>
          <a:blip r:embed="rId3">
            <a:alphaModFix/>
          </a:blip>
          <a:stretch>
            <a:fillRect/>
          </a:stretch>
        </p:blipFill>
        <p:spPr>
          <a:xfrm>
            <a:off x="927875" y="884638"/>
            <a:ext cx="2800121" cy="4055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idx="1" type="body"/>
          </p:nvPr>
        </p:nvSpPr>
        <p:spPr>
          <a:xfrm>
            <a:off x="4360150" y="960075"/>
            <a:ext cx="4472100" cy="390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300">
                <a:solidFill>
                  <a:srgbClr val="0C343D"/>
                </a:solidFill>
                <a:latin typeface="Open Sans"/>
                <a:ea typeface="Open Sans"/>
                <a:cs typeface="Open Sans"/>
                <a:sym typeface="Open Sans"/>
              </a:rPr>
              <a:t>Blackwelder mentioned the possibility of thi stage, but more evidence was found by Sharp. This stage has been determined to be less extensive than the following Tahoe Stage, which has wiped out evidence. </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Characteristics: </a:t>
            </a:r>
            <a:r>
              <a:rPr lang="en" sz="1300">
                <a:solidFill>
                  <a:srgbClr val="0C343D"/>
                </a:solidFill>
                <a:latin typeface="Open Sans"/>
                <a:ea typeface="Open Sans"/>
                <a:cs typeface="Open Sans"/>
                <a:sym typeface="Open Sans"/>
              </a:rPr>
              <a:t>Best preserved glacial features with minimal erosion; clear moraine formations and polished rock surfaces.</a:t>
            </a:r>
            <a:endParaRPr sz="1300">
              <a:solidFill>
                <a:srgbClr val="0C343D"/>
              </a:solidFill>
              <a:latin typeface="Open Sans"/>
              <a:ea typeface="Open Sans"/>
              <a:cs typeface="Open Sans"/>
              <a:sym typeface="Open Sans"/>
            </a:endParaRPr>
          </a:p>
          <a:p>
            <a:pPr indent="0" lvl="0" marL="0" rtl="0" algn="l">
              <a:spcBef>
                <a:spcPts val="1200"/>
              </a:spcBef>
              <a:spcAft>
                <a:spcPts val="0"/>
              </a:spcAft>
              <a:buNone/>
            </a:pPr>
            <a:r>
              <a:rPr b="1" lang="en" sz="1300">
                <a:solidFill>
                  <a:srgbClr val="0C343D"/>
                </a:solidFill>
                <a:latin typeface="Open Sans"/>
                <a:ea typeface="Open Sans"/>
                <a:cs typeface="Open Sans"/>
                <a:sym typeface="Open Sans"/>
              </a:rPr>
              <a:t>Evidence for Age:</a:t>
            </a:r>
            <a:endParaRPr b="1" sz="1300">
              <a:solidFill>
                <a:srgbClr val="0C343D"/>
              </a:solidFill>
              <a:latin typeface="Open Sans"/>
              <a:ea typeface="Open Sans"/>
              <a:cs typeface="Open Sans"/>
              <a:sym typeface="Open Sans"/>
            </a:endParaRPr>
          </a:p>
          <a:p>
            <a:pPr indent="-311150" lvl="0" marL="457200" rtl="0" algn="l">
              <a:spcBef>
                <a:spcPts val="1200"/>
              </a:spcBef>
              <a:spcAft>
                <a:spcPts val="0"/>
              </a:spcAft>
              <a:buClr>
                <a:srgbClr val="0C343D"/>
              </a:buClr>
              <a:buSzPts val="1300"/>
              <a:buFont typeface="Open Sans"/>
              <a:buChar char="-"/>
            </a:pPr>
            <a:r>
              <a:rPr lang="en" sz="1300">
                <a:solidFill>
                  <a:srgbClr val="0C343D"/>
                </a:solidFill>
                <a:latin typeface="Open Sans"/>
                <a:ea typeface="Open Sans"/>
                <a:cs typeface="Open Sans"/>
                <a:sym typeface="Open Sans"/>
              </a:rPr>
              <a:t>Lithology of glacial erratics. </a:t>
            </a:r>
            <a:endParaRPr sz="1300">
              <a:solidFill>
                <a:srgbClr val="0C343D"/>
              </a:solidFill>
              <a:latin typeface="Open Sans"/>
              <a:ea typeface="Open Sans"/>
              <a:cs typeface="Open Sans"/>
              <a:sym typeface="Open Sans"/>
            </a:endParaRPr>
          </a:p>
          <a:p>
            <a:pPr indent="-311150" lvl="0" marL="457200" rtl="0" algn="l">
              <a:spcBef>
                <a:spcPts val="0"/>
              </a:spcBef>
              <a:spcAft>
                <a:spcPts val="0"/>
              </a:spcAft>
              <a:buClr>
                <a:srgbClr val="0C343D"/>
              </a:buClr>
              <a:buSzPts val="1300"/>
              <a:buFont typeface="Open Sans"/>
              <a:buChar char="-"/>
            </a:pPr>
            <a:r>
              <a:rPr lang="en" sz="1300">
                <a:solidFill>
                  <a:srgbClr val="0C343D"/>
                </a:solidFill>
                <a:latin typeface="Open Sans"/>
                <a:ea typeface="Open Sans"/>
                <a:cs typeface="Open Sans"/>
                <a:sym typeface="Open Sans"/>
              </a:rPr>
              <a:t>Location of glacial erratics followed different paths than Tahoe Stage glaciers</a:t>
            </a:r>
            <a:endParaRPr sz="1300">
              <a:solidFill>
                <a:srgbClr val="0C343D"/>
              </a:solidFill>
              <a:latin typeface="Open Sans"/>
              <a:ea typeface="Open Sans"/>
              <a:cs typeface="Open Sans"/>
              <a:sym typeface="Open Sans"/>
            </a:endParaRPr>
          </a:p>
          <a:p>
            <a:pPr indent="-311150" lvl="0" marL="457200" rtl="0" algn="l">
              <a:spcBef>
                <a:spcPts val="0"/>
              </a:spcBef>
              <a:spcAft>
                <a:spcPts val="0"/>
              </a:spcAft>
              <a:buClr>
                <a:srgbClr val="0C343D"/>
              </a:buClr>
              <a:buSzPts val="1300"/>
              <a:buFont typeface="Open Sans"/>
              <a:buChar char="-"/>
            </a:pPr>
            <a:r>
              <a:t/>
            </a:r>
            <a:endParaRPr sz="1300">
              <a:solidFill>
                <a:srgbClr val="0C343D"/>
              </a:solidFill>
              <a:latin typeface="Open Sans"/>
              <a:ea typeface="Open Sans"/>
              <a:cs typeface="Open Sans"/>
              <a:sym typeface="Open Sans"/>
            </a:endParaRPr>
          </a:p>
          <a:p>
            <a:pPr indent="0" lvl="0" marL="0" rtl="0" algn="l">
              <a:spcBef>
                <a:spcPts val="1200"/>
              </a:spcBef>
              <a:spcAft>
                <a:spcPts val="1200"/>
              </a:spcAft>
              <a:buNone/>
            </a:pPr>
            <a:r>
              <a:t/>
            </a:r>
            <a:endParaRPr>
              <a:solidFill>
                <a:srgbClr val="0C343D"/>
              </a:solidFill>
              <a:latin typeface="Open Sans"/>
              <a:ea typeface="Open Sans"/>
              <a:cs typeface="Open Sans"/>
              <a:sym typeface="Open Sans"/>
            </a:endParaRPr>
          </a:p>
        </p:txBody>
      </p:sp>
      <p:sp>
        <p:nvSpPr>
          <p:cNvPr id="112" name="Google Shape;112;p20"/>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Mono Basin Stage —</a:t>
            </a:r>
            <a:endParaRPr sz="2400">
              <a:latin typeface="Calibri"/>
              <a:ea typeface="Calibri"/>
              <a:cs typeface="Calibri"/>
              <a:sym typeface="Calibri"/>
            </a:endParaRPr>
          </a:p>
        </p:txBody>
      </p:sp>
      <p:pic>
        <p:nvPicPr>
          <p:cNvPr id="113" name="Google Shape;113;p20"/>
          <p:cNvPicPr preferRelativeResize="0"/>
          <p:nvPr/>
        </p:nvPicPr>
        <p:blipFill>
          <a:blip r:embed="rId3">
            <a:alphaModFix/>
          </a:blip>
          <a:stretch>
            <a:fillRect/>
          </a:stretch>
        </p:blipFill>
        <p:spPr>
          <a:xfrm>
            <a:off x="346250" y="884638"/>
            <a:ext cx="2800121" cy="4055675"/>
          </a:xfrm>
          <a:prstGeom prst="rect">
            <a:avLst/>
          </a:prstGeom>
          <a:noFill/>
          <a:ln>
            <a:noFill/>
          </a:ln>
        </p:spPr>
      </p:pic>
      <p:pic>
        <p:nvPicPr>
          <p:cNvPr id="114" name="Google Shape;114;p20"/>
          <p:cNvPicPr preferRelativeResize="0"/>
          <p:nvPr/>
        </p:nvPicPr>
        <p:blipFill rotWithShape="1">
          <a:blip r:embed="rId4">
            <a:alphaModFix/>
          </a:blip>
          <a:srcRect b="0" l="19662" r="3591" t="0"/>
          <a:stretch/>
        </p:blipFill>
        <p:spPr>
          <a:xfrm>
            <a:off x="3187478" y="884650"/>
            <a:ext cx="5570470" cy="3980225"/>
          </a:xfrm>
          <a:prstGeom prst="rect">
            <a:avLst/>
          </a:prstGeom>
          <a:noFill/>
          <a:ln>
            <a:noFill/>
          </a:ln>
        </p:spPr>
      </p:pic>
      <p:sp>
        <p:nvSpPr>
          <p:cNvPr id="115" name="Google Shape;115;p20"/>
          <p:cNvSpPr txBox="1"/>
          <p:nvPr/>
        </p:nvSpPr>
        <p:spPr>
          <a:xfrm rot="-2217898">
            <a:off x="3777643" y="2881772"/>
            <a:ext cx="2277963" cy="28356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Tioga, Tenaya, and Tahoe Stages </a:t>
            </a:r>
            <a:endParaRPr sz="1000">
              <a:solidFill>
                <a:schemeClr val="lt1"/>
              </a:solidFill>
            </a:endParaRPr>
          </a:p>
        </p:txBody>
      </p:sp>
      <p:sp>
        <p:nvSpPr>
          <p:cNvPr id="116" name="Google Shape;116;p20"/>
          <p:cNvSpPr txBox="1"/>
          <p:nvPr/>
        </p:nvSpPr>
        <p:spPr>
          <a:xfrm rot="-954447">
            <a:off x="6091025" y="3301860"/>
            <a:ext cx="1617751" cy="3037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Mono Basin Moraines</a:t>
            </a:r>
            <a:endParaRPr sz="10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p:nvPr/>
        </p:nvSpPr>
        <p:spPr>
          <a:xfrm>
            <a:off x="311700" y="210325"/>
            <a:ext cx="8520600" cy="572700"/>
          </a:xfrm>
          <a:prstGeom prst="round2SameRect">
            <a:avLst>
              <a:gd fmla="val 16667" name="adj1"/>
              <a:gd fmla="val 0" name="adj2"/>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Georgia"/>
                <a:ea typeface="Georgia"/>
                <a:cs typeface="Georgia"/>
                <a:sym typeface="Georgia"/>
              </a:rPr>
              <a:t>— Sherwin Stage —</a:t>
            </a:r>
            <a:endParaRPr sz="2400">
              <a:latin typeface="Calibri"/>
              <a:ea typeface="Calibri"/>
              <a:cs typeface="Calibri"/>
              <a:sym typeface="Calibri"/>
            </a:endParaRPr>
          </a:p>
        </p:txBody>
      </p:sp>
      <p:sp>
        <p:nvSpPr>
          <p:cNvPr id="122" name="Google Shape;122;p21"/>
          <p:cNvSpPr txBox="1"/>
          <p:nvPr>
            <p:ph idx="1" type="body"/>
          </p:nvPr>
        </p:nvSpPr>
        <p:spPr>
          <a:xfrm>
            <a:off x="5067275" y="869750"/>
            <a:ext cx="3869100" cy="41178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Clr>
                <a:schemeClr val="dk1"/>
              </a:buClr>
              <a:buSzPct val="62583"/>
              <a:buFont typeface="Arial"/>
              <a:buNone/>
            </a:pPr>
            <a:r>
              <a:rPr b="1" lang="en" sz="1757">
                <a:solidFill>
                  <a:schemeClr val="dk1"/>
                </a:solidFill>
              </a:rPr>
              <a:t>Characteristics:</a:t>
            </a:r>
            <a:r>
              <a:rPr lang="en" sz="1757">
                <a:solidFill>
                  <a:schemeClr val="dk1"/>
                </a:solidFill>
              </a:rPr>
              <a:t> Original glacial topographic features almost entirely lost; remnants of moraines significantly eroded. Recognized almost entirely by </a:t>
            </a:r>
            <a:r>
              <a:rPr lang="en" sz="1757">
                <a:solidFill>
                  <a:schemeClr val="dk1"/>
                </a:solidFill>
              </a:rPr>
              <a:t>remnant</a:t>
            </a:r>
            <a:r>
              <a:rPr lang="en" sz="1757">
                <a:solidFill>
                  <a:schemeClr val="dk1"/>
                </a:solidFill>
              </a:rPr>
              <a:t> till. </a:t>
            </a:r>
            <a:endParaRPr sz="1757">
              <a:solidFill>
                <a:schemeClr val="dk1"/>
              </a:solidFill>
            </a:endParaRPr>
          </a:p>
          <a:p>
            <a:pPr indent="0" lvl="0" marL="0" rtl="0" algn="l">
              <a:spcBef>
                <a:spcPts val="1200"/>
              </a:spcBef>
              <a:spcAft>
                <a:spcPts val="0"/>
              </a:spcAft>
              <a:buClr>
                <a:schemeClr val="dk1"/>
              </a:buClr>
              <a:buSzPct val="62583"/>
              <a:buFont typeface="Arial"/>
              <a:buNone/>
            </a:pPr>
            <a:r>
              <a:rPr b="1" lang="en" sz="1757">
                <a:solidFill>
                  <a:schemeClr val="dk1"/>
                </a:solidFill>
              </a:rPr>
              <a:t>Evidence for Age:</a:t>
            </a:r>
            <a:endParaRPr b="1" sz="1757">
              <a:solidFill>
                <a:schemeClr val="dk1"/>
              </a:solidFill>
            </a:endParaRPr>
          </a:p>
          <a:p>
            <a:pPr indent="0" lvl="0" marL="0" rtl="0" algn="l">
              <a:spcBef>
                <a:spcPts val="1200"/>
              </a:spcBef>
              <a:spcAft>
                <a:spcPts val="0"/>
              </a:spcAft>
              <a:buNone/>
            </a:pPr>
            <a:r>
              <a:rPr b="1" lang="en" sz="1757">
                <a:solidFill>
                  <a:schemeClr val="dk1"/>
                </a:solidFill>
              </a:rPr>
              <a:t>Moraine Preservation:</a:t>
            </a:r>
            <a:r>
              <a:rPr lang="en" sz="1757">
                <a:solidFill>
                  <a:schemeClr val="dk1"/>
                </a:solidFill>
              </a:rPr>
              <a:t> Few, if any, terminal moraines remain, with eroded lateral moraines suggesting extensive glaciation. Boulders are sparse.</a:t>
            </a:r>
            <a:endParaRPr sz="1757">
              <a:solidFill>
                <a:schemeClr val="dk1"/>
              </a:solidFill>
            </a:endParaRPr>
          </a:p>
          <a:p>
            <a:pPr indent="0" lvl="0" marL="0" rtl="0" algn="l">
              <a:spcBef>
                <a:spcPts val="1200"/>
              </a:spcBef>
              <a:spcAft>
                <a:spcPts val="0"/>
              </a:spcAft>
              <a:buNone/>
            </a:pPr>
            <a:r>
              <a:rPr b="1" lang="en" sz="1757">
                <a:solidFill>
                  <a:schemeClr val="dk1"/>
                </a:solidFill>
              </a:rPr>
              <a:t>Erosional Features:</a:t>
            </a:r>
            <a:r>
              <a:rPr lang="en" sz="1757">
                <a:solidFill>
                  <a:schemeClr val="dk1"/>
                </a:solidFill>
              </a:rPr>
              <a:t> Valleys show advanced erosion with no clear roches moutonnées, indicating substantial post-glacial geomorphic activity.</a:t>
            </a:r>
            <a:endParaRPr sz="1757">
              <a:solidFill>
                <a:schemeClr val="dk1"/>
              </a:solidFill>
            </a:endParaRPr>
          </a:p>
          <a:p>
            <a:pPr indent="0" lvl="0" marL="0" rtl="0" algn="l">
              <a:spcBef>
                <a:spcPts val="1200"/>
              </a:spcBef>
              <a:spcAft>
                <a:spcPts val="0"/>
              </a:spcAft>
              <a:buNone/>
            </a:pPr>
            <a:r>
              <a:rPr b="1" lang="en" sz="1757">
                <a:solidFill>
                  <a:schemeClr val="dk1"/>
                </a:solidFill>
              </a:rPr>
              <a:t>Boulder Decay:</a:t>
            </a:r>
            <a:r>
              <a:rPr lang="en" sz="1757">
                <a:solidFill>
                  <a:schemeClr val="dk1"/>
                </a:solidFill>
              </a:rPr>
              <a:t> Severe weathering and decay of boulders; granite surfaces heavily degraded with almost no striations visible. Siliceous boulders show remnants of striations indicating significant age.</a:t>
            </a:r>
            <a:endParaRPr sz="1757">
              <a:solidFill>
                <a:schemeClr val="dk1"/>
              </a:solidFill>
            </a:endParaRPr>
          </a:p>
          <a:p>
            <a:pPr indent="0" lvl="0" marL="0" rtl="0" algn="l">
              <a:spcBef>
                <a:spcPts val="1200"/>
              </a:spcBef>
              <a:spcAft>
                <a:spcPts val="0"/>
              </a:spcAft>
              <a:buNone/>
            </a:pPr>
            <a:r>
              <a:rPr b="1" lang="en" sz="1757">
                <a:solidFill>
                  <a:schemeClr val="dk1"/>
                </a:solidFill>
              </a:rPr>
              <a:t>Volcanics:</a:t>
            </a:r>
            <a:r>
              <a:rPr lang="en" sz="1757">
                <a:solidFill>
                  <a:schemeClr val="dk1"/>
                </a:solidFill>
              </a:rPr>
              <a:t> Most Sherwin evidence is covered by ash 3-10ft deep. </a:t>
            </a:r>
            <a:endParaRPr sz="1757">
              <a:solidFill>
                <a:schemeClr val="dk1"/>
              </a:solidFill>
            </a:endParaRPr>
          </a:p>
          <a:p>
            <a:pPr indent="0" lvl="0" marL="0" rtl="0" algn="l">
              <a:spcBef>
                <a:spcPts val="1200"/>
              </a:spcBef>
              <a:spcAft>
                <a:spcPts val="0"/>
              </a:spcAft>
              <a:buNone/>
            </a:pPr>
            <a:r>
              <a:rPr b="1" lang="en" sz="1757">
                <a:solidFill>
                  <a:schemeClr val="dk1"/>
                </a:solidFill>
              </a:rPr>
              <a:t>Would have been more extensive than Tahoe or Tioga</a:t>
            </a:r>
            <a:endParaRPr sz="1757">
              <a:solidFill>
                <a:schemeClr val="dk1"/>
              </a:solidFill>
            </a:endParaRPr>
          </a:p>
          <a:p>
            <a:pPr indent="0" lvl="0" marL="0" rtl="0" algn="l">
              <a:spcBef>
                <a:spcPts val="1200"/>
              </a:spcBef>
              <a:spcAft>
                <a:spcPts val="1200"/>
              </a:spcAft>
              <a:buNone/>
            </a:pPr>
            <a:r>
              <a:t/>
            </a:r>
            <a:endParaRPr b="1" sz="1300">
              <a:solidFill>
                <a:srgbClr val="0C343D"/>
              </a:solidFill>
              <a:latin typeface="Open Sans"/>
              <a:ea typeface="Open Sans"/>
              <a:cs typeface="Open Sans"/>
              <a:sym typeface="Open Sans"/>
            </a:endParaRPr>
          </a:p>
        </p:txBody>
      </p:sp>
      <p:sp>
        <p:nvSpPr>
          <p:cNvPr id="123" name="Google Shape;123;p21"/>
          <p:cNvSpPr txBox="1"/>
          <p:nvPr/>
        </p:nvSpPr>
        <p:spPr>
          <a:xfrm>
            <a:off x="311700" y="869750"/>
            <a:ext cx="4585500" cy="17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Open Sans"/>
              <a:ea typeface="Open Sans"/>
              <a:cs typeface="Open Sans"/>
              <a:sym typeface="Open Sans"/>
            </a:endParaRPr>
          </a:p>
        </p:txBody>
      </p:sp>
      <p:pic>
        <p:nvPicPr>
          <p:cNvPr id="124" name="Google Shape;124;p21"/>
          <p:cNvPicPr preferRelativeResize="0"/>
          <p:nvPr/>
        </p:nvPicPr>
        <p:blipFill>
          <a:blip r:embed="rId3">
            <a:alphaModFix/>
          </a:blip>
          <a:stretch>
            <a:fillRect/>
          </a:stretch>
        </p:blipFill>
        <p:spPr>
          <a:xfrm rot="-5400000">
            <a:off x="779451" y="1056024"/>
            <a:ext cx="3544375" cy="4854676"/>
          </a:xfrm>
          <a:prstGeom prst="rect">
            <a:avLst/>
          </a:prstGeom>
          <a:noFill/>
          <a:ln>
            <a:noFill/>
          </a:ln>
        </p:spPr>
      </p:pic>
      <p:pic>
        <p:nvPicPr>
          <p:cNvPr id="125" name="Google Shape;125;p21"/>
          <p:cNvPicPr preferRelativeResize="0"/>
          <p:nvPr/>
        </p:nvPicPr>
        <p:blipFill>
          <a:blip r:embed="rId4">
            <a:alphaModFix/>
          </a:blip>
          <a:stretch>
            <a:fillRect/>
          </a:stretch>
        </p:blipFill>
        <p:spPr>
          <a:xfrm>
            <a:off x="124300" y="821350"/>
            <a:ext cx="4815700" cy="1814800"/>
          </a:xfrm>
          <a:prstGeom prst="rect">
            <a:avLst/>
          </a:prstGeom>
          <a:solidFill>
            <a:srgbClr val="134F5C"/>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