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74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7819E-DE34-4BE2-A918-AA0FDDE150D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4C4EC-AF1A-4F5A-B91B-8BA527A2F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1D35"/>
                </a:solidFill>
                <a:effectLst/>
                <a:latin typeface="Google Sans"/>
              </a:rPr>
              <a:t>a type of fault/fracture that form at an acute angle to a main fault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44C4EC-AF1A-4F5A-B91B-8BA527A2F5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595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F0E15-CF27-8823-12E3-1004F4113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3B3BD8-DD54-62BB-02FC-24554E5A0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C6544-EB2D-0F87-A49C-A53105CAA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7352-D17D-42DB-ADBD-4D1E59C1472E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DD4F9-A475-A02D-8000-F6840A575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C963A-594A-1582-3F4F-75F89F955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AC8A-231C-4428-B7D5-841FE4042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5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39A4D-D2B7-257F-1DB9-6F4F01D4D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74585-DF7B-70D2-5AAA-D1D8944A9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A84DF-A4E1-65E4-F7BC-DF2E2B9EA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7352-D17D-42DB-ADBD-4D1E59C1472E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413A9-708F-A813-13C1-D2F11D88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536AC3-79B5-7F17-9365-ABF750E9A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AC8A-231C-4428-B7D5-841FE4042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9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A82AEF-3B1E-8E73-EFE8-06A95376A5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BD9B2A-35CF-BDA9-300D-7407EBA93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05DBF-9DA0-B56C-D9FF-E43709F92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7352-D17D-42DB-ADBD-4D1E59C1472E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A1DAD-EA65-FCBE-6411-5B5DFDB1F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860FB-A7F3-EF1B-EDD0-F20BFFB78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AC8A-231C-4428-B7D5-841FE4042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74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6FA22-0510-90FB-D550-2917F49CD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0B7A1-1F2B-B777-02A3-4286383FC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2507D-4C2C-39CF-6783-A570908E6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7352-D17D-42DB-ADBD-4D1E59C1472E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A3B96-D3C8-A5D5-B990-51223DCFC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873FF-455E-0AED-C5BB-8FFE35914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AC8A-231C-4428-B7D5-841FE4042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93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2B28E-CA2B-0C67-7DDB-80E1A3F57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4033F-4B4C-E9FA-F098-32287CFB9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7F4E8-52C2-A0DE-23E4-D4989422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7352-D17D-42DB-ADBD-4D1E59C1472E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DC77E-FB12-8CBF-39C2-DACDBB2F3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25731-366E-BD0E-A27A-A12124155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AC8A-231C-4428-B7D5-841FE4042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7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2AD36-CAD0-CEC6-37F2-225627DC9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693B9-A721-003F-6D64-1CC65AB902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EFD5AF-9905-3B0F-840C-E85C2B127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CB860A-6403-0F51-DE40-68A68DA48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7352-D17D-42DB-ADBD-4D1E59C1472E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A13015-B1D0-9192-7FF3-7C2AABC47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11E9D-7CF5-B885-3ACB-3CC551933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AC8A-231C-4428-B7D5-841FE4042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7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3F239-74EE-AE1C-CBDC-CE524FE3D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C63213-88C1-B2D9-11D1-4A382CD51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3D392D-B41E-4B7B-E38B-76BA0DFF88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82009C-6628-AAA9-1E5B-6FD5F6CA56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AD6597-320F-9FF0-7B37-60C9138B1A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916FBE-1C36-387A-34A9-9169E6644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7352-D17D-42DB-ADBD-4D1E59C1472E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90682C-969D-7021-C70B-34D46C7C4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103203-57A7-393E-B341-099AE1C3F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AC8A-231C-4428-B7D5-841FE4042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5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2D80A-F1D9-3BBA-E305-B6B3D4042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59C3DB-ED33-EE71-4111-D60ED90A5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7352-D17D-42DB-ADBD-4D1E59C1472E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2FC242-037B-7CE4-168A-A5F551DD5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B0F559-2D69-92D3-D54C-D680A051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AC8A-231C-4428-B7D5-841FE4042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8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1FE9D9-F20C-6241-1B9B-0FBF333F9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7352-D17D-42DB-ADBD-4D1E59C1472E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8B2FF9-6E57-8E54-A478-B09BCB5FC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B0BE2A-3138-06EE-D7FD-6D893DD70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AC8A-231C-4428-B7D5-841FE4042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65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4E4A8-F173-88B1-5150-98F25FBFC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C9888-CA61-2FAC-0385-7E65847A0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1FDFF0-CB6A-BE4C-FA8E-FE9030AA9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8F673A-25AC-9E09-7CD6-E254400A8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7352-D17D-42DB-ADBD-4D1E59C1472E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4C7BA-3637-6AC3-78EA-AE124D281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58F52-42D2-CF5A-599C-235FB6139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AC8A-231C-4428-B7D5-841FE4042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77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F0290-4EE5-770E-9D45-854958771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6539E8-243A-BD37-DE72-A2AB01F72D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3AF422-F053-0F5D-780A-BC1B7AA0F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14E0A-ABF7-0CD6-BED3-F0DD198B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7352-D17D-42DB-ADBD-4D1E59C1472E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C9307-1360-E037-0EE1-A794FDDA6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25BFB8-5FC8-B114-CCED-D150FAD8C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AC8A-231C-4428-B7D5-841FE4042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823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788381-29CB-DEA1-58A5-5F594CA1B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A5E07-1864-E8B6-4734-38E9679C5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54BCB-AFD2-04DB-053B-45B4CFC1C4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947352-D17D-42DB-ADBD-4D1E59C1472E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2852F-77FA-3B1F-C9F9-020D567D7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9C603-A54E-1CDA-B253-E069DE2674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04AC8A-231C-4428-B7D5-841FE4042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E7D52-1865-6134-FE33-359348E5A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98" y="379375"/>
            <a:ext cx="10515600" cy="1325563"/>
          </a:xfrm>
        </p:spPr>
        <p:txBody>
          <a:bodyPr>
            <a:normAutofit fontScale="90000"/>
          </a:bodyPr>
          <a:lstStyle/>
          <a:p>
            <a:pPr algn="l" fontAlgn="base"/>
            <a:r>
              <a:rPr lang="en-US" sz="2800" dirty="0"/>
              <a:t>Kinematics of the northern Walker Lane: An incipient transform fault along the Pacific–North American plate boundary</a:t>
            </a:r>
            <a:br>
              <a:rPr lang="en-US" sz="2800" dirty="0"/>
            </a:br>
            <a:r>
              <a:rPr lang="en-US" sz="1100" b="0" i="0" u="none" strike="noStrike" dirty="0">
                <a:solidFill>
                  <a:srgbClr val="00436D"/>
                </a:solidFill>
                <a:effectLst/>
                <a:latin typeface="Lato" panose="020F0502020204030204" pitchFamily="34" charset="0"/>
              </a:rPr>
              <a:t>James E. Faulds;</a:t>
            </a:r>
            <a:br>
              <a:rPr lang="en-US" sz="1100" b="0" i="0" dirty="0">
                <a:solidFill>
                  <a:srgbClr val="000000"/>
                </a:solidFill>
                <a:effectLst/>
                <a:latin typeface="Lato" panose="020F0502020204030204" pitchFamily="34" charset="0"/>
              </a:rPr>
            </a:br>
            <a:r>
              <a:rPr lang="en-US" sz="1100" b="0" i="0" u="none" strike="noStrike" dirty="0">
                <a:solidFill>
                  <a:srgbClr val="00436D"/>
                </a:solidFill>
                <a:effectLst/>
                <a:latin typeface="Lato" panose="020F0502020204030204" pitchFamily="34" charset="0"/>
              </a:rPr>
              <a:t>Christopher D. Henry;</a:t>
            </a:r>
            <a:br>
              <a:rPr lang="en-US" sz="1100" b="0" i="0" dirty="0">
                <a:solidFill>
                  <a:srgbClr val="000000"/>
                </a:solidFill>
                <a:effectLst/>
                <a:latin typeface="Lato" panose="020F0502020204030204" pitchFamily="34" charset="0"/>
              </a:rPr>
            </a:br>
            <a:r>
              <a:rPr lang="en-US" sz="1100" b="0" i="0" u="none" strike="noStrike" dirty="0">
                <a:solidFill>
                  <a:srgbClr val="00436D"/>
                </a:solidFill>
                <a:effectLst/>
                <a:latin typeface="Lato" panose="020F0502020204030204" pitchFamily="34" charset="0"/>
              </a:rPr>
              <a:t>Nicholas H. </a:t>
            </a:r>
            <a:r>
              <a:rPr lang="en-US" sz="1100" b="0" i="0" u="none" strike="noStrike" dirty="0" err="1">
                <a:solidFill>
                  <a:srgbClr val="00436D"/>
                </a:solidFill>
                <a:effectLst/>
                <a:latin typeface="Lato" panose="020F0502020204030204" pitchFamily="34" charset="0"/>
              </a:rPr>
              <a:t>Hinz</a:t>
            </a:r>
            <a:br>
              <a:rPr lang="en-US" sz="1100" b="0" i="0" dirty="0">
                <a:solidFill>
                  <a:srgbClr val="000000"/>
                </a:solidFill>
                <a:effectLst/>
                <a:latin typeface="Lato" panose="020F0502020204030204" pitchFamily="34" charset="0"/>
              </a:rPr>
            </a:br>
            <a:endParaRPr lang="en-US" sz="2800" dirty="0"/>
          </a:p>
        </p:txBody>
      </p:sp>
      <p:pic>
        <p:nvPicPr>
          <p:cNvPr id="5" name="Content Placeholder 4" descr="A map of the great valley&#10;&#10;Description automatically generated with medium confidence">
            <a:extLst>
              <a:ext uri="{FF2B5EF4-FFF2-40B4-BE49-F238E27FC236}">
                <a16:creationId xmlns:a16="http://schemas.microsoft.com/office/drawing/2014/main" id="{E0CB8B0C-884D-7FB5-926B-1B5168A1BF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498" y="1511149"/>
            <a:ext cx="3111978" cy="496747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052FECF-30D3-94FC-11C2-0A5A7A914A8B}"/>
              </a:ext>
            </a:extLst>
          </p:cNvPr>
          <p:cNvSpPr txBox="1"/>
          <p:nvPr/>
        </p:nvSpPr>
        <p:spPr>
          <a:xfrm>
            <a:off x="4221192" y="1511149"/>
            <a:ext cx="68292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11111"/>
                </a:solidFill>
                <a:effectLst/>
                <a:latin typeface="+mj-lt"/>
              </a:rPr>
              <a:t>The study focuses on the </a:t>
            </a:r>
            <a:r>
              <a:rPr lang="en-US" sz="2400" i="0" dirty="0">
                <a:solidFill>
                  <a:srgbClr val="111111"/>
                </a:solidFill>
                <a:effectLst/>
                <a:latin typeface="+mj-lt"/>
              </a:rPr>
              <a:t>northern Walker Lane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0" dirty="0">
                <a:solidFill>
                  <a:srgbClr val="111111"/>
                </a:solidFill>
                <a:effectLst/>
                <a:latin typeface="+mj-lt"/>
              </a:rPr>
              <a:t>The northern Walker Lane is characterized by a belt of overlapping, left-stepping dextral faults.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11111"/>
                </a:solidFill>
                <a:effectLst/>
                <a:latin typeface="+mj-lt"/>
              </a:rPr>
              <a:t>the western Great Basin in North America and accommodates </a:t>
            </a:r>
            <a:r>
              <a:rPr lang="en-US" sz="2400" i="0" dirty="0">
                <a:solidFill>
                  <a:srgbClr val="111111"/>
                </a:solidFill>
                <a:effectLst/>
                <a:latin typeface="+mj-lt"/>
              </a:rPr>
              <a:t>15%–25% 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+mj-lt"/>
              </a:rPr>
              <a:t>of the </a:t>
            </a:r>
            <a:r>
              <a:rPr lang="en-US" sz="2400" i="0" dirty="0">
                <a:solidFill>
                  <a:srgbClr val="111111"/>
                </a:solidFill>
                <a:effectLst/>
                <a:latin typeface="+mj-lt"/>
              </a:rPr>
              <a:t>Pacific–North American plate 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0" dirty="0">
                <a:solidFill>
                  <a:srgbClr val="111111"/>
                </a:solidFill>
                <a:effectLst/>
                <a:latin typeface="+mj-lt"/>
              </a:rPr>
              <a:t>Off</a:t>
            </a:r>
            <a:r>
              <a:rPr lang="en-US" sz="2400" dirty="0">
                <a:solidFill>
                  <a:srgbClr val="111111"/>
                </a:solidFill>
                <a:latin typeface="+mj-lt"/>
              </a:rPr>
              <a:t>set on the Walker lane since the Miocene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11111"/>
                </a:solidFill>
                <a:latin typeface="+mj-lt"/>
              </a:rPr>
              <a:t>~</a:t>
            </a:r>
            <a:r>
              <a:rPr lang="en-US" sz="2400" i="0" dirty="0">
                <a:solidFill>
                  <a:srgbClr val="111111"/>
                </a:solidFill>
                <a:effectLst/>
                <a:latin typeface="+mj-lt"/>
              </a:rPr>
              <a:t>50–100 km in southern California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~60–75 km in west-central Nevada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11111"/>
                </a:solidFill>
                <a:latin typeface="+mj-lt"/>
              </a:rPr>
              <a:t>Essentially zero in northern Walker Lane</a:t>
            </a:r>
            <a:endParaRPr lang="en-US" sz="2400" i="0" dirty="0">
              <a:solidFill>
                <a:srgbClr val="111111"/>
              </a:solidFill>
              <a:effectLst/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11111"/>
                </a:solidFill>
                <a:latin typeface="+mj-lt"/>
              </a:rPr>
              <a:t>Area gives insight on how a young strike slip fault can develop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3766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0BC97-FDED-D7D3-E5F1-7BC85FE9F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3" y="109790"/>
            <a:ext cx="3407434" cy="1015101"/>
          </a:xfrm>
        </p:spPr>
        <p:txBody>
          <a:bodyPr>
            <a:normAutofit/>
          </a:bodyPr>
          <a:lstStyle/>
          <a:p>
            <a:r>
              <a:rPr lang="en-US" sz="3600" dirty="0"/>
              <a:t>Geologic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AC4C0-A70D-E35A-1D62-F45E673E1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407" y="1015102"/>
            <a:ext cx="11731925" cy="2090407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/>
              <a:t>Western North America has evolved from convergent to transform margin in the last 30 </a:t>
            </a:r>
            <a:r>
              <a:rPr lang="en-US" sz="2400" dirty="0" err="1"/>
              <a:t>m.y</a:t>
            </a:r>
            <a:r>
              <a:rPr lang="en-US" sz="2400" dirty="0"/>
              <a:t>.</a:t>
            </a:r>
          </a:p>
          <a:p>
            <a:r>
              <a:rPr lang="en-US" sz="2400" dirty="0"/>
              <a:t>During the ‘Ignimbrite Flare up’ Tertiary volcanic strata like ash-flow tuffs were deposited (31–23 Ma)</a:t>
            </a:r>
          </a:p>
          <a:p>
            <a:r>
              <a:rPr lang="en-US" sz="2400" dirty="0"/>
              <a:t>Calc-alkaline intermediate-composition rocks from the ancestral cascade arc (22-5 ma)</a:t>
            </a:r>
          </a:p>
          <a:p>
            <a:r>
              <a:rPr lang="en-US" sz="2400" dirty="0"/>
              <a:t> Bimodal rocks from the Basin and Range extension (13 ma - present)</a:t>
            </a:r>
          </a:p>
          <a:p>
            <a:r>
              <a:rPr lang="en-US" sz="2400" dirty="0"/>
              <a:t>The migration of Mendocino triple junction in the past 13 ma has “pushed” the volcanism northwards </a:t>
            </a:r>
          </a:p>
          <a:p>
            <a:r>
              <a:rPr lang="en-US" sz="2400" dirty="0"/>
              <a:t>Also causing Basin and Range normal faulting to move westward and strike slip faulting in the northern Walker lane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5" name="Picture 4" descr="A close-up of a map">
            <a:extLst>
              <a:ext uri="{FF2B5EF4-FFF2-40B4-BE49-F238E27FC236}">
                <a16:creationId xmlns:a16="http://schemas.microsoft.com/office/drawing/2014/main" id="{5D7DCFA6-425C-DAEA-497F-7CB4495506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906" y="2824115"/>
            <a:ext cx="10136038" cy="392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337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9BD02-F0EA-224D-3822-85E57AE67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02" y="106333"/>
            <a:ext cx="4087483" cy="868452"/>
          </a:xfrm>
        </p:spPr>
        <p:txBody>
          <a:bodyPr>
            <a:normAutofit/>
          </a:bodyPr>
          <a:lstStyle/>
          <a:p>
            <a:r>
              <a:rPr lang="en-US" sz="3600" dirty="0"/>
              <a:t>Ignimbrite Flare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EB8AB-AE76-B727-FA25-59D857425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087" y="905773"/>
            <a:ext cx="4372155" cy="6728604"/>
          </a:xfrm>
        </p:spPr>
        <p:txBody>
          <a:bodyPr>
            <a:normAutofit/>
          </a:bodyPr>
          <a:lstStyle/>
          <a:p>
            <a:r>
              <a:rPr lang="en-US" sz="2000" dirty="0"/>
              <a:t>The Tertiary volcanics play a large role in understanding the history of the Northern Walker lane</a:t>
            </a:r>
          </a:p>
          <a:p>
            <a:r>
              <a:rPr lang="en-US" sz="2000" dirty="0"/>
              <a:t>The eruptions deposited thick sequences of ash flow tuffs in paleo valleys</a:t>
            </a:r>
          </a:p>
          <a:p>
            <a:r>
              <a:rPr lang="en-US" sz="2000" dirty="0"/>
              <a:t>When eruptions stopped (22 ma) the offset Oligocene paleo valleys show the total displacement prior to Walker lane development</a:t>
            </a:r>
          </a:p>
          <a:p>
            <a:endParaRPr lang="en-US" sz="2000" dirty="0"/>
          </a:p>
        </p:txBody>
      </p:sp>
      <p:pic>
        <p:nvPicPr>
          <p:cNvPr id="7" name="Picture 6" descr="A crossword with a diagram and a mountain&#10;&#10;Description automatically generated">
            <a:extLst>
              <a:ext uri="{FF2B5EF4-FFF2-40B4-BE49-F238E27FC236}">
                <a16:creationId xmlns:a16="http://schemas.microsoft.com/office/drawing/2014/main" id="{9DC3A16D-17A3-C858-8E51-266B0402F7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862" y="530892"/>
            <a:ext cx="7592051" cy="5421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857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F8C6C-E5DF-8AB4-09F5-837C1F87B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241" y="140840"/>
            <a:ext cx="4303143" cy="704550"/>
          </a:xfrm>
        </p:spPr>
        <p:txBody>
          <a:bodyPr>
            <a:normAutofit/>
          </a:bodyPr>
          <a:lstStyle/>
          <a:p>
            <a:r>
              <a:rPr lang="en-US" sz="3200" dirty="0"/>
              <a:t>Walker lane kinematics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F762A-5AD3-41A9-AD2E-D551B7AD9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241" y="845389"/>
            <a:ext cx="5766759" cy="563530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The Walker lane consists of NW-striking, left-stepping dextral faults, N-striking normal faults, and subordinate ENE-striking sinistral faults</a:t>
            </a:r>
          </a:p>
          <a:p>
            <a:r>
              <a:rPr lang="en-US" sz="2400" dirty="0"/>
              <a:t>Paleomagnetism indicates a ~15-degree counterclockwise rotation in Northern Walker lane vs ~35-44 clockwise rotation in the Carson sink area</a:t>
            </a:r>
          </a:p>
          <a:p>
            <a:r>
              <a:rPr lang="en-US" sz="2400" dirty="0"/>
              <a:t>Using the paleo valleys as a baseline the study measured the difference between identical tuff sequences </a:t>
            </a:r>
          </a:p>
          <a:p>
            <a:r>
              <a:rPr lang="en-US" sz="2400" dirty="0"/>
              <a:t>This showed a cumulative ~20-30 km of dextral displacement within the Oligocene paleo valleys</a:t>
            </a:r>
          </a:p>
          <a:p>
            <a:r>
              <a:rPr lang="en-US" sz="2400" dirty="0"/>
              <a:t>Suggesting a ~2-10 mm/yr offset which is comparable to GPS data taken in Northern walker lane</a:t>
            </a:r>
          </a:p>
        </p:txBody>
      </p:sp>
      <p:pic>
        <p:nvPicPr>
          <p:cNvPr id="5" name="Picture 4" descr="A close-up of a map&#10;&#10;Description automatically generated">
            <a:extLst>
              <a:ext uri="{FF2B5EF4-FFF2-40B4-BE49-F238E27FC236}">
                <a16:creationId xmlns:a16="http://schemas.microsoft.com/office/drawing/2014/main" id="{BB4A4092-0B45-0B1D-CF4E-B4CAFBFABF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84"/>
          <a:stretch/>
        </p:blipFill>
        <p:spPr>
          <a:xfrm>
            <a:off x="6096000" y="589519"/>
            <a:ext cx="5888087" cy="567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067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13CEC-8EB1-3EB0-A85C-339CCA923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2" y="-201466"/>
            <a:ext cx="10515600" cy="1325563"/>
          </a:xfrm>
        </p:spPr>
        <p:txBody>
          <a:bodyPr/>
          <a:lstStyle/>
          <a:p>
            <a:r>
              <a:rPr lang="en-US" sz="4400" dirty="0"/>
              <a:t>Walker lane kinematics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4B94B-C930-6EA7-4148-0FB97EF88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83" y="845237"/>
            <a:ext cx="5888088" cy="537645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relatively small cumulative dextral displacement indicates the Northern Walker lane is a young strike slip system</a:t>
            </a:r>
          </a:p>
          <a:p>
            <a:r>
              <a:rPr lang="en-US" dirty="0"/>
              <a:t>There are also macroscopic Riedel shears in the Walker Lane terminate into north-striking normal fault systems transferring dextral shear into west-northwest extension in the northern Great Basin</a:t>
            </a:r>
          </a:p>
          <a:p>
            <a:r>
              <a:rPr lang="en-US" dirty="0"/>
              <a:t>The counterclockwise rotation of the Northern Walker lane also would orientate the Riedel shear towards the normal shear zone at depth to eventually help develop a more mature strike slip fault at the surface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 close-up of a map&#10;&#10;Description automatically generated">
            <a:extLst>
              <a:ext uri="{FF2B5EF4-FFF2-40B4-BE49-F238E27FC236}">
                <a16:creationId xmlns:a16="http://schemas.microsoft.com/office/drawing/2014/main" id="{10F478C8-9E31-56C5-2129-51EBC9F638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84"/>
          <a:stretch/>
        </p:blipFill>
        <p:spPr>
          <a:xfrm>
            <a:off x="6096000" y="589519"/>
            <a:ext cx="5888087" cy="567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208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F142D-9E22-544B-608C-AD2234A87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280" y="271145"/>
            <a:ext cx="11069320" cy="185229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With the </a:t>
            </a:r>
            <a:r>
              <a:rPr lang="en-US" sz="2800" dirty="0"/>
              <a:t>Mendocino triple junction moving northward it may lead to a more stable North American-Pacific plate boundary</a:t>
            </a:r>
          </a:p>
          <a:p>
            <a:r>
              <a:rPr lang="en-US" dirty="0"/>
              <a:t>Coupled with the history of the San Andreas fault system stepping inland </a:t>
            </a:r>
          </a:p>
          <a:p>
            <a:r>
              <a:rPr lang="en-US" dirty="0"/>
              <a:t>The Walker lane therefore may be the start of a lithospheric scale transform fault and create a large eastward jump in the plate boundary</a:t>
            </a:r>
          </a:p>
        </p:txBody>
      </p:sp>
      <p:pic>
        <p:nvPicPr>
          <p:cNvPr id="4" name="Picture 3" descr="A close-up of a map">
            <a:extLst>
              <a:ext uri="{FF2B5EF4-FFF2-40B4-BE49-F238E27FC236}">
                <a16:creationId xmlns:a16="http://schemas.microsoft.com/office/drawing/2014/main" id="{6735F38A-C421-3C86-42CE-E4DB243346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98"/>
          <a:stretch/>
        </p:blipFill>
        <p:spPr>
          <a:xfrm>
            <a:off x="111760" y="2001520"/>
            <a:ext cx="4315838" cy="2570479"/>
          </a:xfrm>
          <a:prstGeom prst="rect">
            <a:avLst/>
          </a:prstGeom>
        </p:spPr>
      </p:pic>
      <p:pic>
        <p:nvPicPr>
          <p:cNvPr id="6" name="Picture 5" descr="A close-up of a map&#10;&#10;Description automatically generated">
            <a:extLst>
              <a:ext uri="{FF2B5EF4-FFF2-40B4-BE49-F238E27FC236}">
                <a16:creationId xmlns:a16="http://schemas.microsoft.com/office/drawing/2014/main" id="{899413CB-8483-0983-EE5D-C3FD776357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120" y="1975032"/>
            <a:ext cx="7183120" cy="472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711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521</Words>
  <Application>Microsoft Office PowerPoint</Application>
  <PresentationFormat>Widescreen</PresentationFormat>
  <Paragraphs>35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Google Sans</vt:lpstr>
      <vt:lpstr>Lato</vt:lpstr>
      <vt:lpstr>Office Theme</vt:lpstr>
      <vt:lpstr>Kinematics of the northern Walker Lane: An incipient transform fault along the Pacific–North American plate boundary James E. Faulds; Christopher D. Henry; Nicholas H. Hinz </vt:lpstr>
      <vt:lpstr>Geologic History</vt:lpstr>
      <vt:lpstr>Ignimbrite Flare up</vt:lpstr>
      <vt:lpstr>Walker lane kinematics</vt:lpstr>
      <vt:lpstr>Walker lane kinematics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Adams</dc:creator>
  <cp:lastModifiedBy>Ian Adams</cp:lastModifiedBy>
  <cp:revision>2</cp:revision>
  <dcterms:created xsi:type="dcterms:W3CDTF">2024-09-25T20:32:25Z</dcterms:created>
  <dcterms:modified xsi:type="dcterms:W3CDTF">2024-09-26T00:47:53Z</dcterms:modified>
</cp:coreProperties>
</file>