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3" r:id="rId4"/>
    <p:sldId id="259" r:id="rId5"/>
    <p:sldId id="260" r:id="rId6"/>
    <p:sldId id="264" r:id="rId7"/>
    <p:sldId id="265" r:id="rId8"/>
    <p:sldId id="262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276" autoAdjust="0"/>
  </p:normalViewPr>
  <p:slideViewPr>
    <p:cSldViewPr snapToGrid="0">
      <p:cViewPr varScale="1">
        <p:scale>
          <a:sx n="89" d="100"/>
          <a:sy n="89" d="100"/>
        </p:scale>
        <p:origin x="6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7:30.61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0 24575,'8'3'0,"0"0"0,-1 0 0,1-1 0,1 0 0,-1 0 0,15 1 0,56-2 0,-47-2 0,45 1 0,24-1 0,0 4 0,105 18 0,-159-13 0,36 7 0,142 9 0,185-25 0,-145-1 0,-252 3 0,0 1 0,0 1 0,0 0 0,0 0 0,-1 1 0,1 1 0,16 8 0,37 13 0,5-8 0,-1-4 0,2-3 0,76 3 0,221-10 0,-212-5 0,-147 1 0,1 0 0,-1 1 0,1 0 0,-1 1 0,1 0 0,-1 0 0,0 1 0,12 6 0,-18-7 0,0 0 0,0 0 0,0 1 0,0 0 0,0 0 0,-1 0 0,0 0 0,1 0 0,-1 1 0,0-1 0,-1 1 0,1 0 0,-1 0 0,1 0 0,-1 0 0,0 1 0,-1-1 0,1 0 0,-1 1 0,0-1 0,1 7 0,7 54 0,-3-16 0,21 82 0,-3-68 0,-17-50 0,-2 0 0,0 0 0,0 1 0,-1 0 0,-1 0 0,2 17 0,-4 44-1365,-2-53-5461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9T23:38:58.65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36,'86'1,"95"-3,-149-1,33-10,11-1,-12 9,91 5,-63 2,-76-2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9T23:39:07.81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 0,'-2'94,"4"99,0-184,0 1,0-1,1 0,0 0,0 0,1-1,1 1,5 8,-5-8,0-1,0 1,-1 1,-1-1,1 0,-2 1,3 11,-5 33,-1-44,1-1,0 1,0 0,1-1,3 18,-3-26,-1 0,0 0,0 0,0-1,0 1,1 0,-1 0,0-1,1 1,-1 0,1-1,-1 1,1 0,-1-1,1 1,-1 0,1-1,-1 1,1-1,0 1,-1-1,1 0,0 1,0-1,-1 0,3 1,-2-1,0 0,0-1,0 1,0 0,0-1,0 1,0-1,0 1,0-1,0 0,0 1,0-1,0 0,-1 1,1-1,1-1,3-5,0 1,-1-1,0 1,4-10,13-47,-17 47,2 0,9-22,-15 37,0 1,0-1,1 0,-1 0,0 1,1-1,-1 0,0 0,1 1,-1-1,1 0,0 1,-1-1,1 1,-1-1,1 0,0 1,-1-1,1 1,0 0,0-1,-1 1,1 0,0-1,1 1,-1 0,0 1,-1-1,1 1,0 0,-1-1,1 1,-1 0,1 0,-1-1,1 1,-1 0,1 0,-1 0,0-1,1 1,-1 0,0 0,0 1,6 48,-7-14,-7 42,3-42,1 42,4-52,-1 0,-8 51,9-75,-1 0,0 0,1 0,-1 0,1 0,0 1,0-1,-1 0,2 0,-1 0,0 1,0-1,1 0,-1 0,2 4,1-8,0-4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9T23:39:25.31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2101 0,'-2'0,"1"1,-1-1,0 1,1-1,-1 1,0 0,1-1,-1 1,1 0,-1 0,1 0,0 0,-3 3,-18 19,12-11,-4 1,0-1,0 0,-19 10,21-12,-1 1,1 0,1 0,0 2,-17 23,-12 15,-28 29,-36 38,71-91,26-22,-1 1,1 0,-7 8,12-12,1 0,-1 1,0-1,1 1,-1-1,1 1,0 0,0-1,0 1,0 0,0 0,1 0,-1 5,0-3,1 1,0-1,0 0,0 1,1-1,0 0,0 0,3 9,-3-12,0 0,0 0,1 0,-1 0,1-1,-1 1,1-1,0 1,-1-1,1 1,0-1,0 0,0 0,0 0,0 0,0 0,0 0,1-1,-1 1,0-1,0 1,4-1,2 1,-1-1,1 0,-1-1,1 1,-1-2,13-2,46-19,-22 8,-17 7,1 2,1 1,-1 1,1 1,37 1,-65 2,-1 0,1 0,0 0,-1 0,1 0,-1 0,1 0,0 0,-1 1,1-1,-1 0,1 0,0 0,-1 1,1-1,-1 0,1 1,-1-1,1 0,-1 1,1-1,-1 1,1-1,-1 0,0 1,1-1,-1 1,0-1,1 1,-1 0,0-1,0 1,1-1,-1 2,0 0,0 0,0 0,-1 0,1 0,-1 0,1 0,-1 0,0 0,1 0,-3 3,-2 4,-1-1,0 0,-12 14,5-11,-2-1,1-1,-1 0,0-1,-1 0,-33 10,49-17,-99 29,72-19,0-1,-1-1,0-2,0-1,-1-1,-50 2,69-7,1 1,-1 1,1-1,0 2,-1-1,1 1,0 1,0-1,-12 9,-9 6,-36 29,11-7,45-33,-1 0,1-1,-1 0,-1-1,1 0,-1-1,0 0,0-1,-14 2,5-3,0 2,0 0,0 2,1 0,-36 16,50-19,1 1,-1 1,1-1,-7 8,7-7,0 0,-1-1,0 1,-7 4,3-5,0 0,-1 0,1-1,-1-1,0 0,0 0,0-1,-13 0,-30 4,5 2,24-4,-47 12,32-5,-1-3,1-1,-55 1,44-3,49-4,0 0,0 0,0 1,0-1,-1 1,1-1,0 1,1 0,-1 0,0 0,0 0,0 0,1 0,-1 1,0-1,1 1,-1-1,1 1,0-1,-1 1,1 0,0 0,0 0,0-1,0 1,0 3,-2 5,0 0,1 1,1-1,-1 16,2-16,-1-1,-1 1,-2 13,-11 14,11-28,1-1,0 1,0 0,0 0,1 0,0 0,1 0,0 0,1 14,7 35,-4-43,-1 0,0 0,-1 0,-1 0,-3 26,-12 107,6-52,5-35,4 65,1-56,6 33,-3-78,-2-1,0 1,-2-1,-5 43,-7 4,-17 89,16-98,2 0,3 1,1 109,7-169,0 0,1 0,-1 1,1-1,-1 0,1 0,2 6,-2-8,-1-1,0 1,0-1,1 0,-1 1,0-1,1 1,-1-1,0 0,1 1,-1-1,1 0,-1 1,0-1,1 0,-1 0,1 1,-1-1,1 0,-1 0,1 0,0 0,0 0,0 0,0 0,0 0,0-1,0 1,-1 0,1-1,0 1,0-1,0 1,0-1,-1 1,1-1,0 0,0 1,0-2,3-2,-1 0,0 0,-1-1,1 1,-1-1,0 1,0-1,0 0,-1 0,2-7,6-54,-8 50,13-213,-9 109,-4 115,-1-1,1 0,0 1,0-1,1 0,0 1,0 0,0-1,5-8,-1 5,1 1,-1 0,1 1,11-10,-10 9,-1 0,11-16,12-13,-19 24,-8 9,0 1,1-1,-1 1,0 0,7-4,-10 7,0 0,1 0,-1 0,0 0,1 0,-1 0,0 0,1 0,-1 0,0 0,0 0,1 0,-1 0,0 0,1 1,-1-1,0 0,0 0,1 0,-1 1,0-1,0 0,1 0,-1 0,0 1,0-1,0 0,0 0,1 1,-1-1,0 0,0 1,0-1,0 0,0 1,0-1,0 0,0 0,0 1,0-1,0 0,0 1,0-1,0 0,0 1,1 19,-1-19,-2 215,3-207,0 1,0-1,1 0,1 0,6 17,-5-16,-1 1,0 0,3 19,-3-15,1 1,1-1,0 1,1-1,0 0,1-1,14 21,1 7,-19-38,-1 1,1 0,0-1,0 1,7 7,-8-11,-1 1,1-1,0 0,-1 0,1 0,0 0,0 0,0-1,0 1,-1 0,1-1,0 0,0 1,0-1,0 0,0 0,0 0,0 0,3-1,-4 1,1-1,0 1,0 0,0-1,-1 1,1 0,0 0,0 0,0 0,-1 1,1-1,0 0,0 1,-1-1,1 1,0 0,0-1,-1 1,1 0,-1 0,1 0,-1 0,1 0,-1 1,0-1,0 0,1 1,-1-1,0 1,0-1,0 1,0-1,-1 1,1 0,0-1,-1 1,1 0,-1 0,1 2,1 4,0 0,0 0,-1 0,0 0,-1 0,1 0,-2 0,0 13,0-17,0-1,0 1,0 0,0-1,0 1,-1-1,1 1,-1-1,0 0,0 1,0-1,-1 0,1 0,-1-1,1 1,-1 0,0-1,0 0,-7 4,6-3,-1 0,1 1,0-1,0 1,0 0,0 0,1 0,0 1,0-1,0 1,0-1,-3 10,3-7,-1-1,0 1,0-1,-1 1,1-1,-8 7,-29 28,26-25,-31 26,41-38,-1 0,1-1,-1 1,0-1,0-1,0 1,0-1,0 0,-1 0,-9 1,11-3,-1 1,1-1,-1 0,1 0,-1-1,1 0,0 0,-1 0,1 0,0-1,0 0,0 0,0-1,0 1,1-1,-1 0,1 0,-1-1,1 1,0-1,1 0,-1 0,1 0,-1 0,-2-7,-6-5,8 12,1 0,0 0,0 0,1 0,-1-1,1 1,0-1,0 1,0-1,1 0,-1 0,1-5,1-40,0 40,1 0,-1-1,-1 1,0 0,0 1,-4-15,-19-58,4-2,-10-97,24 140,-2 0,-1 0,-25-65,30 94,0 0,1-1,0 0,1 0,-2-22,6-68,0 38,-2 33,1 1,8-53,1 25,-3 0,0-64,-8 58,2-38,0 96,1 1,-1-1,1 1,0-1,7-11,-6 12,0-1,-1 0,1 1,-1-1,1-8,-1-10,-2-38,0 47,0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9T23:39:28.52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1 221,'0'-2,"1"0,0 0,0 0,0 0,0 0,0 0,0 0,1 0,-1 1,0-1,1 0,3-2,21-18,-21 18,1 0,0 1,0 0,0 0,0 1,12-3,-12 3,0 0,0 0,-1 0,1 0,0-1,-1 0,0 0,8-6,-3 0,-1 0,0-1,1 2,0 0,1 0,0 1,0 0,22-9,1 0,-27 12,0 0,0 1,14-5,-9 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9T23:39:34.97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253 211,'1'-3,"1"1,-1-1,1 1,-1-1,1 1,0 0,0 0,1 0,-1 0,0 0,1 0,-1 1,5-3,-5 3,22-13,1 1,1 2,30-10,-20 7,-29 11,0-1,0 1,-1-2,12-9,18-10,-8 8,-19 10,0 1,1 0,0 1,19-7,-25 10,0 0,0 0,0 0,0 1,1-1,-1 1,8 1,-10-1,0 1,-1 0,1 0,0-1,-1 1,1 0,-1 1,1-1,-1 0,1 0,-1 1,0-1,0 0,0 1,1 0,-1-1,-1 1,1-1,0 1,1 2,-1 0,5 9,1 0,0 0,11 15,-15-23,1 1,-1 0,0 0,0 1,0-1,-1 0,0 1,-1 0,1-1,0 12,-2-13,1 1,-1-1,0 1,-1-1,0 1,1-1,-2 0,1 1,-1-1,0 0,0 0,0 0,-5 8,5-11,0 0,0 0,0 0,0-1,-1 1,1-1,0 1,-1-1,1 0,-1 0,1 0,-1 0,0-1,1 1,-1-1,0 1,-3-1,-9 1,-30-4,21 2,0-1,-1 2,1 1,-1 1,1 1,-1 1,-33 10,35-7,-1-1,-27 3,8-2,-4 8,38-11,0-1,-1 0,1 0,-12 1,5-1,1 0,-25 9,26-8,1 0,-1-1,-25 4,24-7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9T23:39:41.129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591 0,'-25'0,"-38"5,52-3,1 0,0 0,0 1,0 1,1 0,-15 7,16-7,0-1,0 0,0 0,-1-1,1 0,-1-1,-10 1,10-1,0 1,-1-1,1 1,0 1,-17 6,-93 43,98-45,-1 0,-1-2,-43 4,47-7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7:55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48:15.44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3258 1133 24575,'3'2'0,"1"1"0,-1-1 0,1 1 0,-1 0 0,0 0 0,0 0 0,0 0 0,0 1 0,0-1 0,-1 1 0,0 0 0,0 0 0,0-1 0,0 1 0,2 6 0,1 8 0,0-1 0,2 27 0,0-6 0,0-12 0,13 32 0,-8-26 0,-8-12 0,0 0 0,-1 0 0,-1 0 0,-1 0 0,0 0 0,-4 31 0,0 9 0,4-45 0,0-1 0,0 0 0,2 0 0,0 0 0,0 0 0,7 15 0,37 74 0,-32-76 0,-2 2 0,19 57 0,2 12 0,-26-79 0,0 0 0,-2 0 0,0 1 0,-1 0 0,-1 0 0,-1 0 0,1 26 0,-4-29 0,-1 4 0,1 1 0,1-1 0,0 0 0,2 1 0,8 33 0,3-17 0,2 1 0,1-2 0,27 42 0,-38-70 0,0 2 0,0 1 0,0-1 0,-1 1 0,-1 0 0,0 1 0,0-1 0,-1 1 0,2 24 0,-1-13 0,0-1 0,2 0 0,12 34 0,-9-29 0,10 47 0,23 174 0,-34-214 0,2 0 0,19 43 0,62 151 0,-65-169 0,-18-46 0,-1 1 0,-1 0 0,0 0 0,-1 0 0,3 21 0,0 35 0,-1 98 0,-6-156 0,0 0 0,1 0 0,1-1 0,0 1 0,5 13 0,8 37 0,-13-39 0,1 0 0,1-1 0,1 1 0,1-1 0,1 0 0,16 32 0,73 134 0,-91-175 0,0 1 0,-1-1 0,-1 1 0,0 0 0,-1-1 0,2 21 0,-3 92 0,-3-100 0,0 0 0,2 0 0,1 0 0,1 0 0,1-1 0,9 29 0,-1-13 0,12 72 0,-19-77 0,3 0 0,23 70 0,-26-99 0,-1 0 0,1 1 0,0-2 0,7 9 0,14 21 0,11 22 0,-27-46 0,-1 1 0,0 0 0,-1 1 0,9 22 0,24 90 0,-36-105 0,0-1 0,-2 1 0,-1 0 0,0 25 0,-2-9 0,1 82 0,-1-118 0,1 0 0,-1 1 0,0-1 0,0 1 0,0-1 0,0 0 0,0 1 0,-1-1 0,1 0 0,-1 1 0,1-1 0,-1 0 0,0 0 0,0 0 0,0 1 0,0-1 0,-1 0 0,1 0 0,-3 2 0,2-2 0,-1 0 0,0 0 0,0-1 0,0 0 0,1 1 0,-2-1 0,1 0 0,0-1 0,0 1 0,0 0 0,0-1 0,0 0 0,-1 0 0,-2 0 0,-192-5 0,127-2 0,-56-3 0,87 10 0,-166-9 0,68 1 0,-15-2 0,44-9 0,53 8 0,0 3 0,-1 1 0,-85 3 0,95 7 0,-21 2 0,-1-3 0,-103-10 0,-25-2 0,92 8 0,93 2 0,1-1 0,-1-1 0,1 0 0,0 0 0,-1-1 0,-17-8 0,25 9 0,-1 0 0,1 0 0,0-1 0,0 1 0,0-1 0,0 0 0,0-1 0,0 1 0,1 0 0,0-1 0,-1 0 0,1 0 0,1 0 0,-1 0 0,1 0 0,-1-1 0,-2-8 0,-12-52 0,12 42 0,-1 0 0,-1 0 0,-1 0 0,-18-34 0,20 48 0,-1 0 0,0 0 0,-10-9 0,-16-21 0,-77-109 0,34 50 0,29 33 0,-70-92 0,100 139 0,0 0 0,-33-25 0,-11-11 0,-56-43 0,83 71 0,1-1 0,-37-41 0,22 5 0,12 15 0,-74-109 0,0-3 0,81 111 0,19 31 0,0 1 0,-1 0 0,-20-22 0,-30-38 0,45 55 0,0 1 0,-2 1 0,-38-36 0,51 53 0,-23-19 0,1 0 0,0-2 0,2 0 0,-34-44 0,-45-66 0,87 117 0,0 0 0,0 0 0,-1 2 0,-1 0 0,-24-13 0,38 25 0,0-1 0,0 1 0,0-1 0,1 0 0,-1 0 0,1 0 0,0-1 0,0 0 0,0 1 0,-5-11 0,4 5 0,1-1 0,0 1 0,0-1 0,-3-21 0,3 14 0,0 2 0,-1-1 0,-1 0 0,-16-29 0,15 31 0,1-1 0,0 0 0,2 0 0,-1 0 0,-2-29 0,0 4 0,-31-95 0,16 66 0,12 40 0,-2 0 0,-1 0 0,-1 1 0,-25-36 0,25 37 0,1-1 0,1-1 0,1 0 0,-11-53 0,11 39 0,-22-57 0,9 55 0,20 39 0,-1-1 0,1 0 0,0 0 0,1 0 0,0 0 0,0-1 0,1 1 0,0-1 0,-1-11 0,3-211 0,2 98 0,-1 123 0,0 1 0,1-1 0,0 0 0,1 1 0,0-1 0,1 1 0,-1 0 0,10-16 0,-6 12 0,0-1 0,6-22 0,-4-2 0,-1 0 0,3-77 0,-10-79 0,-3 87 0,1 93 0,-1-1 0,0 1 0,-1 0 0,-1 0 0,0 1 0,-6-15 0,4 13 0,1 1 0,1-1 0,0 0 0,1 0 0,-1-16 0,-5-63 0,1-30 0,6 83 0,-13-74 0,7 72 0,-1-64 0,14-59 0,-2 140 0,1-1 0,2 1 0,0 0 0,12-29 0,76-187 0,-84 222-1365,-1 5-5461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4:29.24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36 24575,'372'0'0,"-210"9"0,-38-4 0,-63-2 0,-29-2 0,38-3 0,-58 1 0,1-1 0,-1 0 0,1-1 0,-1-1 0,0 0 0,11-5 0,-13 5 0,0 1 0,0 1 0,0-1 0,0 2 0,1-1 0,15 1 0,28-5 0,-42 4-455,1 1 0,20-1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4:51.01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815 1443 24575,'-5'-8'0,"-1"0"0,1 0 0,-1 0 0,-1 1 0,0 0 0,1 1 0,-2-1 0,1 1 0,-1 0 0,0 1 0,-13-7 0,-3-3 0,19 11 0,0 0 0,0-1 0,0 1 0,1-1 0,-1 0 0,1-1 0,1 1 0,-1-1 0,1 1 0,0-1 0,-5-12 0,0-8 0,-10-43 0,10 34 0,3 15 0,0 0 0,-2 0 0,0 0 0,-2 1 0,0 0 0,-11-17 0,-18-34 0,26 47 0,-24-38 0,2 17 0,20 28 0,1-1 0,1 0 0,1 0 0,0-1 0,2-1 0,0 0 0,-7-20 0,-14-48 0,25 79 0,0 0 0,0 0 0,-1 0 0,0 1 0,-1 0 0,0 0 0,0 1 0,-14-11 0,10 9 0,-6-5 0,14 11 0,0 0 0,-1 0 0,1-1 0,0 1 0,0-1 0,0 1 0,1-1 0,-1 0 0,1 0 0,-1-1 0,1 1 0,0 0 0,0-1 0,1 1 0,-1-1 0,-1-5 0,-1-12 0,-1 0 0,0 1 0,-2-1 0,0 1 0,-2 1 0,0-1 0,-20-29 0,10 28 0,15 16 0,-1 1 0,1-1 0,0 0 0,-5-9 0,-2-4 0,7 12 0,1 1 0,0-1 0,0 0 0,0 0 0,0-1 0,1 1 0,0 0 0,1-1 0,-1 1 0,1-1 0,0-10 0,0-18-1365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4:59.85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188 1284 24575,'-1'-1'0,"0"1"0,1-1 0,-1 1 0,1-1 0,-1 0 0,1 1 0,0-1 0,-1 0 0,1 1 0,0-1 0,-1 0 0,1 1 0,0-1 0,0 0 0,-1 1 0,1-1 0,0 0 0,0 0 0,0 1 0,0-1 0,0-1 0,-1-21 0,0 20 0,0-42 0,0 14 0,0-1 0,-2 1 0,-1 0 0,-2 0 0,-15-49 0,15 59 0,1 0 0,1-1 0,1 1 0,1-1 0,1 0 0,2-30 0,-2-32 0,-2 59 0,-2 1 0,-7-27 0,7 31 0,0 1 0,1-1 0,1 1 0,0-27 0,3 35 0,1 5 0,-1-1 0,0 0 0,-1 0 0,-1-7 0,1 11 0,1 1 0,-1-1 0,0 1 0,0 0 0,-1-1 0,1 1 0,0 0 0,-1 0 0,1-1 0,-1 1 0,0 0 0,0 1 0,0-1 0,-2-2 0,-1 1 0,1-1 0,-1 0 0,1 0 0,0 0 0,0-1 0,1 1 0,-1-1 0,1 0 0,0 0 0,1 0 0,-1-1 0,1 1 0,0 0 0,0-1 0,0 0 0,1 1 0,0-1 0,0 0 0,1 0 0,-1 0 0,1 0 0,1-8 0,1-9 0,6-31 0,-4 33 0,2-38 0,-6 50 28,-1 1-168,1-1 1,1 1 0,-1 0 0,1-1-1,1 1 1,-1 0 0,1 0 0,1 0-1,4-12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06:55:04.66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0 373 24575,'0'-3'0,"1"0"0,0 0 0,-1 0 0,1 0 0,0 0 0,0 0 0,1 0 0,-1 1 0,0-1 0,1 0 0,0 1 0,0-1 0,3-3 0,35-32 0,-22 22 0,4-5 0,1 0 0,0 1 0,49-30 0,-27 22 0,-29 17 0,1 1 0,0 1 0,24-10 0,-9 7 0,-19 6 0,0 1 0,23-6 0,22-1 0,140-24 0,-146 32 0,88 5 0,-126-1 0,-6 0 0,-1 0 0,1 1 0,-1-1 0,0 2 0,0-1 0,1 1 0,-1 0 0,0 0 0,0 1 0,0 0 0,-1 0 0,12 7 0,95 65 0,-83-56 0,-20-13 0,0 1 0,0-1 0,-1 1 0,9 9 0,-1 0 0,1 0 0,1-1 0,30 18 0,65 31 0,-56-33 0,-17-10 0,-26-14 0,1 1 0,-1 0 0,-1 1 0,25 20 0,-38-27 0,1-1 0,-1 1 0,0 0 0,0 0 0,0 0 0,1 0 0,-2 1 0,1-1 0,0 0 0,0 0 0,-1 0 0,1 1 0,-1-1 0,0 0 0,0 4 0,1-3 0,-1 1 0,1-1 0,-1 1 0,1-1 0,0 0 0,0 0 0,2 4 0,15 24 0,2-2 0,40 48 0,11 14 0,-38-41 0,-9-14 0,29 36 0,66 86 0,-110-142 0,-1 1 0,0 1 0,-1-1 0,-1 1 0,-1 1 0,4 24 0,13 40 0,-13-55 0,-1 0 0,-1 1 0,-1 0 0,-2 0 0,-1 1 0,-1 30 0,0 52 0,-4 86 0,-7-143 0,6-38 0,0 1 0,-1 26 0,7-1 0,2-1 0,1 1 0,23 74 0,-25-101 0,0 10 0,0 0 0,-2 0 0,-1 0 0,-3 43 0,0-4 0,4 36 0,-5 123 0,-1-199 84,-1 0 0,-1-1 0,-14 38 0,13-42-367,0 0-1,1 1 1,1 0-1,1 0 1,-2 33-1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9T23:38:36.4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365 613,'0'-1,"0"1,0-1,0 0,1 1,-1-1,0 0,1 1,-1-1,0 1,1-1,-1 1,1-1,-1 1,1-1,-1 1,1 0,-1-1,1 1,-1 0,1-1,0 1,-1 0,1 0,-1-1,2 1,21-6,-12 4,67-39,-57 32,2 1,-1 1,1 2,0 0,0 1,32-1,8 7,-35-1,1-1,-1-1,42-6,-63 5,-1 0,1 0,-1-1,0 1,0-1,0-1,0 1,0-1,4-4,-7 5,0 1,0-1,-1 1,1-1,-1 0,0 0,0 0,0 0,0 0,0-1,-1 1,1-1,-1 1,0-1,0 1,-1-1,2-7,-3 10,1-1,0 1,-1-1,1 1,-1 0,1-1,-1 1,1 0,-1-1,0 1,0 0,0 0,0 0,0 0,0 0,0 0,0 0,0 0,0 0,-1 0,1 0,0 1,-1-1,1 1,0-1,-1 1,1-1,-1 1,1 0,-1 0,1 0,-3 0,-5-1,0 0,0 1,-18 3,-43 10,42-7,1-1,-31 1,-16 2,51-4,-35 1,33-7,25 2,0 0,0 0,0 0,-1 0,1 0,0 0,0 0,0 0,0 0,0 0,0-1,0 1,-1 0,1 0,0 0,0 0,0 0,0 0,0 0,0 0,0 0,0 0,0-1,0 1,-1 0,1 0,0 0,0 0,0 0,0 0,0 0,0-1,0 1,0 0,0 0,0 0,0 0,0 0,0 0,0-1,0 1,0 0,0 0,0 0,0 0,0 0,1 0,11-8,15-2,1 1,1 1,49-7,-35 7,21 1,-47 6,1-1,-1-1,23-6,-27 5,-3 1,0 0,-1-1,1 0,14-9,-5 1,31-12,-29 14,28-17,-34 17,-5 3,0 0,0 0,1 1,0 0,0 1,0 1,1-1,-1 2,1 0,20-3,-19 4,0-1,1 0,-1-1,-1 0,1-1,17-9,19-7,268-78,-307 96,-4 1,0 0,0 1,0 0,0 0,0 0,0 1,8 0,-13 0,-1 0,0 0,0 0,0 0,0 0,0 0,0 0,0 0,0 0,0 0,0 0,1 1,-1-1,0 0,0 0,0 0,0 0,0 0,0 0,0 0,0 0,0 0,0 0,0 0,0 0,0 1,0-1,0 0,0 0,0 0,0 0,0 0,0 0,0 0,0 0,0 0,0 1,0-1,0 0,0 0,0 0,0 0,0 0,0 0,0 0,0 0,0 0,0 0,0 1,0-1,0 0,0 0,0 0,0 0,0 0,0 0,-1 0,-6 8,-17 10,17-13,-1 1,-1-1,1 0,-1-1,-16 6,17-7,1 0,-1 1,1 0,-1 0,1 0,0 1,-9 7,-1 4,-1-2,-30 19,26-19,-30 26,42-29,0 0,1 0,-16 25,-4 5,-92 129,55-77,-55 71,78-120,28-29,0 1,-13 18,19-23,-1 0,1-1,-23 18,23-21,1 0,0 0,0 0,1 1,0 0,0 1,1 0,-8 13,1 1,-1 0,-2-1,0-1,-1 0,-27 24,35-34,0 0,1 1,0-1,1 2,0-1,-9 26,5-8,2-1,-5 34,3 4,5-31,-17 62,8-49,2 0,-12 97,24-142,0 0,0 0,0 0,0 0,-1-1,1 1,-1 0,0-1,0 1,-1-1,1 0,0 1,-1-1,0-1,-4 5,-12 14,15-16,1 1,0 0,0 0,-2 7,4-9,0 0,-1 0,0 0,1 0,-1-1,0 1,-1 0,1-1,-1 0,1 0,-1 0,0 0,-4 3,7-6,0 0,0 0,0 1,0-1,0 0,-1 0,1 0,0 0,0 0,0 0,0 0,-1 0,1 0,0 0,0 0,0 0,0 0,-1 0,1 0,0 0,0 0,0 0,-1 0,1 0,0 0,0 0,0 0,0 0,-1 0,1 0,0 0,0 0,0 0,0-1,0 1,-1 0,1 0,0 0,0 0,0-9,5-9,2 6,0 1,1 0,0 1,1 0,13-12,21-27,-30 28,0 0,-2-1,14-33,-19 41,24-47,-17 38,9-25,-17 37,1 0,0 1,0 0,1 1,0-1,14-12,-9 9,18-26,46-69,-29 43,-38 54,0 0,17-14,-19 19,0-1,0 0,-1 0,0 0,0-1,0 0,7-14,-13 20,1 1,0-1,-1 0,1 1,-1-1,1 0,-1 1,0-1,0 0,0 1,0-1,0 0,0 1,0-1,-1 0,1 1,0-1,-1 0,0 1,1-1,-2-1,0 1,1 0,-1 1,1-1,-1 0,0 1,0 0,0 0,0-1,0 1,0 0,0 0,0 1,-5-2,-6 0,-1 0,0 0,1 2,-19 0,23 1,-36-2,21 1,-45 4,60-3,0 1,0 1,1 0,-1 0,1 0,-1 1,1 0,-10 8,-3 3,-30 29,36-30,-43 30,16-15,27-17,-1-2,0 0,-1-1,-30 13,-74 15,93-29,-31 13,44-15,0 0,0-2,0 1,-1-2,-29 4,27-10,-2 0,19 3,1 1,-1-1,1 1,0-1,-1 1,1-1,-1 1,1-1,0 1,0-1,-1 1,1-1,0 1,0 0,-1-1,1 1,0-1,0 1,0 0,0-1,0 1,0-1,0 1,0 0,0-1,0 1,0 0,1-1,-1 1,0-1,0 1,1-1,0 2,27 64,-26-60,0 3,0 0,1 0,0 0,0-1,1 1,0-1,0 0,1 0,0 0,1-1,7 8,-5-5,0-1,-1 1,0 1,-1-1,0 1,-1 0,0 0,0 1,-1-1,3 18,-2-11,1 0,0-1,12 22,-12-30,1 0,0 0,10 11,-12-16,0 1,0 1,-1-1,1 0,-1 1,-1 0,1 0,-1 0,0 1,-1-1,4 13,-1 39,-5-46,0 0,2 0,4 23,-5-30,1-1,-1 0,1 0,0 0,1 0,-1 0,1 0,-1 0,1-1,0 1,0-1,1 0,-1 0,6 4,3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9T23:38:56.22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0 268,'25'0,"0"-1,37-8,9-6,-38 6,1 3,-1 1,43-2,-50 7,-1-1,44-7,2 0,-58 8,-1-1,1 0,0-1,0 0,-1-1,24-9,-12 2,-9 4,-1-1,14-8,-25 13,1-1,0 0,-1 0,1 0,-1 0,0 0,0-1,0 0,-1 1,1-1,2-6,-3 6,0 0,0 0,0 0,0 0,1 0,-1 1,1-1,0 1,0 0,1 0,-1 0,0 0,1 0,0 1,0-1,0 1,0 0,0 0,0 1,0-1,1 1,-1 0,0 0,1 1,5-1,14-3,32-9,-32 7,-4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E0556-9687-4007-AAC3-3E9772911755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D5013-42BF-4401-8829-A04F700C3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0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D5013-42BF-4401-8829-A04F700C3D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105FA-2EE7-4A11-C935-6F5C2330C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FB9DE-08B6-E498-26F2-4B9E41916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D40AC-41EB-6AAA-BB8E-F46DACE99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8D2A-5E62-4F16-B603-CC802C6BF4D7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C9CFB-7033-C3EC-356C-21885A0CB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F9425-CADC-8823-4FA6-F8F376CC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513C-5DC4-41C7-8580-5B571AC1A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1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12415-0AF4-15CD-A860-B728CC4F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ACEF3-8FE5-B515-6B83-B0DAB6141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AC650-6623-412F-E22F-3C545CA98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8D2A-5E62-4F16-B603-CC802C6BF4D7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B8542-A200-938E-5F61-0AB1330B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CA23-6192-E04B-E4A0-C0B675134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513C-5DC4-41C7-8580-5B571AC1A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7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43ABB0-B680-9408-D0EC-04F624EE97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5D6B1-768C-B5FB-A85D-F0E38F1D9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AEB6E-76DE-51F3-6A80-056A8A664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8D2A-5E62-4F16-B603-CC802C6BF4D7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20BA1-FD1D-4760-FBCB-856601D0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40736-7806-3027-2C39-60042EDA9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513C-5DC4-41C7-8580-5B571AC1A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1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702F3-D222-99E8-51C1-755FA01DE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E4C3F-44C9-AA0E-CF14-52975989A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2CE9B-DEA1-D7A2-EAFD-B3DD6E7A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8D2A-5E62-4F16-B603-CC802C6BF4D7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F3A79-C25B-C49B-B83C-F4B0F7DF8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F3210-64CB-900D-BC3B-6E3937E50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513C-5DC4-41C7-8580-5B571AC1A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5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D986B-0AF0-0190-6B4E-4B3101AB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E7673-1FC7-51B7-57CF-21DE6C404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AFBB6-12E7-0C26-5257-BCBB71C1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8D2A-5E62-4F16-B603-CC802C6BF4D7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25910-2D57-DC09-820D-EAFE4C5D0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1374F-C929-1B58-9A92-10A2C76A0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513C-5DC4-41C7-8580-5B571AC1A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0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FDD70-AA77-7454-AFAA-2DF797E1F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6AE8E-0272-A15F-F048-7C789A968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36FA9-CE2F-C939-0F33-690C5E200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50011-0495-CEF6-9057-8C101EE7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8D2A-5E62-4F16-B603-CC802C6BF4D7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33EF8-6583-3B73-4BB8-7EC73B05F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1C71A-ADBD-99EB-D26F-8181E57F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513C-5DC4-41C7-8580-5B571AC1A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1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F7EE7-95FA-EE9D-C6AF-FC4DB025B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AC8EC-D61E-DB6C-E007-CF7EA2EFC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EF136-7621-6FE8-51D1-4E8A5ECB4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8C85D7-720E-D5F8-EF09-C24D209E5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1EC6CA-AAC0-E0A8-CC88-19F14380A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330D26-2339-A2B8-1963-1FF536B5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8D2A-5E62-4F16-B603-CC802C6BF4D7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6496AD-9CBF-B98A-EABA-66E69DBC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AE72FE-E8EC-821B-7DE6-B83ECD00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513C-5DC4-41C7-8580-5B571AC1A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8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94295-A33C-3478-A1E1-7316B2FE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C1F027-7CAB-A80B-BACB-90775E5AD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8D2A-5E62-4F16-B603-CC802C6BF4D7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38D144-54F4-65EE-3240-B2F4F4D08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130F1-CF20-A15D-AFA1-C8F776AA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513C-5DC4-41C7-8580-5B571AC1A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7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2C9FE8-9D5E-8162-325C-F71C476DC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8D2A-5E62-4F16-B603-CC802C6BF4D7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8F13B-F354-4B23-4846-635CF4CB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52592-B269-8D7C-F132-942472857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513C-5DC4-41C7-8580-5B571AC1A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8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EFDB5-8E80-469E-0E24-001B9354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FF502-B1F3-6194-D8D0-750DBC335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17F38-4647-3C21-EDD9-3ACB9B011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714D4-06E8-14F7-A3C2-AA5EC38BA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8D2A-5E62-4F16-B603-CC802C6BF4D7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FAD86-162B-1FC2-81F3-4899EACB5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304F2-AC82-12BB-B6BE-DE0EB156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513C-5DC4-41C7-8580-5B571AC1A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7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D8A35-0115-674B-3FC0-5CC890628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9FBC66-9979-418B-F17A-1B76C5975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7A587-4FED-630C-5983-C2F4E045A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404C4-4CB4-4212-EFDD-6700A89B7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8D2A-5E62-4F16-B603-CC802C6BF4D7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0A642-AB55-DBBF-0599-384AD2279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BDB5F-FF0E-37CB-4DD7-D6167EC3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513C-5DC4-41C7-8580-5B571AC1A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36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A0224D-AE5C-520A-5917-BADCA3F6C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89F06-6C18-5FD9-1B9F-EB2ACC578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07DDF-D3CD-9A44-B483-D9458B6EA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EE8D2A-5E62-4F16-B603-CC802C6BF4D7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FCA6E-8AE7-506C-0AC2-71BE1F536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29D50-4AB9-F63F-3D9D-170216D26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C8513C-5DC4-41C7-8580-5B571AC1A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0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customXml" Target="../ink/ink4.xml"/><Relationship Id="rId5" Type="http://schemas.openxmlformats.org/officeDocument/2006/relationships/image" Target="../media/image2.png"/><Relationship Id="rId15" Type="http://schemas.openxmlformats.org/officeDocument/2006/relationships/customXml" Target="../ink/ink6.xml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customXml" Target="../ink/ink1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customXml" Target="../ink/ink13.xml"/><Relationship Id="rId18" Type="http://schemas.openxmlformats.org/officeDocument/2006/relationships/image" Target="../media/image20.png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12" Type="http://schemas.openxmlformats.org/officeDocument/2006/relationships/image" Target="../media/image17.png"/><Relationship Id="rId17" Type="http://schemas.openxmlformats.org/officeDocument/2006/relationships/customXml" Target="../ink/ink15.xml"/><Relationship Id="rId2" Type="http://schemas.openxmlformats.org/officeDocument/2006/relationships/image" Target="../media/image12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customXml" Target="../ink/ink12.xml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customXml" Target="../ink/ink11.xml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33B259-10B5-917E-4D13-07BD7C0B8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227" y="0"/>
            <a:ext cx="497132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5A200A6-9B2D-BB90-49D5-92AC5714B231}"/>
                  </a:ext>
                </a:extLst>
              </p14:cNvPr>
              <p14:cNvContentPartPr/>
              <p14:nvPr/>
            </p14:nvContentPartPr>
            <p14:xfrm>
              <a:off x="3743607" y="1982182"/>
              <a:ext cx="1093320" cy="297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5A200A6-9B2D-BB90-49D5-92AC5714B2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34607" y="1973182"/>
                <a:ext cx="111096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8E5608F-09B0-53BD-A459-C5E4FE582337}"/>
                  </a:ext>
                </a:extLst>
              </p14:cNvPr>
              <p14:cNvContentPartPr/>
              <p14:nvPr/>
            </p14:nvContentPartPr>
            <p14:xfrm>
              <a:off x="3466967" y="222770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8E5608F-09B0-53BD-A459-C5E4FE58233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58327" y="221870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1F19094-72D0-8A68-9290-8D582270A789}"/>
                  </a:ext>
                </a:extLst>
              </p14:cNvPr>
              <p14:cNvContentPartPr/>
              <p14:nvPr/>
            </p14:nvContentPartPr>
            <p14:xfrm>
              <a:off x="3675567" y="1967062"/>
              <a:ext cx="1652400" cy="22075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1F19094-72D0-8A68-9290-8D582270A78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66567" y="1958062"/>
                <a:ext cx="1670040" cy="222516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5C887D4F-69CC-46DF-A72E-53E26E14F2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5413" y="0"/>
            <a:ext cx="477868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8BE5A8C-3957-537A-0364-9F5FEB859024}"/>
                  </a:ext>
                </a:extLst>
              </p14:cNvPr>
              <p14:cNvContentPartPr/>
              <p14:nvPr/>
            </p14:nvContentPartPr>
            <p14:xfrm>
              <a:off x="8282910" y="3270110"/>
              <a:ext cx="402480" cy="198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8BE5A8C-3957-537A-0364-9F5FEB85902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64910" y="3252110"/>
                <a:ext cx="4381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705E931-DC36-C7CF-0288-45C077A9FE17}"/>
                  </a:ext>
                </a:extLst>
              </p14:cNvPr>
              <p14:cNvContentPartPr/>
              <p14:nvPr/>
            </p14:nvContentPartPr>
            <p14:xfrm>
              <a:off x="7967550" y="2738030"/>
              <a:ext cx="293400" cy="519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705E931-DC36-C7CF-0288-45C077A9FE1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49550" y="2720030"/>
                <a:ext cx="329040" cy="5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DC1CEE2-2F84-3AC8-C98E-C008BC86FA8D}"/>
                  </a:ext>
                </a:extLst>
              </p14:cNvPr>
              <p14:cNvContentPartPr/>
              <p14:nvPr/>
            </p14:nvContentPartPr>
            <p14:xfrm>
              <a:off x="7891590" y="2274710"/>
              <a:ext cx="67680" cy="462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DC1CEE2-2F84-3AC8-C98E-C008BC86FA8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73685" y="2256724"/>
                <a:ext cx="103131" cy="497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81905A5-EF29-7EAD-542B-B4DF46B99C7A}"/>
                  </a:ext>
                </a:extLst>
              </p14:cNvPr>
              <p14:cNvContentPartPr/>
              <p14:nvPr/>
            </p14:nvContentPartPr>
            <p14:xfrm>
              <a:off x="7911390" y="2132870"/>
              <a:ext cx="792360" cy="1101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81905A5-EF29-7EAD-542B-B4DF46B99C7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93390" y="2114870"/>
                <a:ext cx="828000" cy="113724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5EF9679-CF49-3816-C21A-37482697326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400" y="0"/>
            <a:ext cx="3362567" cy="10021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97D11D7-47CC-4868-77C4-614D2551E6B3}"/>
              </a:ext>
            </a:extLst>
          </p:cNvPr>
          <p:cNvSpPr txBox="1">
            <a:spLocks/>
          </p:cNvSpPr>
          <p:nvPr/>
        </p:nvSpPr>
        <p:spPr>
          <a:xfrm>
            <a:off x="221696" y="1002198"/>
            <a:ext cx="1064531" cy="547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Fisher (2024)</a:t>
            </a:r>
          </a:p>
        </p:txBody>
      </p:sp>
    </p:spTree>
    <p:extLst>
      <p:ext uri="{BB962C8B-B14F-4D97-AF65-F5344CB8AC3E}">
        <p14:creationId xmlns:p14="http://schemas.microsoft.com/office/powerpoint/2010/main" val="919515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0B26E-04D4-B502-FCAF-F0499B41B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82" y="1788803"/>
            <a:ext cx="4727980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Basement (&gt;87 Ma)</a:t>
            </a:r>
          </a:p>
          <a:p>
            <a:pPr lvl="1"/>
            <a:r>
              <a:rPr lang="en-US" dirty="0" err="1"/>
              <a:t>Intrusives</a:t>
            </a:r>
            <a:r>
              <a:rPr lang="en-US" dirty="0"/>
              <a:t> and metamorphic pendants</a:t>
            </a:r>
          </a:p>
          <a:p>
            <a:r>
              <a:rPr lang="en-US" dirty="0"/>
              <a:t>Oligocene to Early-Miocene Volcanics (28-22 Ma)</a:t>
            </a:r>
          </a:p>
          <a:p>
            <a:pPr lvl="1"/>
            <a:r>
              <a:rPr lang="en-US" dirty="0"/>
              <a:t>Rhyolitic ignimbrite flows</a:t>
            </a:r>
          </a:p>
          <a:p>
            <a:r>
              <a:rPr lang="en-US" dirty="0"/>
              <a:t>Early- to Mid-Miocene Volcanics(18.9-15 Ma)</a:t>
            </a:r>
          </a:p>
          <a:p>
            <a:pPr lvl="1"/>
            <a:r>
              <a:rPr lang="en-US" dirty="0"/>
              <a:t>Andesite flows and clasts</a:t>
            </a:r>
          </a:p>
          <a:p>
            <a:r>
              <a:rPr lang="en-US" dirty="0"/>
              <a:t>Mid- to Late-Miocene Sediments and Volcanics (12.5-9 Ma)</a:t>
            </a:r>
          </a:p>
          <a:p>
            <a:pPr lvl="1"/>
            <a:r>
              <a:rPr lang="en-US" dirty="0"/>
              <a:t>Fluvio-</a:t>
            </a:r>
            <a:r>
              <a:rPr lang="en-US" dirty="0" err="1"/>
              <a:t>lactustrine</a:t>
            </a:r>
            <a:r>
              <a:rPr lang="en-US" dirty="0"/>
              <a:t> sediments</a:t>
            </a:r>
          </a:p>
          <a:p>
            <a:r>
              <a:rPr lang="en-US" dirty="0"/>
              <a:t>Mid-Miocene to Pliocene Volcanics (12.5-3.4 Ma)</a:t>
            </a:r>
          </a:p>
          <a:p>
            <a:pPr lvl="1"/>
            <a:r>
              <a:rPr lang="en-US" dirty="0"/>
              <a:t>Sporadic eruptions producing basalt flows to andesitic tuffs and flows</a:t>
            </a:r>
          </a:p>
          <a:p>
            <a:r>
              <a:rPr lang="en-US" dirty="0"/>
              <a:t>Pliocene to Holocene Sediments (&lt;5Ma)</a:t>
            </a:r>
          </a:p>
          <a:p>
            <a:pPr lvl="1"/>
            <a:r>
              <a:rPr lang="en-US" dirty="0"/>
              <a:t>Pediment gravels and fluvio-lacustrine sediments with intercalated Pliocene tuff.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620B22-3EFD-BEAA-9DC3-E1A2CBDF1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151" y="549253"/>
            <a:ext cx="6105063" cy="575949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03E0E9E-98E2-B6C8-12C4-DE45064DA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57247" cy="1325563"/>
          </a:xfrm>
        </p:spPr>
        <p:txBody>
          <a:bodyPr/>
          <a:lstStyle/>
          <a:p>
            <a:r>
              <a:rPr lang="en-US" dirty="0"/>
              <a:t>General Geology</a:t>
            </a:r>
          </a:p>
        </p:txBody>
      </p:sp>
    </p:spTree>
    <p:extLst>
      <p:ext uri="{BB962C8B-B14F-4D97-AF65-F5344CB8AC3E}">
        <p14:creationId xmlns:p14="http://schemas.microsoft.com/office/powerpoint/2010/main" val="3405632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977A-E793-6ED4-9E58-515A19C72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90" y="95025"/>
            <a:ext cx="10515600" cy="1325563"/>
          </a:xfrm>
        </p:spPr>
        <p:txBody>
          <a:bodyPr/>
          <a:lstStyle/>
          <a:p>
            <a:r>
              <a:rPr lang="en-US" dirty="0"/>
              <a:t>Structural History:</a:t>
            </a:r>
            <a:br>
              <a:rPr lang="en-US" dirty="0"/>
            </a:br>
            <a:r>
              <a:rPr lang="en-US" dirty="0"/>
              <a:t>Early Miocene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66FEE-6892-41A6-8620-0DBA3AA08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87" y="1420588"/>
            <a:ext cx="4893676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Unconformity between widespread </a:t>
            </a:r>
            <a:r>
              <a:rPr lang="en-US" dirty="0">
                <a:solidFill>
                  <a:srgbClr val="EBE600"/>
                </a:solidFill>
              </a:rPr>
              <a:t>older ignimbrites </a:t>
            </a:r>
            <a:r>
              <a:rPr lang="en-US" dirty="0"/>
              <a:t>(22-28 Ma) and younger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andesites</a:t>
            </a:r>
            <a:r>
              <a:rPr lang="en-US" dirty="0"/>
              <a:t> (19-15 Ma) and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Miocene sedimentary breccias</a:t>
            </a:r>
            <a:r>
              <a:rPr lang="en-US" dirty="0"/>
              <a:t>. In some places, older ignimbrite is absent (eroded).</a:t>
            </a:r>
          </a:p>
          <a:p>
            <a:pPr lvl="1"/>
            <a:r>
              <a:rPr lang="en-US" dirty="0"/>
              <a:t>Older ignimbrites interpreted as being deposited over an area with low-relief followed by uplift and erosion proceeding the ~19-15Ma volcanics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4F9542-29C5-9D11-ED3C-8E15EDC61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222" y="757806"/>
            <a:ext cx="5105662" cy="50739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A630695-8465-AA06-5006-5DBD8E211B34}"/>
                  </a:ext>
                </a:extLst>
              </p14:cNvPr>
              <p14:cNvContentPartPr/>
              <p14:nvPr/>
            </p14:nvContentPartPr>
            <p14:xfrm>
              <a:off x="9706127" y="1694216"/>
              <a:ext cx="658080" cy="789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A630695-8465-AA06-5006-5DBD8E211B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52487" y="1586576"/>
                <a:ext cx="765720" cy="10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68BE5CB-B92E-B5EA-A286-4EC7A533D9BE}"/>
                  </a:ext>
                </a:extLst>
              </p14:cNvPr>
              <p14:cNvContentPartPr/>
              <p14:nvPr/>
            </p14:nvContentPartPr>
            <p14:xfrm>
              <a:off x="9278807" y="2309096"/>
              <a:ext cx="360720" cy="96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68BE5CB-B92E-B5EA-A286-4EC7A533D9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24807" y="2201096"/>
                <a:ext cx="46836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CB39368-4FDF-4094-005D-2C806574D30B}"/>
                  </a:ext>
                </a:extLst>
              </p14:cNvPr>
              <p14:cNvContentPartPr/>
              <p14:nvPr/>
            </p14:nvContentPartPr>
            <p14:xfrm>
              <a:off x="9462767" y="2742536"/>
              <a:ext cx="276480" cy="13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CB39368-4FDF-4094-005D-2C806574D30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09127" y="2634536"/>
                <a:ext cx="38412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72B2514-8C52-7A15-7CA5-07EF293AAE07}"/>
                  </a:ext>
                </a:extLst>
              </p14:cNvPr>
              <p14:cNvContentPartPr/>
              <p14:nvPr/>
            </p14:nvContentPartPr>
            <p14:xfrm>
              <a:off x="8609567" y="3031616"/>
              <a:ext cx="74880" cy="312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72B2514-8C52-7A15-7CA5-07EF293AAE0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55567" y="2923616"/>
                <a:ext cx="18252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8BE6432-0A6A-A0B1-E7CF-6DC3E49CC446}"/>
                  </a:ext>
                </a:extLst>
              </p14:cNvPr>
              <p14:cNvContentPartPr/>
              <p14:nvPr/>
            </p14:nvContentPartPr>
            <p14:xfrm>
              <a:off x="7614527" y="2669456"/>
              <a:ext cx="756720" cy="1209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8BE6432-0A6A-A0B1-E7CF-6DC3E49CC44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60527" y="2561456"/>
                <a:ext cx="864360" cy="14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EB7FFE6-DC30-2AB8-8C61-82B831AB7AFE}"/>
                  </a:ext>
                </a:extLst>
              </p14:cNvPr>
              <p14:cNvContentPartPr/>
              <p14:nvPr/>
            </p14:nvContentPartPr>
            <p14:xfrm>
              <a:off x="8247767" y="3645416"/>
              <a:ext cx="128880" cy="799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EB7FFE6-DC30-2AB8-8C61-82B831AB7AF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94127" y="3537416"/>
                <a:ext cx="23652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1E63F03-ED05-88F9-A970-DC51F53051E9}"/>
                  </a:ext>
                </a:extLst>
              </p14:cNvPr>
              <p14:cNvContentPartPr/>
              <p14:nvPr/>
            </p14:nvContentPartPr>
            <p14:xfrm>
              <a:off x="8261447" y="3808856"/>
              <a:ext cx="276840" cy="1440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1E63F03-ED05-88F9-A970-DC51F53051E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07447" y="3700856"/>
                <a:ext cx="38448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B55945-EFCA-E581-DE79-559F6E63BF7A}"/>
                  </a:ext>
                </a:extLst>
              </p14:cNvPr>
              <p14:cNvContentPartPr/>
              <p14:nvPr/>
            </p14:nvContentPartPr>
            <p14:xfrm>
              <a:off x="7979927" y="4038176"/>
              <a:ext cx="213120" cy="554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B55945-EFCA-E581-DE79-559F6E63BF7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43927" y="3966176"/>
                <a:ext cx="284760" cy="19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5124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31A01-9459-C527-24BE-243982EF6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066" y="101198"/>
            <a:ext cx="10058401" cy="931862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Wassuk</a:t>
            </a:r>
            <a:r>
              <a:rPr lang="en-US" sz="3600" dirty="0"/>
              <a:t> Group: Middle- to Late-Miocene Structural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23C43-F302-8D9A-9512-263391E96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002375"/>
            <a:ext cx="4020540" cy="578710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Wassuk</a:t>
            </a:r>
            <a:r>
              <a:rPr lang="en-US" dirty="0"/>
              <a:t> Group is composed of fluvial to lacustrine facies.</a:t>
            </a:r>
          </a:p>
          <a:p>
            <a:pPr lvl="1"/>
            <a:r>
              <a:rPr lang="en-US" dirty="0"/>
              <a:t>Aldrich Station Formation (12.5 to 11 Ma)</a:t>
            </a:r>
          </a:p>
          <a:p>
            <a:pPr lvl="2"/>
            <a:r>
              <a:rPr lang="en-US" dirty="0"/>
              <a:t>Predominantly fine-grained facies suggesting the surrounding area was of low-relief</a:t>
            </a:r>
          </a:p>
          <a:p>
            <a:pPr lvl="1"/>
            <a:r>
              <a:rPr lang="en-US" dirty="0"/>
              <a:t>Coal Valley Formation (11 to 9 Ma)</a:t>
            </a:r>
          </a:p>
          <a:p>
            <a:pPr lvl="2"/>
            <a:r>
              <a:rPr lang="en-US" dirty="0"/>
              <a:t>Generally coarser-grained rocks of andesitic provenance</a:t>
            </a:r>
          </a:p>
          <a:p>
            <a:pPr lvl="3"/>
            <a:r>
              <a:rPr lang="en-US" dirty="0"/>
              <a:t>Coarser-grain sizes suggests higher relief</a:t>
            </a:r>
          </a:p>
          <a:p>
            <a:pPr lvl="1"/>
            <a:r>
              <a:rPr lang="en-US" dirty="0"/>
              <a:t>Morgan Ranch Formation (9 to 7 Ma)</a:t>
            </a:r>
          </a:p>
          <a:p>
            <a:pPr lvl="2"/>
            <a:r>
              <a:rPr lang="en-US" dirty="0"/>
              <a:t>Generally coarser-grained rocks of granitic and metamorphic provenance (basement)</a:t>
            </a:r>
          </a:p>
          <a:p>
            <a:pPr lvl="3"/>
            <a:r>
              <a:rPr lang="en-US" dirty="0"/>
              <a:t>In areas where contact with the Coal Valley formation is observable, it is unconformable.</a:t>
            </a:r>
          </a:p>
          <a:p>
            <a:r>
              <a:rPr lang="en-US" dirty="0"/>
              <a:t>Sediment provenance evolves with time with the youngest sediments having clasts from the oldest </a:t>
            </a:r>
            <a:r>
              <a:rPr lang="en-US" dirty="0" err="1"/>
              <a:t>metamorphic+granitic</a:t>
            </a:r>
            <a:r>
              <a:rPr lang="en-US" dirty="0"/>
              <a:t> basement.</a:t>
            </a:r>
          </a:p>
          <a:p>
            <a:pPr lvl="1"/>
            <a:r>
              <a:rPr lang="en-US" dirty="0" err="1"/>
              <a:t>Progessive</a:t>
            </a:r>
            <a:r>
              <a:rPr lang="en-US" dirty="0"/>
              <a:t> uplift</a:t>
            </a:r>
          </a:p>
          <a:p>
            <a:r>
              <a:rPr lang="en-US" dirty="0"/>
              <a:t>Interbedded and bracketed with volcanics allowing time constraints using geochronology. Paleontology is also used.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10B5A-4CF5-A03E-0896-C99D66E7F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122" y="805994"/>
            <a:ext cx="7873926" cy="563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28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6A979-8263-5C43-031E-C28B3FABE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534" y="-93232"/>
            <a:ext cx="9876850" cy="1325563"/>
          </a:xfrm>
        </p:spPr>
        <p:txBody>
          <a:bodyPr/>
          <a:lstStyle/>
          <a:p>
            <a:r>
              <a:rPr lang="en-US" dirty="0"/>
              <a:t>Interpretations of </a:t>
            </a:r>
            <a:r>
              <a:rPr lang="en-US" dirty="0" err="1"/>
              <a:t>Wassuk</a:t>
            </a:r>
            <a:r>
              <a:rPr lang="en-US" dirty="0"/>
              <a:t> Group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51A92-C0EE-B1E1-952E-4C8EDD139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692" y="3086868"/>
            <a:ext cx="7338208" cy="36818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BF9F6BA-3B26-DC72-DBA3-B55D5BEF827F}"/>
              </a:ext>
            </a:extLst>
          </p:cNvPr>
          <p:cNvCxnSpPr/>
          <p:nvPr/>
        </p:nvCxnSpPr>
        <p:spPr>
          <a:xfrm flipH="1" flipV="1">
            <a:off x="7990260" y="4381756"/>
            <a:ext cx="1988360" cy="14176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DB8413B-D80F-4E92-33BE-0824D357E04A}"/>
              </a:ext>
            </a:extLst>
          </p:cNvPr>
          <p:cNvSpPr txBox="1"/>
          <p:nvPr/>
        </p:nvSpPr>
        <p:spPr>
          <a:xfrm>
            <a:off x="9497148" y="6001899"/>
            <a:ext cx="1988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Coarsening near basin margin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873C54B-44E1-8139-C045-CE3415F45547}"/>
              </a:ext>
            </a:extLst>
          </p:cNvPr>
          <p:cNvCxnSpPr>
            <a:cxnSpLocks/>
          </p:cNvCxnSpPr>
          <p:nvPr/>
        </p:nvCxnSpPr>
        <p:spPr>
          <a:xfrm flipV="1">
            <a:off x="1053137" y="4381756"/>
            <a:ext cx="2169335" cy="7189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AC1F11F-BFFD-AFFB-311A-656123A39BFA}"/>
              </a:ext>
            </a:extLst>
          </p:cNvPr>
          <p:cNvSpPr txBox="1"/>
          <p:nvPr/>
        </p:nvSpPr>
        <p:spPr>
          <a:xfrm>
            <a:off x="126963" y="5330069"/>
            <a:ext cx="1988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Finer sediment away from source regions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369EFB6-44B1-E336-5506-6C3C50A3C80E}"/>
              </a:ext>
            </a:extLst>
          </p:cNvPr>
          <p:cNvSpPr txBox="1">
            <a:spLocks/>
          </p:cNvSpPr>
          <p:nvPr/>
        </p:nvSpPr>
        <p:spPr>
          <a:xfrm>
            <a:off x="868884" y="1058617"/>
            <a:ext cx="110183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Deposited in a single evolving basin</a:t>
            </a:r>
          </a:p>
          <a:p>
            <a:pPr lvl="1"/>
            <a:r>
              <a:rPr lang="en-US" sz="1800" dirty="0"/>
              <a:t>The </a:t>
            </a:r>
            <a:r>
              <a:rPr lang="en-US" sz="1800" dirty="0" err="1"/>
              <a:t>Aldritch</a:t>
            </a:r>
            <a:r>
              <a:rPr lang="en-US" sz="1800" dirty="0"/>
              <a:t> Station Formation is interpreted to have formed in a fault-bounded basin that was surrounded by an area of lower-relief (fine grain sizes). Sediments suggest only minor changes to surrounding structural boundaries.</a:t>
            </a:r>
          </a:p>
          <a:p>
            <a:pPr lvl="1"/>
            <a:r>
              <a:rPr lang="en-US" sz="1800" dirty="0"/>
              <a:t>The Coal Canyon Formation and overlying Morgan Ranch Formation were deposited in a structurally-evolving basin with </a:t>
            </a:r>
            <a:r>
              <a:rPr lang="en-US" sz="1800" dirty="0" err="1"/>
              <a:t>syncronous</a:t>
            </a:r>
            <a:r>
              <a:rPr lang="en-US" sz="1800" dirty="0"/>
              <a:t> faulting and volcanism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20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8016A-6075-424A-93E5-2E778CBC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140" y="46040"/>
            <a:ext cx="11212138" cy="1325563"/>
          </a:xfrm>
        </p:spPr>
        <p:txBody>
          <a:bodyPr/>
          <a:lstStyle/>
          <a:p>
            <a:r>
              <a:rPr lang="en-US" dirty="0"/>
              <a:t>Structural History: Middle- to Late- Miocene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30E2D-B9D8-061D-6F21-0808F4646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33" y="4897256"/>
            <a:ext cx="11543533" cy="41026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The </a:t>
            </a:r>
            <a:r>
              <a:rPr lang="en-US" dirty="0" err="1"/>
              <a:t>Wassuk</a:t>
            </a:r>
            <a:r>
              <a:rPr lang="en-US" dirty="0"/>
              <a:t> group and contemporaneous volcanics attest to an active period of tectonics from ~15-7 Ma. By 7 Ma, the various structural blocks observable today are thought to have been developed. The faults trend generally trend NE but have NW to N strands – normal movement is the interpreted style, and they haven’t been reactivated.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34888C-67E2-23C5-CF6D-F9FE674CD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915" y="1150845"/>
            <a:ext cx="7338208" cy="36818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4EB5CE4-7A5A-32EB-5F2C-126CF76B97E6}"/>
              </a:ext>
            </a:extLst>
          </p:cNvPr>
          <p:cNvSpPr/>
          <p:nvPr/>
        </p:nvSpPr>
        <p:spPr>
          <a:xfrm>
            <a:off x="6449895" y="2608188"/>
            <a:ext cx="889853" cy="76711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5A99C2-8745-B452-B3BE-279D34E5A399}"/>
              </a:ext>
            </a:extLst>
          </p:cNvPr>
          <p:cNvSpPr txBox="1">
            <a:spLocks/>
          </p:cNvSpPr>
          <p:nvPr/>
        </p:nvSpPr>
        <p:spPr>
          <a:xfrm>
            <a:off x="683755" y="1312847"/>
            <a:ext cx="3403429" cy="35844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basins ages are constrained between ~12.5 Ma and ~7 Ma.</a:t>
            </a:r>
          </a:p>
          <a:p>
            <a:pPr lvl="1"/>
            <a:r>
              <a:rPr lang="en-US" dirty="0"/>
              <a:t>One fault bounding the southern margin of Coal Valley is intruded by an un-deformed andesite dike dating to 12.5 Ma</a:t>
            </a:r>
          </a:p>
          <a:p>
            <a:pPr lvl="1"/>
            <a:r>
              <a:rPr lang="en-US" dirty="0"/>
              <a:t>Undeformed basalts dating to ~7 Ma unconformably overly  tilted Morgan Ranch Formation.</a:t>
            </a:r>
          </a:p>
          <a:p>
            <a:r>
              <a:rPr lang="en-US" dirty="0">
                <a:solidFill>
                  <a:schemeClr val="accent2"/>
                </a:solidFill>
              </a:rPr>
              <a:t>Some intra-basin faults offset and are overlapped by Coal Valley strata.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00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3D182-13C0-432D-42EF-1DDD78D4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12506" cy="13255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Folds</a:t>
            </a:r>
            <a:r>
              <a:rPr lang="en-US" dirty="0"/>
              <a:t> Related to Normal Faults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36616-989C-0053-18F5-9C9A5023E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96797D-53E8-64DE-DE7A-623A83FB7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834" y="147937"/>
            <a:ext cx="6134667" cy="6344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3FEB95-62D4-D858-04C2-05B0C4F73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38" y="1774189"/>
            <a:ext cx="4159464" cy="467384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F67B977-F2D4-6BC7-0654-AE7BDD997FC8}"/>
              </a:ext>
            </a:extLst>
          </p:cNvPr>
          <p:cNvSpPr txBox="1">
            <a:spLocks/>
          </p:cNvSpPr>
          <p:nvPr/>
        </p:nvSpPr>
        <p:spPr>
          <a:xfrm>
            <a:off x="946264" y="6195219"/>
            <a:ext cx="2011249" cy="505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/>
              <a:t>From </a:t>
            </a:r>
            <a:r>
              <a:rPr lang="en-US" sz="1200" dirty="0" err="1"/>
              <a:t>Schliche</a:t>
            </a:r>
            <a:r>
              <a:rPr lang="en-US" sz="1200" dirty="0"/>
              <a:t> (1995)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7DD235-70E3-929F-DF22-3A4EF4926D79}"/>
              </a:ext>
            </a:extLst>
          </p:cNvPr>
          <p:cNvSpPr txBox="1">
            <a:spLocks/>
          </p:cNvSpPr>
          <p:nvPr/>
        </p:nvSpPr>
        <p:spPr>
          <a:xfrm>
            <a:off x="946264" y="1381918"/>
            <a:ext cx="48125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Common when sedimentary rocks overly basement rocks in faulted basins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30630C-A218-F976-D8B3-DB46822FC16B}"/>
              </a:ext>
            </a:extLst>
          </p:cNvPr>
          <p:cNvSpPr/>
          <p:nvPr/>
        </p:nvSpPr>
        <p:spPr>
          <a:xfrm>
            <a:off x="9672638" y="971550"/>
            <a:ext cx="778668" cy="104298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BD82FD8-8F85-1367-2733-BBA73E35ECCC}"/>
              </a:ext>
            </a:extLst>
          </p:cNvPr>
          <p:cNvSpPr/>
          <p:nvPr/>
        </p:nvSpPr>
        <p:spPr>
          <a:xfrm rot="17109629">
            <a:off x="8068729" y="4051200"/>
            <a:ext cx="778668" cy="2305757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57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324F6-DC65-3BF9-604A-12A9ED1CF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339" y="45454"/>
            <a:ext cx="10515600" cy="1325563"/>
          </a:xfrm>
        </p:spPr>
        <p:txBody>
          <a:bodyPr/>
          <a:lstStyle/>
          <a:p>
            <a:r>
              <a:rPr lang="en-US" dirty="0"/>
              <a:t>Structural History: Pliocene to Holocene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5B429-E291-55A4-9629-E76A43D4D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721" y="1253331"/>
            <a:ext cx="5550326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Between ~7-4 Ma, a period of relative tectonic quiescence is evidenced by the development of a widespread pediment surface called the Lewis surface.</a:t>
            </a:r>
          </a:p>
          <a:p>
            <a:pPr lvl="1"/>
            <a:r>
              <a:rPr lang="en-US" dirty="0"/>
              <a:t>Evidence suggests the Lewis surface was developing near the end of deposition of the </a:t>
            </a:r>
            <a:r>
              <a:rPr lang="en-US" dirty="0" err="1"/>
              <a:t>Wassuk</a:t>
            </a:r>
            <a:r>
              <a:rPr lang="en-US" dirty="0"/>
              <a:t> group</a:t>
            </a:r>
          </a:p>
          <a:p>
            <a:r>
              <a:rPr lang="en-US" dirty="0"/>
              <a:t>Tectonic activity is thought to have been reinitiated after ~5 Ma based on several lines of evidence:</a:t>
            </a:r>
          </a:p>
          <a:p>
            <a:pPr lvl="1"/>
            <a:r>
              <a:rPr lang="en-US" dirty="0"/>
              <a:t> Tilting of a tuff dating to 5 Ma</a:t>
            </a:r>
          </a:p>
          <a:p>
            <a:pPr lvl="1"/>
            <a:r>
              <a:rPr lang="en-US" dirty="0"/>
              <a:t>Uplifting of the Lewis surface resulting in incision by streams reaching 150m</a:t>
            </a:r>
          </a:p>
          <a:p>
            <a:pPr lvl="1"/>
            <a:r>
              <a:rPr lang="en-US" dirty="0"/>
              <a:t>A tilted sandstone contains fossils that date to 3.5 to 1.5 Ma.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18BA6C-2BB2-0548-AA15-981AFB2E6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434" y="1391524"/>
            <a:ext cx="6234989" cy="452844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08D644-A616-BA2F-7C69-A30F5C6327F8}"/>
              </a:ext>
            </a:extLst>
          </p:cNvPr>
          <p:cNvSpPr txBox="1">
            <a:spLocks/>
          </p:cNvSpPr>
          <p:nvPr/>
        </p:nvSpPr>
        <p:spPr>
          <a:xfrm>
            <a:off x="5449924" y="5919971"/>
            <a:ext cx="55503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050" dirty="0"/>
              <a:t>From Encyclopedia Brittanica</a:t>
            </a:r>
          </a:p>
          <a:p>
            <a:pPr lvl="1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A969C02-7CA4-5257-043D-2385129357F2}"/>
              </a:ext>
            </a:extLst>
          </p:cNvPr>
          <p:cNvSpPr txBox="1">
            <a:spLocks/>
          </p:cNvSpPr>
          <p:nvPr/>
        </p:nvSpPr>
        <p:spPr>
          <a:xfrm>
            <a:off x="839512" y="6361663"/>
            <a:ext cx="11089253" cy="496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Faults in this later period generally trend north to northwest and produce tilted fault blocks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99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8B32-107A-EA7E-1022-3078D57B3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376" y="365125"/>
            <a:ext cx="343667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Quaternary Structural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B09AE-0D61-1CF8-B9B8-094FB2B79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42" y="2077238"/>
            <a:ext cx="3436671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mapped area primarily corresponds to an area of Miocene normal faulting (“Area of Warping”)</a:t>
            </a:r>
          </a:p>
          <a:p>
            <a:r>
              <a:rPr lang="en-US" dirty="0"/>
              <a:t>The “Area of Warping” corresponds with marked changes in Quaternary normal faults.</a:t>
            </a:r>
          </a:p>
          <a:p>
            <a:r>
              <a:rPr lang="en-US" dirty="0"/>
              <a:t>These lineaments are interpreted to reflect basement features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258485-117D-C201-402F-751CA947B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634" y="526764"/>
            <a:ext cx="2768742" cy="52644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BBB3B5-A867-C8C9-E070-735C794E3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14" y="0"/>
            <a:ext cx="4971326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DC6C24-71F9-1B5F-3EA0-B54B9A697D8D}"/>
              </a:ext>
            </a:extLst>
          </p:cNvPr>
          <p:cNvCxnSpPr>
            <a:cxnSpLocks/>
          </p:cNvCxnSpPr>
          <p:nvPr/>
        </p:nvCxnSpPr>
        <p:spPr>
          <a:xfrm flipH="1">
            <a:off x="1892214" y="1027906"/>
            <a:ext cx="1881987" cy="2568325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9A561A-900B-C27C-5139-A398FED313A2}"/>
              </a:ext>
            </a:extLst>
          </p:cNvPr>
          <p:cNvCxnSpPr/>
          <p:nvPr/>
        </p:nvCxnSpPr>
        <p:spPr>
          <a:xfrm flipH="1">
            <a:off x="9351632" y="2077238"/>
            <a:ext cx="816209" cy="969632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31FF1F-B43F-9780-83CF-2AD636D9094C}"/>
              </a:ext>
            </a:extLst>
          </p:cNvPr>
          <p:cNvCxnSpPr>
            <a:cxnSpLocks/>
          </p:cNvCxnSpPr>
          <p:nvPr/>
        </p:nvCxnSpPr>
        <p:spPr>
          <a:xfrm flipH="1">
            <a:off x="834433" y="57150"/>
            <a:ext cx="1412471" cy="10823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4BADB8-5308-60F4-B0BB-E27ACA3F4598}"/>
              </a:ext>
            </a:extLst>
          </p:cNvPr>
          <p:cNvCxnSpPr>
            <a:cxnSpLocks/>
          </p:cNvCxnSpPr>
          <p:nvPr/>
        </p:nvCxnSpPr>
        <p:spPr>
          <a:xfrm flipH="1">
            <a:off x="9212667" y="928688"/>
            <a:ext cx="1438664" cy="1148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D8C1BD-6E73-5E2B-422E-A5E9594E0B44}"/>
              </a:ext>
            </a:extLst>
          </p:cNvPr>
          <p:cNvCxnSpPr>
            <a:cxnSpLocks/>
          </p:cNvCxnSpPr>
          <p:nvPr/>
        </p:nvCxnSpPr>
        <p:spPr>
          <a:xfrm flipH="1">
            <a:off x="9593550" y="2684626"/>
            <a:ext cx="1412471" cy="1082323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05FFEB-0630-B402-9D04-3FB119FE7AFC}"/>
              </a:ext>
            </a:extLst>
          </p:cNvPr>
          <p:cNvCxnSpPr>
            <a:cxnSpLocks/>
          </p:cNvCxnSpPr>
          <p:nvPr/>
        </p:nvCxnSpPr>
        <p:spPr>
          <a:xfrm flipH="1">
            <a:off x="2929401" y="4057930"/>
            <a:ext cx="1864056" cy="1364873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82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3143</TotalTime>
  <Words>663</Words>
  <Application>Microsoft Office PowerPoint</Application>
  <PresentationFormat>Widescreen</PresentationFormat>
  <Paragraphs>59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General Geology</vt:lpstr>
      <vt:lpstr>Structural History: Early Miocene</vt:lpstr>
      <vt:lpstr>Wassuk Group: Middle- to Late-Miocene Structural Story</vt:lpstr>
      <vt:lpstr>Interpretations of Wassuk Group</vt:lpstr>
      <vt:lpstr>Structural History: Middle- to Late- Miocene</vt:lpstr>
      <vt:lpstr>Folds Related to Normal Faults</vt:lpstr>
      <vt:lpstr>Structural History: Pliocene to Holocene</vt:lpstr>
      <vt:lpstr>Quaternary Structural 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Travis Fisher</dc:creator>
  <cp:lastModifiedBy>Travis Fisher</cp:lastModifiedBy>
  <cp:revision>8</cp:revision>
  <dcterms:created xsi:type="dcterms:W3CDTF">2024-09-26T06:44:57Z</dcterms:created>
  <dcterms:modified xsi:type="dcterms:W3CDTF">2024-10-01T02:49:03Z</dcterms:modified>
</cp:coreProperties>
</file>