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366" r:id="rId2"/>
    <p:sldId id="367" r:id="rId3"/>
    <p:sldId id="262" r:id="rId4"/>
    <p:sldId id="365" r:id="rId5"/>
    <p:sldId id="273" r:id="rId6"/>
    <p:sldId id="298" r:id="rId7"/>
    <p:sldId id="258" r:id="rId8"/>
    <p:sldId id="259" r:id="rId9"/>
    <p:sldId id="257" r:id="rId10"/>
    <p:sldId id="261" r:id="rId11"/>
    <p:sldId id="369" r:id="rId12"/>
    <p:sldId id="368" r:id="rId13"/>
    <p:sldId id="260" r:id="rId14"/>
    <p:sldId id="371" r:id="rId15"/>
    <p:sldId id="370" r:id="rId16"/>
    <p:sldId id="37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20"/>
    <p:restoredTop sz="94658"/>
  </p:normalViewPr>
  <p:slideViewPr>
    <p:cSldViewPr snapToGrid="0">
      <p:cViewPr>
        <p:scale>
          <a:sx n="118" d="100"/>
          <a:sy n="118" d="100"/>
        </p:scale>
        <p:origin x="144" y="24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BFE0C-DC27-5D4E-A347-CD913383E695}" type="datetimeFigureOut">
              <a:rPr lang="en-US" smtClean="0"/>
              <a:t>10/5/24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FBB755-587A-B943-91BB-FE8B9FC38BE2}" type="slidenum">
              <a:rPr lang="en-US" smtClean="0"/>
              <a:t>‹#›</a:t>
            </a:fld>
            <a:endParaRPr lang="en-US"/>
          </a:p>
        </p:txBody>
      </p:sp>
    </p:spTree>
    <p:extLst>
      <p:ext uri="{BB962C8B-B14F-4D97-AF65-F5344CB8AC3E}">
        <p14:creationId xmlns:p14="http://schemas.microsoft.com/office/powerpoint/2010/main" val="222159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FBB755-587A-B943-91BB-FE8B9FC38BE2}" type="slidenum">
              <a:rPr lang="en-US" smtClean="0"/>
              <a:t>3</a:t>
            </a:fld>
            <a:endParaRPr lang="en-US"/>
          </a:p>
        </p:txBody>
      </p:sp>
    </p:spTree>
    <p:extLst>
      <p:ext uri="{BB962C8B-B14F-4D97-AF65-F5344CB8AC3E}">
        <p14:creationId xmlns:p14="http://schemas.microsoft.com/office/powerpoint/2010/main" val="3177405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3B5D30-8B6F-3A42-BF3D-C9E37DDFD9DF}" type="slidenum">
              <a:rPr lang="en-US" smtClean="0"/>
              <a:t>5</a:t>
            </a:fld>
            <a:endParaRPr lang="en-US"/>
          </a:p>
        </p:txBody>
      </p:sp>
    </p:spTree>
    <p:extLst>
      <p:ext uri="{BB962C8B-B14F-4D97-AF65-F5344CB8AC3E}">
        <p14:creationId xmlns:p14="http://schemas.microsoft.com/office/powerpoint/2010/main" val="3979208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FBB755-587A-B943-91BB-FE8B9FC38BE2}" type="slidenum">
              <a:rPr lang="en-US" smtClean="0"/>
              <a:t>6</a:t>
            </a:fld>
            <a:endParaRPr lang="en-US"/>
          </a:p>
        </p:txBody>
      </p:sp>
    </p:spTree>
    <p:extLst>
      <p:ext uri="{BB962C8B-B14F-4D97-AF65-F5344CB8AC3E}">
        <p14:creationId xmlns:p14="http://schemas.microsoft.com/office/powerpoint/2010/main" val="133331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FBB755-587A-B943-91BB-FE8B9FC38BE2}" type="slidenum">
              <a:rPr lang="en-US" smtClean="0"/>
              <a:t>7</a:t>
            </a:fld>
            <a:endParaRPr lang="en-US"/>
          </a:p>
        </p:txBody>
      </p:sp>
    </p:spTree>
    <p:extLst>
      <p:ext uri="{BB962C8B-B14F-4D97-AF65-F5344CB8AC3E}">
        <p14:creationId xmlns:p14="http://schemas.microsoft.com/office/powerpoint/2010/main" val="1529287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FBB755-587A-B943-91BB-FE8B9FC38BE2}" type="slidenum">
              <a:rPr lang="en-US" smtClean="0"/>
              <a:t>9</a:t>
            </a:fld>
            <a:endParaRPr lang="en-US"/>
          </a:p>
        </p:txBody>
      </p:sp>
    </p:spTree>
    <p:extLst>
      <p:ext uri="{BB962C8B-B14F-4D97-AF65-F5344CB8AC3E}">
        <p14:creationId xmlns:p14="http://schemas.microsoft.com/office/powerpoint/2010/main" val="396889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FBB755-587A-B943-91BB-FE8B9FC38BE2}" type="slidenum">
              <a:rPr lang="en-US" smtClean="0"/>
              <a:t>10</a:t>
            </a:fld>
            <a:endParaRPr lang="en-US"/>
          </a:p>
        </p:txBody>
      </p:sp>
    </p:spTree>
    <p:extLst>
      <p:ext uri="{BB962C8B-B14F-4D97-AF65-F5344CB8AC3E}">
        <p14:creationId xmlns:p14="http://schemas.microsoft.com/office/powerpoint/2010/main" val="65254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FBB755-587A-B943-91BB-FE8B9FC38BE2}" type="slidenum">
              <a:rPr lang="en-US" smtClean="0"/>
              <a:t>13</a:t>
            </a:fld>
            <a:endParaRPr lang="en-US"/>
          </a:p>
        </p:txBody>
      </p:sp>
    </p:spTree>
    <p:extLst>
      <p:ext uri="{BB962C8B-B14F-4D97-AF65-F5344CB8AC3E}">
        <p14:creationId xmlns:p14="http://schemas.microsoft.com/office/powerpoint/2010/main" val="286448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16814-63A7-C62F-89C1-4A9E1644C0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B4F31D-6BFF-3D09-458B-95FA1FCFD2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DAE473-F22E-747B-FFC0-92BFF18B6F29}"/>
              </a:ext>
            </a:extLst>
          </p:cNvPr>
          <p:cNvSpPr>
            <a:spLocks noGrp="1"/>
          </p:cNvSpPr>
          <p:nvPr>
            <p:ph type="dt" sz="half" idx="10"/>
          </p:nvPr>
        </p:nvSpPr>
        <p:spPr/>
        <p:txBody>
          <a:bodyPr/>
          <a:lstStyle/>
          <a:p>
            <a:fld id="{3CE334A1-4D5D-BB45-8853-7C900B94AACE}" type="datetimeFigureOut">
              <a:rPr lang="en-US" smtClean="0"/>
              <a:t>10/5/24</a:t>
            </a:fld>
            <a:endParaRPr lang="en-US"/>
          </a:p>
        </p:txBody>
      </p:sp>
      <p:sp>
        <p:nvSpPr>
          <p:cNvPr id="5" name="Footer Placeholder 4">
            <a:extLst>
              <a:ext uri="{FF2B5EF4-FFF2-40B4-BE49-F238E27FC236}">
                <a16:creationId xmlns:a16="http://schemas.microsoft.com/office/drawing/2014/main" id="{6B745A67-6658-6DC1-6D30-1B54D1D62D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F68897-A60D-E41A-997D-D669D03B8900}"/>
              </a:ext>
            </a:extLst>
          </p:cNvPr>
          <p:cNvSpPr>
            <a:spLocks noGrp="1"/>
          </p:cNvSpPr>
          <p:nvPr>
            <p:ph type="sldNum" sz="quarter" idx="12"/>
          </p:nvPr>
        </p:nvSpPr>
        <p:spPr/>
        <p:txBody>
          <a:bodyPr/>
          <a:lstStyle/>
          <a:p>
            <a:fld id="{9B1C030B-AE65-FE4D-9B76-B5100FA98616}" type="slidenum">
              <a:rPr lang="en-US" smtClean="0"/>
              <a:t>‹#›</a:t>
            </a:fld>
            <a:endParaRPr lang="en-US"/>
          </a:p>
        </p:txBody>
      </p:sp>
    </p:spTree>
    <p:extLst>
      <p:ext uri="{BB962C8B-B14F-4D97-AF65-F5344CB8AC3E}">
        <p14:creationId xmlns:p14="http://schemas.microsoft.com/office/powerpoint/2010/main" val="3972830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47F63-2B67-1D0A-4E8B-0684B9C4FD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7E7786D-FEB5-0694-4DC5-54E962CD09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54F96-D1E8-9F02-3C0F-82B6BA8C3D42}"/>
              </a:ext>
            </a:extLst>
          </p:cNvPr>
          <p:cNvSpPr>
            <a:spLocks noGrp="1"/>
          </p:cNvSpPr>
          <p:nvPr>
            <p:ph type="dt" sz="half" idx="10"/>
          </p:nvPr>
        </p:nvSpPr>
        <p:spPr/>
        <p:txBody>
          <a:bodyPr/>
          <a:lstStyle/>
          <a:p>
            <a:fld id="{3CE334A1-4D5D-BB45-8853-7C900B94AACE}" type="datetimeFigureOut">
              <a:rPr lang="en-US" smtClean="0"/>
              <a:t>10/5/24</a:t>
            </a:fld>
            <a:endParaRPr lang="en-US"/>
          </a:p>
        </p:txBody>
      </p:sp>
      <p:sp>
        <p:nvSpPr>
          <p:cNvPr id="5" name="Footer Placeholder 4">
            <a:extLst>
              <a:ext uri="{FF2B5EF4-FFF2-40B4-BE49-F238E27FC236}">
                <a16:creationId xmlns:a16="http://schemas.microsoft.com/office/drawing/2014/main" id="{7799181C-6A97-098B-6626-F0DA8BD13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14827E-38E7-318E-1F8C-D4EC051D5D0D}"/>
              </a:ext>
            </a:extLst>
          </p:cNvPr>
          <p:cNvSpPr>
            <a:spLocks noGrp="1"/>
          </p:cNvSpPr>
          <p:nvPr>
            <p:ph type="sldNum" sz="quarter" idx="12"/>
          </p:nvPr>
        </p:nvSpPr>
        <p:spPr/>
        <p:txBody>
          <a:bodyPr/>
          <a:lstStyle/>
          <a:p>
            <a:fld id="{9B1C030B-AE65-FE4D-9B76-B5100FA98616}" type="slidenum">
              <a:rPr lang="en-US" smtClean="0"/>
              <a:t>‹#›</a:t>
            </a:fld>
            <a:endParaRPr lang="en-US"/>
          </a:p>
        </p:txBody>
      </p:sp>
    </p:spTree>
    <p:extLst>
      <p:ext uri="{BB962C8B-B14F-4D97-AF65-F5344CB8AC3E}">
        <p14:creationId xmlns:p14="http://schemas.microsoft.com/office/powerpoint/2010/main" val="534768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5B29C2-6F12-F876-A6C1-D4A5DB6BFD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46E0CB-C51C-B0F9-E39F-6CED07EFD8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1F036C-8B78-1699-0875-872AE451A955}"/>
              </a:ext>
            </a:extLst>
          </p:cNvPr>
          <p:cNvSpPr>
            <a:spLocks noGrp="1"/>
          </p:cNvSpPr>
          <p:nvPr>
            <p:ph type="dt" sz="half" idx="10"/>
          </p:nvPr>
        </p:nvSpPr>
        <p:spPr/>
        <p:txBody>
          <a:bodyPr/>
          <a:lstStyle/>
          <a:p>
            <a:fld id="{3CE334A1-4D5D-BB45-8853-7C900B94AACE}" type="datetimeFigureOut">
              <a:rPr lang="en-US" smtClean="0"/>
              <a:t>10/5/24</a:t>
            </a:fld>
            <a:endParaRPr lang="en-US"/>
          </a:p>
        </p:txBody>
      </p:sp>
      <p:sp>
        <p:nvSpPr>
          <p:cNvPr id="5" name="Footer Placeholder 4">
            <a:extLst>
              <a:ext uri="{FF2B5EF4-FFF2-40B4-BE49-F238E27FC236}">
                <a16:creationId xmlns:a16="http://schemas.microsoft.com/office/drawing/2014/main" id="{8319E2EF-FEB9-167B-2B71-0BC8FEDAF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7C98C-FEF6-13C0-01BE-47EC78566239}"/>
              </a:ext>
            </a:extLst>
          </p:cNvPr>
          <p:cNvSpPr>
            <a:spLocks noGrp="1"/>
          </p:cNvSpPr>
          <p:nvPr>
            <p:ph type="sldNum" sz="quarter" idx="12"/>
          </p:nvPr>
        </p:nvSpPr>
        <p:spPr/>
        <p:txBody>
          <a:bodyPr/>
          <a:lstStyle/>
          <a:p>
            <a:fld id="{9B1C030B-AE65-FE4D-9B76-B5100FA98616}" type="slidenum">
              <a:rPr lang="en-US" smtClean="0"/>
              <a:t>‹#›</a:t>
            </a:fld>
            <a:endParaRPr lang="en-US"/>
          </a:p>
        </p:txBody>
      </p:sp>
    </p:spTree>
    <p:extLst>
      <p:ext uri="{BB962C8B-B14F-4D97-AF65-F5344CB8AC3E}">
        <p14:creationId xmlns:p14="http://schemas.microsoft.com/office/powerpoint/2010/main" val="426887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57C9-D20D-6154-DD6C-673136DC3C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319A39-26BC-94BC-CB61-9BD607B911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5117C-DC9E-2C92-E0E1-56E28E0A67F2}"/>
              </a:ext>
            </a:extLst>
          </p:cNvPr>
          <p:cNvSpPr>
            <a:spLocks noGrp="1"/>
          </p:cNvSpPr>
          <p:nvPr>
            <p:ph type="dt" sz="half" idx="10"/>
          </p:nvPr>
        </p:nvSpPr>
        <p:spPr/>
        <p:txBody>
          <a:bodyPr/>
          <a:lstStyle/>
          <a:p>
            <a:fld id="{3CE334A1-4D5D-BB45-8853-7C900B94AACE}" type="datetimeFigureOut">
              <a:rPr lang="en-US" smtClean="0"/>
              <a:t>10/5/24</a:t>
            </a:fld>
            <a:endParaRPr lang="en-US"/>
          </a:p>
        </p:txBody>
      </p:sp>
      <p:sp>
        <p:nvSpPr>
          <p:cNvPr id="5" name="Footer Placeholder 4">
            <a:extLst>
              <a:ext uri="{FF2B5EF4-FFF2-40B4-BE49-F238E27FC236}">
                <a16:creationId xmlns:a16="http://schemas.microsoft.com/office/drawing/2014/main" id="{C77EF375-1457-F6D1-BAD8-DB790EE73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81FA2-F60C-1796-6844-9AA3602B7A30}"/>
              </a:ext>
            </a:extLst>
          </p:cNvPr>
          <p:cNvSpPr>
            <a:spLocks noGrp="1"/>
          </p:cNvSpPr>
          <p:nvPr>
            <p:ph type="sldNum" sz="quarter" idx="12"/>
          </p:nvPr>
        </p:nvSpPr>
        <p:spPr/>
        <p:txBody>
          <a:bodyPr/>
          <a:lstStyle/>
          <a:p>
            <a:fld id="{9B1C030B-AE65-FE4D-9B76-B5100FA98616}" type="slidenum">
              <a:rPr lang="en-US" smtClean="0"/>
              <a:t>‹#›</a:t>
            </a:fld>
            <a:endParaRPr lang="en-US"/>
          </a:p>
        </p:txBody>
      </p:sp>
    </p:spTree>
    <p:extLst>
      <p:ext uri="{BB962C8B-B14F-4D97-AF65-F5344CB8AC3E}">
        <p14:creationId xmlns:p14="http://schemas.microsoft.com/office/powerpoint/2010/main" val="2883825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E9E11-308B-3C32-9A9E-FF0C0F28F7F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4AB7E8-243C-8E4B-A99C-A69322BEC9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76306E6-A51E-BAA7-3077-4510BDF130EE}"/>
              </a:ext>
            </a:extLst>
          </p:cNvPr>
          <p:cNvSpPr>
            <a:spLocks noGrp="1"/>
          </p:cNvSpPr>
          <p:nvPr>
            <p:ph type="dt" sz="half" idx="10"/>
          </p:nvPr>
        </p:nvSpPr>
        <p:spPr/>
        <p:txBody>
          <a:bodyPr/>
          <a:lstStyle/>
          <a:p>
            <a:fld id="{3CE334A1-4D5D-BB45-8853-7C900B94AACE}" type="datetimeFigureOut">
              <a:rPr lang="en-US" smtClean="0"/>
              <a:t>10/5/24</a:t>
            </a:fld>
            <a:endParaRPr lang="en-US"/>
          </a:p>
        </p:txBody>
      </p:sp>
      <p:sp>
        <p:nvSpPr>
          <p:cNvPr id="5" name="Footer Placeholder 4">
            <a:extLst>
              <a:ext uri="{FF2B5EF4-FFF2-40B4-BE49-F238E27FC236}">
                <a16:creationId xmlns:a16="http://schemas.microsoft.com/office/drawing/2014/main" id="{F52F3454-1F82-8F4A-53E3-64CE262BD1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C5A59-01C9-DA99-3A64-6832C96770A1}"/>
              </a:ext>
            </a:extLst>
          </p:cNvPr>
          <p:cNvSpPr>
            <a:spLocks noGrp="1"/>
          </p:cNvSpPr>
          <p:nvPr>
            <p:ph type="sldNum" sz="quarter" idx="12"/>
          </p:nvPr>
        </p:nvSpPr>
        <p:spPr/>
        <p:txBody>
          <a:bodyPr/>
          <a:lstStyle/>
          <a:p>
            <a:fld id="{9B1C030B-AE65-FE4D-9B76-B5100FA98616}" type="slidenum">
              <a:rPr lang="en-US" smtClean="0"/>
              <a:t>‹#›</a:t>
            </a:fld>
            <a:endParaRPr lang="en-US"/>
          </a:p>
        </p:txBody>
      </p:sp>
    </p:spTree>
    <p:extLst>
      <p:ext uri="{BB962C8B-B14F-4D97-AF65-F5344CB8AC3E}">
        <p14:creationId xmlns:p14="http://schemas.microsoft.com/office/powerpoint/2010/main" val="343647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701CE-A47F-A550-F725-C9E38D837F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4F5631-8F03-D7D0-ECE3-83BD025214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51E165-D62F-FDB3-6653-2ADE27D5ED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0FCB6B-FAEA-394F-4365-17A12BB4E11C}"/>
              </a:ext>
            </a:extLst>
          </p:cNvPr>
          <p:cNvSpPr>
            <a:spLocks noGrp="1"/>
          </p:cNvSpPr>
          <p:nvPr>
            <p:ph type="dt" sz="half" idx="10"/>
          </p:nvPr>
        </p:nvSpPr>
        <p:spPr/>
        <p:txBody>
          <a:bodyPr/>
          <a:lstStyle/>
          <a:p>
            <a:fld id="{3CE334A1-4D5D-BB45-8853-7C900B94AACE}" type="datetimeFigureOut">
              <a:rPr lang="en-US" smtClean="0"/>
              <a:t>10/5/24</a:t>
            </a:fld>
            <a:endParaRPr lang="en-US"/>
          </a:p>
        </p:txBody>
      </p:sp>
      <p:sp>
        <p:nvSpPr>
          <p:cNvPr id="6" name="Footer Placeholder 5">
            <a:extLst>
              <a:ext uri="{FF2B5EF4-FFF2-40B4-BE49-F238E27FC236}">
                <a16:creationId xmlns:a16="http://schemas.microsoft.com/office/drawing/2014/main" id="{2AD085BA-0967-AF16-B94D-A275F7982C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A54120-3E60-43BB-6B1C-9AADE97B3C54}"/>
              </a:ext>
            </a:extLst>
          </p:cNvPr>
          <p:cNvSpPr>
            <a:spLocks noGrp="1"/>
          </p:cNvSpPr>
          <p:nvPr>
            <p:ph type="sldNum" sz="quarter" idx="12"/>
          </p:nvPr>
        </p:nvSpPr>
        <p:spPr/>
        <p:txBody>
          <a:bodyPr/>
          <a:lstStyle/>
          <a:p>
            <a:fld id="{9B1C030B-AE65-FE4D-9B76-B5100FA98616}" type="slidenum">
              <a:rPr lang="en-US" smtClean="0"/>
              <a:t>‹#›</a:t>
            </a:fld>
            <a:endParaRPr lang="en-US"/>
          </a:p>
        </p:txBody>
      </p:sp>
    </p:spTree>
    <p:extLst>
      <p:ext uri="{BB962C8B-B14F-4D97-AF65-F5344CB8AC3E}">
        <p14:creationId xmlns:p14="http://schemas.microsoft.com/office/powerpoint/2010/main" val="3581257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33F74-B743-D62E-6EB2-2B503724AA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98D37A-6B86-49EB-994A-B5C6E76C10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1B7BE4-A280-11C4-BF33-08EA708E1D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0BB626-175A-E214-0A89-2535FABCEF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952CE6-975F-D1E7-E978-E7614A755E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7FBD75-4FA1-5B0D-56C6-F86E478A3CD7}"/>
              </a:ext>
            </a:extLst>
          </p:cNvPr>
          <p:cNvSpPr>
            <a:spLocks noGrp="1"/>
          </p:cNvSpPr>
          <p:nvPr>
            <p:ph type="dt" sz="half" idx="10"/>
          </p:nvPr>
        </p:nvSpPr>
        <p:spPr/>
        <p:txBody>
          <a:bodyPr/>
          <a:lstStyle/>
          <a:p>
            <a:fld id="{3CE334A1-4D5D-BB45-8853-7C900B94AACE}" type="datetimeFigureOut">
              <a:rPr lang="en-US" smtClean="0"/>
              <a:t>10/5/24</a:t>
            </a:fld>
            <a:endParaRPr lang="en-US"/>
          </a:p>
        </p:txBody>
      </p:sp>
      <p:sp>
        <p:nvSpPr>
          <p:cNvPr id="8" name="Footer Placeholder 7">
            <a:extLst>
              <a:ext uri="{FF2B5EF4-FFF2-40B4-BE49-F238E27FC236}">
                <a16:creationId xmlns:a16="http://schemas.microsoft.com/office/drawing/2014/main" id="{727ADFD8-DB22-F7E0-A74B-76EB3FD716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3EBA80-89A6-D732-6F30-9F1228BE4E8C}"/>
              </a:ext>
            </a:extLst>
          </p:cNvPr>
          <p:cNvSpPr>
            <a:spLocks noGrp="1"/>
          </p:cNvSpPr>
          <p:nvPr>
            <p:ph type="sldNum" sz="quarter" idx="12"/>
          </p:nvPr>
        </p:nvSpPr>
        <p:spPr/>
        <p:txBody>
          <a:bodyPr/>
          <a:lstStyle/>
          <a:p>
            <a:fld id="{9B1C030B-AE65-FE4D-9B76-B5100FA98616}" type="slidenum">
              <a:rPr lang="en-US" smtClean="0"/>
              <a:t>‹#›</a:t>
            </a:fld>
            <a:endParaRPr lang="en-US"/>
          </a:p>
        </p:txBody>
      </p:sp>
    </p:spTree>
    <p:extLst>
      <p:ext uri="{BB962C8B-B14F-4D97-AF65-F5344CB8AC3E}">
        <p14:creationId xmlns:p14="http://schemas.microsoft.com/office/powerpoint/2010/main" val="277832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31F9-9A33-133F-B966-9033B37B7F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28E524-4A81-B6EF-4548-F566F388FB15}"/>
              </a:ext>
            </a:extLst>
          </p:cNvPr>
          <p:cNvSpPr>
            <a:spLocks noGrp="1"/>
          </p:cNvSpPr>
          <p:nvPr>
            <p:ph type="dt" sz="half" idx="10"/>
          </p:nvPr>
        </p:nvSpPr>
        <p:spPr/>
        <p:txBody>
          <a:bodyPr/>
          <a:lstStyle/>
          <a:p>
            <a:fld id="{3CE334A1-4D5D-BB45-8853-7C900B94AACE}" type="datetimeFigureOut">
              <a:rPr lang="en-US" smtClean="0"/>
              <a:t>10/5/24</a:t>
            </a:fld>
            <a:endParaRPr lang="en-US"/>
          </a:p>
        </p:txBody>
      </p:sp>
      <p:sp>
        <p:nvSpPr>
          <p:cNvPr id="4" name="Footer Placeholder 3">
            <a:extLst>
              <a:ext uri="{FF2B5EF4-FFF2-40B4-BE49-F238E27FC236}">
                <a16:creationId xmlns:a16="http://schemas.microsoft.com/office/drawing/2014/main" id="{12CE2CF6-64D4-A418-7AAC-99A6BEB6343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DB707A-0C22-E437-18CC-A238E25AC958}"/>
              </a:ext>
            </a:extLst>
          </p:cNvPr>
          <p:cNvSpPr>
            <a:spLocks noGrp="1"/>
          </p:cNvSpPr>
          <p:nvPr>
            <p:ph type="sldNum" sz="quarter" idx="12"/>
          </p:nvPr>
        </p:nvSpPr>
        <p:spPr/>
        <p:txBody>
          <a:bodyPr/>
          <a:lstStyle/>
          <a:p>
            <a:fld id="{9B1C030B-AE65-FE4D-9B76-B5100FA98616}" type="slidenum">
              <a:rPr lang="en-US" smtClean="0"/>
              <a:t>‹#›</a:t>
            </a:fld>
            <a:endParaRPr lang="en-US"/>
          </a:p>
        </p:txBody>
      </p:sp>
    </p:spTree>
    <p:extLst>
      <p:ext uri="{BB962C8B-B14F-4D97-AF65-F5344CB8AC3E}">
        <p14:creationId xmlns:p14="http://schemas.microsoft.com/office/powerpoint/2010/main" val="2351823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EA2467-2EE2-0CC5-E47F-51ADA848C3C7}"/>
              </a:ext>
            </a:extLst>
          </p:cNvPr>
          <p:cNvSpPr>
            <a:spLocks noGrp="1"/>
          </p:cNvSpPr>
          <p:nvPr>
            <p:ph type="dt" sz="half" idx="10"/>
          </p:nvPr>
        </p:nvSpPr>
        <p:spPr/>
        <p:txBody>
          <a:bodyPr/>
          <a:lstStyle/>
          <a:p>
            <a:fld id="{3CE334A1-4D5D-BB45-8853-7C900B94AACE}" type="datetimeFigureOut">
              <a:rPr lang="en-US" smtClean="0"/>
              <a:t>10/5/24</a:t>
            </a:fld>
            <a:endParaRPr lang="en-US"/>
          </a:p>
        </p:txBody>
      </p:sp>
      <p:sp>
        <p:nvSpPr>
          <p:cNvPr id="3" name="Footer Placeholder 2">
            <a:extLst>
              <a:ext uri="{FF2B5EF4-FFF2-40B4-BE49-F238E27FC236}">
                <a16:creationId xmlns:a16="http://schemas.microsoft.com/office/drawing/2014/main" id="{6D7BA5BA-5C32-57BC-57F1-F34E62789E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02CAF9-2598-9D76-2668-D280D02C2AE3}"/>
              </a:ext>
            </a:extLst>
          </p:cNvPr>
          <p:cNvSpPr>
            <a:spLocks noGrp="1"/>
          </p:cNvSpPr>
          <p:nvPr>
            <p:ph type="sldNum" sz="quarter" idx="12"/>
          </p:nvPr>
        </p:nvSpPr>
        <p:spPr/>
        <p:txBody>
          <a:bodyPr/>
          <a:lstStyle/>
          <a:p>
            <a:fld id="{9B1C030B-AE65-FE4D-9B76-B5100FA98616}" type="slidenum">
              <a:rPr lang="en-US" smtClean="0"/>
              <a:t>‹#›</a:t>
            </a:fld>
            <a:endParaRPr lang="en-US"/>
          </a:p>
        </p:txBody>
      </p:sp>
    </p:spTree>
    <p:extLst>
      <p:ext uri="{BB962C8B-B14F-4D97-AF65-F5344CB8AC3E}">
        <p14:creationId xmlns:p14="http://schemas.microsoft.com/office/powerpoint/2010/main" val="1321766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B592C-98A5-5653-7591-D42C90F236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2089D3-A24A-2D9E-2E87-F87FC9D13D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85C2E3B-031D-BF69-8FCD-186409001D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6D9879-82B4-44D2-7E1B-26C79469B5B5}"/>
              </a:ext>
            </a:extLst>
          </p:cNvPr>
          <p:cNvSpPr>
            <a:spLocks noGrp="1"/>
          </p:cNvSpPr>
          <p:nvPr>
            <p:ph type="dt" sz="half" idx="10"/>
          </p:nvPr>
        </p:nvSpPr>
        <p:spPr/>
        <p:txBody>
          <a:bodyPr/>
          <a:lstStyle/>
          <a:p>
            <a:fld id="{3CE334A1-4D5D-BB45-8853-7C900B94AACE}" type="datetimeFigureOut">
              <a:rPr lang="en-US" smtClean="0"/>
              <a:t>10/5/24</a:t>
            </a:fld>
            <a:endParaRPr lang="en-US"/>
          </a:p>
        </p:txBody>
      </p:sp>
      <p:sp>
        <p:nvSpPr>
          <p:cNvPr id="6" name="Footer Placeholder 5">
            <a:extLst>
              <a:ext uri="{FF2B5EF4-FFF2-40B4-BE49-F238E27FC236}">
                <a16:creationId xmlns:a16="http://schemas.microsoft.com/office/drawing/2014/main" id="{BCAAFD3C-1C37-3D6C-7D11-31EA430C9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3BAAB6-6F63-98DF-207F-A0BAA8AFF9B6}"/>
              </a:ext>
            </a:extLst>
          </p:cNvPr>
          <p:cNvSpPr>
            <a:spLocks noGrp="1"/>
          </p:cNvSpPr>
          <p:nvPr>
            <p:ph type="sldNum" sz="quarter" idx="12"/>
          </p:nvPr>
        </p:nvSpPr>
        <p:spPr/>
        <p:txBody>
          <a:bodyPr/>
          <a:lstStyle/>
          <a:p>
            <a:fld id="{9B1C030B-AE65-FE4D-9B76-B5100FA98616}" type="slidenum">
              <a:rPr lang="en-US" smtClean="0"/>
              <a:t>‹#›</a:t>
            </a:fld>
            <a:endParaRPr lang="en-US"/>
          </a:p>
        </p:txBody>
      </p:sp>
    </p:spTree>
    <p:extLst>
      <p:ext uri="{BB962C8B-B14F-4D97-AF65-F5344CB8AC3E}">
        <p14:creationId xmlns:p14="http://schemas.microsoft.com/office/powerpoint/2010/main" val="1247023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B3EE0-3360-D776-AC59-4F4400D2A0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EA8171-5D98-343B-5D67-D0EE722BA4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F543D5-3918-DD52-C8EB-A9964CEA28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29EC5D-0DB5-156E-44B9-FF3291F1DA66}"/>
              </a:ext>
            </a:extLst>
          </p:cNvPr>
          <p:cNvSpPr>
            <a:spLocks noGrp="1"/>
          </p:cNvSpPr>
          <p:nvPr>
            <p:ph type="dt" sz="half" idx="10"/>
          </p:nvPr>
        </p:nvSpPr>
        <p:spPr/>
        <p:txBody>
          <a:bodyPr/>
          <a:lstStyle/>
          <a:p>
            <a:fld id="{3CE334A1-4D5D-BB45-8853-7C900B94AACE}" type="datetimeFigureOut">
              <a:rPr lang="en-US" smtClean="0"/>
              <a:t>10/5/24</a:t>
            </a:fld>
            <a:endParaRPr lang="en-US"/>
          </a:p>
        </p:txBody>
      </p:sp>
      <p:sp>
        <p:nvSpPr>
          <p:cNvPr id="6" name="Footer Placeholder 5">
            <a:extLst>
              <a:ext uri="{FF2B5EF4-FFF2-40B4-BE49-F238E27FC236}">
                <a16:creationId xmlns:a16="http://schemas.microsoft.com/office/drawing/2014/main" id="{384FFE0C-7058-D268-1498-1BCC8ED654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9CE1E-ABC7-89FA-17B7-C17FC2C538EF}"/>
              </a:ext>
            </a:extLst>
          </p:cNvPr>
          <p:cNvSpPr>
            <a:spLocks noGrp="1"/>
          </p:cNvSpPr>
          <p:nvPr>
            <p:ph type="sldNum" sz="quarter" idx="12"/>
          </p:nvPr>
        </p:nvSpPr>
        <p:spPr/>
        <p:txBody>
          <a:bodyPr/>
          <a:lstStyle/>
          <a:p>
            <a:fld id="{9B1C030B-AE65-FE4D-9B76-B5100FA98616}" type="slidenum">
              <a:rPr lang="en-US" smtClean="0"/>
              <a:t>‹#›</a:t>
            </a:fld>
            <a:endParaRPr lang="en-US"/>
          </a:p>
        </p:txBody>
      </p:sp>
    </p:spTree>
    <p:extLst>
      <p:ext uri="{BB962C8B-B14F-4D97-AF65-F5344CB8AC3E}">
        <p14:creationId xmlns:p14="http://schemas.microsoft.com/office/powerpoint/2010/main" val="224276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528C14-F929-B161-6C0C-27E74B0F1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AC6C77-8EEF-903A-2829-898C87A168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13F57-7532-3E02-77D9-740B2C202D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E334A1-4D5D-BB45-8853-7C900B94AACE}" type="datetimeFigureOut">
              <a:rPr lang="en-US" smtClean="0"/>
              <a:t>10/5/24</a:t>
            </a:fld>
            <a:endParaRPr lang="en-US"/>
          </a:p>
        </p:txBody>
      </p:sp>
      <p:sp>
        <p:nvSpPr>
          <p:cNvPr id="5" name="Footer Placeholder 4">
            <a:extLst>
              <a:ext uri="{FF2B5EF4-FFF2-40B4-BE49-F238E27FC236}">
                <a16:creationId xmlns:a16="http://schemas.microsoft.com/office/drawing/2014/main" id="{51B93305-9D6B-0813-1E74-408B9F3D9F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ED01918-8A42-AE11-6A49-D866707207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1C030B-AE65-FE4D-9B76-B5100FA98616}" type="slidenum">
              <a:rPr lang="en-US" smtClean="0"/>
              <a:t>‹#›</a:t>
            </a:fld>
            <a:endParaRPr lang="en-US"/>
          </a:p>
        </p:txBody>
      </p:sp>
    </p:spTree>
    <p:extLst>
      <p:ext uri="{BB962C8B-B14F-4D97-AF65-F5344CB8AC3E}">
        <p14:creationId xmlns:p14="http://schemas.microsoft.com/office/powerpoint/2010/main" val="1636214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ap&#10;&#10;Description automatically generated">
            <a:extLst>
              <a:ext uri="{FF2B5EF4-FFF2-40B4-BE49-F238E27FC236}">
                <a16:creationId xmlns:a16="http://schemas.microsoft.com/office/drawing/2014/main" id="{B8A5CD05-46E2-0718-EE4E-1100AA00D8A8}"/>
              </a:ext>
            </a:extLst>
          </p:cNvPr>
          <p:cNvPicPr>
            <a:picLocks noChangeAspect="1"/>
          </p:cNvPicPr>
          <p:nvPr/>
        </p:nvPicPr>
        <p:blipFill>
          <a:blip r:embed="rId2"/>
          <a:stretch>
            <a:fillRect/>
          </a:stretch>
        </p:blipFill>
        <p:spPr>
          <a:xfrm>
            <a:off x="-265049" y="49427"/>
            <a:ext cx="11832356" cy="6759146"/>
          </a:xfrm>
          <a:prstGeom prst="rect">
            <a:avLst/>
          </a:prstGeom>
        </p:spPr>
      </p:pic>
      <p:pic>
        <p:nvPicPr>
          <p:cNvPr id="7" name="Picture 6" descr="A diagram of a fault&#10;&#10;Description automatically generated">
            <a:extLst>
              <a:ext uri="{FF2B5EF4-FFF2-40B4-BE49-F238E27FC236}">
                <a16:creationId xmlns:a16="http://schemas.microsoft.com/office/drawing/2014/main" id="{9CA6F775-6527-BB79-BEDC-4D5C8943199C}"/>
              </a:ext>
            </a:extLst>
          </p:cNvPr>
          <p:cNvPicPr>
            <a:picLocks noChangeAspect="1"/>
          </p:cNvPicPr>
          <p:nvPr/>
        </p:nvPicPr>
        <p:blipFill>
          <a:blip r:embed="rId3"/>
          <a:stretch>
            <a:fillRect/>
          </a:stretch>
        </p:blipFill>
        <p:spPr>
          <a:xfrm>
            <a:off x="2491946" y="5062041"/>
            <a:ext cx="3604054" cy="1795959"/>
          </a:xfrm>
          <a:prstGeom prst="rect">
            <a:avLst/>
          </a:prstGeom>
        </p:spPr>
      </p:pic>
      <p:sp>
        <p:nvSpPr>
          <p:cNvPr id="8" name="TextBox 7">
            <a:extLst>
              <a:ext uri="{FF2B5EF4-FFF2-40B4-BE49-F238E27FC236}">
                <a16:creationId xmlns:a16="http://schemas.microsoft.com/office/drawing/2014/main" id="{FF056E7E-9DA4-3BE7-D347-B821FD630AF2}"/>
              </a:ext>
            </a:extLst>
          </p:cNvPr>
          <p:cNvSpPr txBox="1"/>
          <p:nvPr/>
        </p:nvSpPr>
        <p:spPr>
          <a:xfrm>
            <a:off x="1662661" y="6463955"/>
            <a:ext cx="932258" cy="246221"/>
          </a:xfrm>
          <a:prstGeom prst="rect">
            <a:avLst/>
          </a:prstGeom>
          <a:noFill/>
        </p:spPr>
        <p:txBody>
          <a:bodyPr wrap="square" rtlCol="0">
            <a:spAutoFit/>
          </a:bodyPr>
          <a:lstStyle/>
          <a:p>
            <a:r>
              <a:rPr lang="en-US" sz="1000" dirty="0"/>
              <a:t>Stewart 1980</a:t>
            </a:r>
          </a:p>
        </p:txBody>
      </p:sp>
    </p:spTree>
    <p:extLst>
      <p:ext uri="{BB962C8B-B14F-4D97-AF65-F5344CB8AC3E}">
        <p14:creationId xmlns:p14="http://schemas.microsoft.com/office/powerpoint/2010/main" val="2335567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valley with mountains and land&#10;&#10;Description automatically generated">
            <a:extLst>
              <a:ext uri="{FF2B5EF4-FFF2-40B4-BE49-F238E27FC236}">
                <a16:creationId xmlns:a16="http://schemas.microsoft.com/office/drawing/2014/main" id="{B2E12DCF-A4DF-199D-FE71-A42E74223462}"/>
              </a:ext>
            </a:extLst>
          </p:cNvPr>
          <p:cNvPicPr>
            <a:picLocks noChangeAspect="1"/>
          </p:cNvPicPr>
          <p:nvPr/>
        </p:nvPicPr>
        <p:blipFill>
          <a:blip r:embed="rId3"/>
          <a:stretch>
            <a:fillRect/>
          </a:stretch>
        </p:blipFill>
        <p:spPr>
          <a:xfrm>
            <a:off x="0" y="0"/>
            <a:ext cx="9128897" cy="6914799"/>
          </a:xfrm>
          <a:prstGeom prst="rect">
            <a:avLst/>
          </a:prstGeom>
        </p:spPr>
      </p:pic>
      <p:pic>
        <p:nvPicPr>
          <p:cNvPr id="2" name="Picture 1" descr="A mountain range in the desert&#10;&#10;Description automatically generated">
            <a:extLst>
              <a:ext uri="{FF2B5EF4-FFF2-40B4-BE49-F238E27FC236}">
                <a16:creationId xmlns:a16="http://schemas.microsoft.com/office/drawing/2014/main" id="{8C28E1C5-7ED7-FB6D-4A8B-0ECC45FB9EB9}"/>
              </a:ext>
            </a:extLst>
          </p:cNvPr>
          <p:cNvPicPr>
            <a:picLocks noChangeAspect="1"/>
          </p:cNvPicPr>
          <p:nvPr/>
        </p:nvPicPr>
        <p:blipFill>
          <a:blip r:embed="rId4"/>
          <a:stretch>
            <a:fillRect/>
          </a:stretch>
        </p:blipFill>
        <p:spPr>
          <a:xfrm>
            <a:off x="7629880" y="3511889"/>
            <a:ext cx="4562007" cy="3402910"/>
          </a:xfrm>
          <a:prstGeom prst="rect">
            <a:avLst/>
          </a:prstGeom>
        </p:spPr>
      </p:pic>
    </p:spTree>
    <p:extLst>
      <p:ext uri="{BB962C8B-B14F-4D97-AF65-F5344CB8AC3E}">
        <p14:creationId xmlns:p14="http://schemas.microsoft.com/office/powerpoint/2010/main" val="2280967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42FACC64-88C8-9AF0-4177-5B9BC5E6D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346" y="165847"/>
            <a:ext cx="5291598" cy="6526305"/>
          </a:xfrm>
          <a:prstGeom prst="rect">
            <a:avLst/>
          </a:prstGeom>
        </p:spPr>
      </p:pic>
      <p:sp>
        <p:nvSpPr>
          <p:cNvPr id="3" name="TextBox 2">
            <a:extLst>
              <a:ext uri="{FF2B5EF4-FFF2-40B4-BE49-F238E27FC236}">
                <a16:creationId xmlns:a16="http://schemas.microsoft.com/office/drawing/2014/main" id="{48D11916-CBED-4156-FF6F-1C2F2774622F}"/>
              </a:ext>
            </a:extLst>
          </p:cNvPr>
          <p:cNvSpPr txBox="1"/>
          <p:nvPr/>
        </p:nvSpPr>
        <p:spPr>
          <a:xfrm>
            <a:off x="5464944" y="0"/>
            <a:ext cx="6542177" cy="369332"/>
          </a:xfrm>
          <a:prstGeom prst="rect">
            <a:avLst/>
          </a:prstGeom>
          <a:noFill/>
        </p:spPr>
        <p:txBody>
          <a:bodyPr wrap="square" rtlCol="0">
            <a:spAutoFit/>
          </a:bodyPr>
          <a:lstStyle/>
          <a:p>
            <a:r>
              <a:rPr lang="en-US" dirty="0"/>
              <a:t>Stratigraphy of Tertiary Volcanic Rocks in Eastern Nevada</a:t>
            </a:r>
          </a:p>
        </p:txBody>
      </p:sp>
      <p:sp>
        <p:nvSpPr>
          <p:cNvPr id="4" name="TextBox 3">
            <a:extLst>
              <a:ext uri="{FF2B5EF4-FFF2-40B4-BE49-F238E27FC236}">
                <a16:creationId xmlns:a16="http://schemas.microsoft.com/office/drawing/2014/main" id="{A4259202-A8C9-80DC-8313-8BE3A241CA7C}"/>
              </a:ext>
            </a:extLst>
          </p:cNvPr>
          <p:cNvSpPr txBox="1"/>
          <p:nvPr/>
        </p:nvSpPr>
        <p:spPr>
          <a:xfrm>
            <a:off x="5464944" y="369332"/>
            <a:ext cx="6026046" cy="369332"/>
          </a:xfrm>
          <a:prstGeom prst="rect">
            <a:avLst/>
          </a:prstGeom>
          <a:noFill/>
        </p:spPr>
        <p:txBody>
          <a:bodyPr wrap="square" rtlCol="0">
            <a:spAutoFit/>
          </a:bodyPr>
          <a:lstStyle/>
          <a:p>
            <a:r>
              <a:rPr lang="en-US" i="1" dirty="0"/>
              <a:t>Nevada Bureau of Mines Report (1965)   Earl F. Cook</a:t>
            </a:r>
          </a:p>
        </p:txBody>
      </p:sp>
      <p:sp>
        <p:nvSpPr>
          <p:cNvPr id="6" name="Content Placeholder 3">
            <a:extLst>
              <a:ext uri="{FF2B5EF4-FFF2-40B4-BE49-F238E27FC236}">
                <a16:creationId xmlns:a16="http://schemas.microsoft.com/office/drawing/2014/main" id="{71B35EF5-F5D7-5ABC-64A0-70BFC4CBB4B1}"/>
              </a:ext>
            </a:extLst>
          </p:cNvPr>
          <p:cNvSpPr txBox="1">
            <a:spLocks/>
          </p:cNvSpPr>
          <p:nvPr/>
        </p:nvSpPr>
        <p:spPr>
          <a:xfrm>
            <a:off x="5464944" y="1020267"/>
            <a:ext cx="6212394" cy="546840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In 1955 Gulf Refining Company decided to sponsor a study of the volcanic rocks of the Eastern Great Basin</a:t>
            </a:r>
          </a:p>
          <a:p>
            <a:r>
              <a:rPr lang="en-US" sz="2400" dirty="0"/>
              <a:t>84 volcanic sections</a:t>
            </a:r>
          </a:p>
          <a:p>
            <a:r>
              <a:rPr lang="en-US" sz="2400" dirty="0"/>
              <a:t>1,300 specimens</a:t>
            </a:r>
          </a:p>
          <a:p>
            <a:r>
              <a:rPr lang="en-US" sz="2400" dirty="0"/>
              <a:t>100 thin sections</a:t>
            </a:r>
          </a:p>
          <a:p>
            <a:r>
              <a:rPr lang="en-US" sz="2400" dirty="0"/>
              <a:t>25,000 square miles</a:t>
            </a:r>
          </a:p>
          <a:p>
            <a:r>
              <a:rPr lang="en-US" sz="2400" dirty="0"/>
              <a:t>Only the central portion of the ignimbrite province</a:t>
            </a:r>
          </a:p>
          <a:p>
            <a:r>
              <a:rPr lang="en-US" sz="2400" dirty="0"/>
              <a:t>Ignimbrites = sheet-like deposits of relatively non-sorted  and non-stratified pyroclastic material</a:t>
            </a:r>
          </a:p>
        </p:txBody>
      </p:sp>
    </p:spTree>
    <p:extLst>
      <p:ext uri="{BB962C8B-B14F-4D97-AF65-F5344CB8AC3E}">
        <p14:creationId xmlns:p14="http://schemas.microsoft.com/office/powerpoint/2010/main" val="366932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3">
            <a:extLst>
              <a:ext uri="{FF2B5EF4-FFF2-40B4-BE49-F238E27FC236}">
                <a16:creationId xmlns:a16="http://schemas.microsoft.com/office/drawing/2014/main" id="{093AD6EF-BE06-38C3-AC44-6ED64396D832}"/>
              </a:ext>
            </a:extLst>
          </p:cNvPr>
          <p:cNvSpPr txBox="1">
            <a:spLocks/>
          </p:cNvSpPr>
          <p:nvPr/>
        </p:nvSpPr>
        <p:spPr>
          <a:xfrm>
            <a:off x="7135258" y="1467595"/>
            <a:ext cx="4458664" cy="26996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Quartz</a:t>
            </a:r>
          </a:p>
          <a:p>
            <a:r>
              <a:rPr lang="en-US" dirty="0"/>
              <a:t>Sanidine</a:t>
            </a:r>
          </a:p>
          <a:p>
            <a:r>
              <a:rPr lang="en-US" dirty="0"/>
              <a:t>Plagioclase</a:t>
            </a:r>
          </a:p>
          <a:p>
            <a:r>
              <a:rPr lang="en-US" dirty="0" err="1"/>
              <a:t>Mafics</a:t>
            </a:r>
            <a:endParaRPr lang="en-US" dirty="0"/>
          </a:p>
          <a:p>
            <a:r>
              <a:rPr lang="en-US" dirty="0"/>
              <a:t>Crystals (percentage)</a:t>
            </a:r>
          </a:p>
        </p:txBody>
      </p:sp>
      <p:sp>
        <p:nvSpPr>
          <p:cNvPr id="7" name="Content Placeholder 2">
            <a:extLst>
              <a:ext uri="{FF2B5EF4-FFF2-40B4-BE49-F238E27FC236}">
                <a16:creationId xmlns:a16="http://schemas.microsoft.com/office/drawing/2014/main" id="{925480B4-0FDB-D31E-E4B2-72D2C94CC15C}"/>
              </a:ext>
            </a:extLst>
          </p:cNvPr>
          <p:cNvSpPr txBox="1">
            <a:spLocks/>
          </p:cNvSpPr>
          <p:nvPr/>
        </p:nvSpPr>
        <p:spPr>
          <a:xfrm>
            <a:off x="327891" y="1680095"/>
            <a:ext cx="6196358" cy="19701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Ratio between lithic, crystal and vitric components</a:t>
            </a:r>
          </a:p>
          <a:p>
            <a:r>
              <a:rPr lang="en-US" sz="2000" dirty="0"/>
              <a:t>Identifiable  minerals and their proportions</a:t>
            </a:r>
          </a:p>
          <a:p>
            <a:r>
              <a:rPr lang="en-US" sz="2000" dirty="0"/>
              <a:t>Vertical variations in, and overall degree of welding within, units</a:t>
            </a:r>
          </a:p>
          <a:p>
            <a:r>
              <a:rPr lang="en-US" sz="2000" dirty="0"/>
              <a:t>Presence and nature of planar discoidal structures</a:t>
            </a:r>
          </a:p>
        </p:txBody>
      </p:sp>
      <p:sp>
        <p:nvSpPr>
          <p:cNvPr id="8" name="TextBox 7">
            <a:extLst>
              <a:ext uri="{FF2B5EF4-FFF2-40B4-BE49-F238E27FC236}">
                <a16:creationId xmlns:a16="http://schemas.microsoft.com/office/drawing/2014/main" id="{63B759BB-90FF-9C65-C753-C642ABA4743E}"/>
              </a:ext>
            </a:extLst>
          </p:cNvPr>
          <p:cNvSpPr txBox="1"/>
          <p:nvPr/>
        </p:nvSpPr>
        <p:spPr>
          <a:xfrm>
            <a:off x="464694" y="239843"/>
            <a:ext cx="11399415" cy="1569660"/>
          </a:xfrm>
          <a:prstGeom prst="rect">
            <a:avLst/>
          </a:prstGeom>
          <a:noFill/>
        </p:spPr>
        <p:txBody>
          <a:bodyPr wrap="square" rtlCol="0">
            <a:spAutoFit/>
          </a:bodyPr>
          <a:lstStyle/>
          <a:p>
            <a:r>
              <a:rPr lang="en-US" sz="3200" b="1" dirty="0"/>
              <a:t>Good old fashioned geological observations of </a:t>
            </a:r>
            <a:r>
              <a:rPr lang="en-US" sz="3200" b="1" dirty="0" err="1"/>
              <a:t>Compositon</a:t>
            </a:r>
            <a:r>
              <a:rPr lang="en-US" sz="3200" b="1" dirty="0"/>
              <a:t>, Fabric, and Texture used to delineate different ignimbrite units in the area</a:t>
            </a:r>
          </a:p>
        </p:txBody>
      </p:sp>
      <p:pic>
        <p:nvPicPr>
          <p:cNvPr id="9" name="Picture 8">
            <a:extLst>
              <a:ext uri="{FF2B5EF4-FFF2-40B4-BE49-F238E27FC236}">
                <a16:creationId xmlns:a16="http://schemas.microsoft.com/office/drawing/2014/main" id="{E4861F35-1978-E2A0-B60E-EB4760C25B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236" y="3520873"/>
            <a:ext cx="3964292" cy="3225947"/>
          </a:xfrm>
          <a:prstGeom prst="rect">
            <a:avLst/>
          </a:prstGeom>
        </p:spPr>
      </p:pic>
      <p:sp>
        <p:nvSpPr>
          <p:cNvPr id="10" name="TextBox 9">
            <a:extLst>
              <a:ext uri="{FF2B5EF4-FFF2-40B4-BE49-F238E27FC236}">
                <a16:creationId xmlns:a16="http://schemas.microsoft.com/office/drawing/2014/main" id="{424EBB58-AE82-C6F2-C4FC-480CB65B974F}"/>
              </a:ext>
            </a:extLst>
          </p:cNvPr>
          <p:cNvSpPr txBox="1"/>
          <p:nvPr/>
        </p:nvSpPr>
        <p:spPr>
          <a:xfrm>
            <a:off x="5891134" y="4557010"/>
            <a:ext cx="5836172" cy="1938992"/>
          </a:xfrm>
          <a:prstGeom prst="rect">
            <a:avLst/>
          </a:prstGeom>
          <a:noFill/>
        </p:spPr>
        <p:txBody>
          <a:bodyPr wrap="square" rtlCol="0">
            <a:spAutoFit/>
          </a:bodyPr>
          <a:lstStyle/>
          <a:p>
            <a:r>
              <a:rPr lang="en-US" sz="2400" b="1" dirty="0"/>
              <a:t>Finding: Lateral lithologic variation in most </a:t>
            </a:r>
            <a:r>
              <a:rPr lang="en-US" sz="2400" b="1" dirty="0" err="1"/>
              <a:t>ignimbries</a:t>
            </a:r>
            <a:r>
              <a:rPr lang="en-US" sz="2400" b="1" dirty="0"/>
              <a:t> is small, </a:t>
            </a:r>
            <a:r>
              <a:rPr lang="en-US" sz="2400" b="1" dirty="0" err="1"/>
              <a:t>wherea</a:t>
            </a:r>
            <a:r>
              <a:rPr lang="en-US" sz="2400" b="1" dirty="0"/>
              <a:t> variety between units is great – so ignimbrites readily recognized in widely separated sections (i.e. mountain ranges)</a:t>
            </a:r>
          </a:p>
        </p:txBody>
      </p:sp>
    </p:spTree>
    <p:extLst>
      <p:ext uri="{BB962C8B-B14F-4D97-AF65-F5344CB8AC3E}">
        <p14:creationId xmlns:p14="http://schemas.microsoft.com/office/powerpoint/2010/main" val="42118877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3A53F2F0-CDDF-A612-DBBC-38334A3157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3" y="133889"/>
            <a:ext cx="8579370" cy="6590221"/>
          </a:xfrm>
          <a:prstGeom prst="rect">
            <a:avLst/>
          </a:prstGeom>
        </p:spPr>
      </p:pic>
      <p:pic>
        <p:nvPicPr>
          <p:cNvPr id="3" name="Content Placeholder 4">
            <a:extLst>
              <a:ext uri="{FF2B5EF4-FFF2-40B4-BE49-F238E27FC236}">
                <a16:creationId xmlns:a16="http://schemas.microsoft.com/office/drawing/2014/main" id="{1F18A929-049F-25D9-9CC5-65CAFD1726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6332" y="1475176"/>
            <a:ext cx="7431006" cy="3095655"/>
          </a:xfrm>
          <a:prstGeom prst="rect">
            <a:avLst/>
          </a:prstGeom>
        </p:spPr>
      </p:pic>
      <p:sp>
        <p:nvSpPr>
          <p:cNvPr id="4" name="TextBox 3">
            <a:extLst>
              <a:ext uri="{FF2B5EF4-FFF2-40B4-BE49-F238E27FC236}">
                <a16:creationId xmlns:a16="http://schemas.microsoft.com/office/drawing/2014/main" id="{9AC75294-A887-312B-7617-9CE5301422D1}"/>
              </a:ext>
            </a:extLst>
          </p:cNvPr>
          <p:cNvSpPr txBox="1"/>
          <p:nvPr/>
        </p:nvSpPr>
        <p:spPr>
          <a:xfrm>
            <a:off x="8684303" y="279493"/>
            <a:ext cx="3277848" cy="369332"/>
          </a:xfrm>
          <a:prstGeom prst="rect">
            <a:avLst/>
          </a:prstGeom>
          <a:noFill/>
        </p:spPr>
        <p:txBody>
          <a:bodyPr wrap="square" rtlCol="0">
            <a:spAutoFit/>
          </a:bodyPr>
          <a:lstStyle/>
          <a:p>
            <a:r>
              <a:rPr lang="en-US" dirty="0"/>
              <a:t>AGE – EXTENT – VOLUME</a:t>
            </a:r>
          </a:p>
        </p:txBody>
      </p:sp>
      <p:sp>
        <p:nvSpPr>
          <p:cNvPr id="6" name="TextBox 5">
            <a:extLst>
              <a:ext uri="{FF2B5EF4-FFF2-40B4-BE49-F238E27FC236}">
                <a16:creationId xmlns:a16="http://schemas.microsoft.com/office/drawing/2014/main" id="{6BD68845-8636-C0B0-D122-A2EBFA013AF4}"/>
              </a:ext>
            </a:extLst>
          </p:cNvPr>
          <p:cNvSpPr txBox="1"/>
          <p:nvPr/>
        </p:nvSpPr>
        <p:spPr>
          <a:xfrm>
            <a:off x="9069049" y="5156616"/>
            <a:ext cx="2608289" cy="646331"/>
          </a:xfrm>
          <a:prstGeom prst="rect">
            <a:avLst/>
          </a:prstGeom>
          <a:noFill/>
        </p:spPr>
        <p:txBody>
          <a:bodyPr wrap="square" rtlCol="0">
            <a:spAutoFit/>
          </a:bodyPr>
          <a:lstStyle/>
          <a:p>
            <a:r>
              <a:rPr lang="en-US" dirty="0"/>
              <a:t>Individua units traceable more than 100 miles!</a:t>
            </a:r>
          </a:p>
        </p:txBody>
      </p:sp>
    </p:spTree>
    <p:extLst>
      <p:ext uri="{BB962C8B-B14F-4D97-AF65-F5344CB8AC3E}">
        <p14:creationId xmlns:p14="http://schemas.microsoft.com/office/powerpoint/2010/main" val="26204934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CEA12-F143-891D-158E-A69CD1FDEC70}"/>
              </a:ext>
            </a:extLst>
          </p:cNvPr>
          <p:cNvSpPr txBox="1">
            <a:spLocks/>
          </p:cNvSpPr>
          <p:nvPr/>
        </p:nvSpPr>
        <p:spPr>
          <a:xfrm>
            <a:off x="113801" y="139338"/>
            <a:ext cx="9905998" cy="69668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Overall Isopach Map</a:t>
            </a:r>
            <a:endParaRPr lang="en-US" dirty="0"/>
          </a:p>
        </p:txBody>
      </p:sp>
      <p:pic>
        <p:nvPicPr>
          <p:cNvPr id="3" name="Content Placeholder 4">
            <a:extLst>
              <a:ext uri="{FF2B5EF4-FFF2-40B4-BE49-F238E27FC236}">
                <a16:creationId xmlns:a16="http://schemas.microsoft.com/office/drawing/2014/main" id="{F049F3A3-F219-6859-93ED-68B942585E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800" y="759823"/>
            <a:ext cx="5363199" cy="5998028"/>
          </a:xfrm>
          <a:prstGeom prst="rect">
            <a:avLst/>
          </a:prstGeom>
        </p:spPr>
      </p:pic>
      <p:sp>
        <p:nvSpPr>
          <p:cNvPr id="4" name="TextBox 3">
            <a:extLst>
              <a:ext uri="{FF2B5EF4-FFF2-40B4-BE49-F238E27FC236}">
                <a16:creationId xmlns:a16="http://schemas.microsoft.com/office/drawing/2014/main" id="{227C0B2D-718F-FFBE-FAC7-93DEF9E2E761}"/>
              </a:ext>
            </a:extLst>
          </p:cNvPr>
          <p:cNvSpPr txBox="1"/>
          <p:nvPr/>
        </p:nvSpPr>
        <p:spPr>
          <a:xfrm>
            <a:off x="6295869" y="759823"/>
            <a:ext cx="4856813" cy="1754326"/>
          </a:xfrm>
          <a:prstGeom prst="rect">
            <a:avLst/>
          </a:prstGeom>
          <a:noFill/>
        </p:spPr>
        <p:txBody>
          <a:bodyPr wrap="square" rtlCol="0">
            <a:spAutoFit/>
          </a:bodyPr>
          <a:lstStyle/>
          <a:p>
            <a:r>
              <a:rPr lang="en-US" sz="3600" dirty="0"/>
              <a:t>Thousands of feet thicknesses of ignimbrite deposits!!!!!</a:t>
            </a:r>
          </a:p>
        </p:txBody>
      </p:sp>
    </p:spTree>
    <p:extLst>
      <p:ext uri="{BB962C8B-B14F-4D97-AF65-F5344CB8AC3E}">
        <p14:creationId xmlns:p14="http://schemas.microsoft.com/office/powerpoint/2010/main" val="1700716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F1435A3E-BFAD-893C-1EE7-4867D529B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2451" y="120640"/>
            <a:ext cx="6313126" cy="6627086"/>
          </a:xfrm>
          <a:prstGeom prst="rect">
            <a:avLst/>
          </a:prstGeom>
        </p:spPr>
      </p:pic>
      <p:sp>
        <p:nvSpPr>
          <p:cNvPr id="5" name="Content Placeholder 2">
            <a:extLst>
              <a:ext uri="{FF2B5EF4-FFF2-40B4-BE49-F238E27FC236}">
                <a16:creationId xmlns:a16="http://schemas.microsoft.com/office/drawing/2014/main" id="{6ACAF9E0-CB54-D842-C0A8-D8B1C0D3443B}"/>
              </a:ext>
            </a:extLst>
          </p:cNvPr>
          <p:cNvSpPr txBox="1">
            <a:spLocks/>
          </p:cNvSpPr>
          <p:nvPr/>
        </p:nvSpPr>
        <p:spPr>
          <a:xfrm>
            <a:off x="191154" y="1180780"/>
            <a:ext cx="5043286" cy="54551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Arbitrarily dividing mapped ignimbrites  into four groups of about equal thickness </a:t>
            </a:r>
          </a:p>
          <a:p>
            <a:r>
              <a:rPr lang="en-US" dirty="0"/>
              <a:t>Cook shows progressive displacement of younger groups toward the southeast</a:t>
            </a:r>
          </a:p>
        </p:txBody>
      </p:sp>
      <p:cxnSp>
        <p:nvCxnSpPr>
          <p:cNvPr id="7" name="Straight Arrow Connector 6">
            <a:extLst>
              <a:ext uri="{FF2B5EF4-FFF2-40B4-BE49-F238E27FC236}">
                <a16:creationId xmlns:a16="http://schemas.microsoft.com/office/drawing/2014/main" id="{3B58B35B-FE32-745C-3CD6-C29176895F3F}"/>
              </a:ext>
            </a:extLst>
          </p:cNvPr>
          <p:cNvCxnSpPr/>
          <p:nvPr/>
        </p:nvCxnSpPr>
        <p:spPr>
          <a:xfrm>
            <a:off x="6385810" y="1180780"/>
            <a:ext cx="5021705" cy="4440531"/>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919E83EC-65C8-6182-A6DB-9DC7B19E1BDC}"/>
              </a:ext>
            </a:extLst>
          </p:cNvPr>
          <p:cNvSpPr txBox="1"/>
          <p:nvPr/>
        </p:nvSpPr>
        <p:spPr>
          <a:xfrm rot="2410678">
            <a:off x="7823647" y="3297836"/>
            <a:ext cx="1970732" cy="646331"/>
          </a:xfrm>
          <a:prstGeom prst="rect">
            <a:avLst/>
          </a:prstGeom>
          <a:noFill/>
        </p:spPr>
        <p:txBody>
          <a:bodyPr wrap="none" rtlCol="0">
            <a:spAutoFit/>
          </a:bodyPr>
          <a:lstStyle/>
          <a:p>
            <a:r>
              <a:rPr lang="en-US" sz="3600" dirty="0" err="1"/>
              <a:t>younging</a:t>
            </a:r>
            <a:endParaRPr lang="en-US" sz="3600" dirty="0"/>
          </a:p>
        </p:txBody>
      </p:sp>
    </p:spTree>
    <p:extLst>
      <p:ext uri="{BB962C8B-B14F-4D97-AF65-F5344CB8AC3E}">
        <p14:creationId xmlns:p14="http://schemas.microsoft.com/office/powerpoint/2010/main" val="412954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F45CD8D-5CEC-CAD4-F259-C78E307D086F}"/>
              </a:ext>
            </a:extLst>
          </p:cNvPr>
          <p:cNvSpPr txBox="1">
            <a:spLocks noChangeArrowheads="1"/>
          </p:cNvSpPr>
          <p:nvPr/>
        </p:nvSpPr>
        <p:spPr>
          <a:xfrm>
            <a:off x="222250" y="18559"/>
            <a:ext cx="11969750" cy="64559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defRPr/>
            </a:pPr>
            <a:r>
              <a:rPr lang="en-US" altLang="en-US" sz="3200" dirty="0"/>
              <a:t>Things known in 1965…</a:t>
            </a:r>
          </a:p>
          <a:p>
            <a:pPr>
              <a:defRPr/>
            </a:pPr>
            <a:r>
              <a:rPr lang="en-US" altLang="en-US" sz="1400" dirty="0"/>
              <a:t> Most of the volcanics in E NV are ignimbrites that are extensive and can be correlated. </a:t>
            </a:r>
          </a:p>
          <a:p>
            <a:pPr>
              <a:defRPr/>
            </a:pPr>
            <a:r>
              <a:rPr lang="en-US" altLang="en-US" sz="1400" dirty="0"/>
              <a:t>Field relations show upper surfaces of ignimbrites were horizontal when deposited – stated but not so well illustrated</a:t>
            </a:r>
          </a:p>
          <a:p>
            <a:pPr>
              <a:defRPr/>
            </a:pPr>
            <a:r>
              <a:rPr lang="en-US" altLang="en-US" sz="1400" dirty="0"/>
              <a:t> Ignimbrites appeared in Oligocene and decrease in age towards the S/SE </a:t>
            </a:r>
          </a:p>
          <a:p>
            <a:pPr>
              <a:defRPr/>
            </a:pPr>
            <a:r>
              <a:rPr lang="en-US" altLang="en-US" sz="1400" dirty="0"/>
              <a:t> E. NV volcanics are essentially parallel to underlying Cambrian – Eocene sedimentary rocks –stated but not so well illustrated.</a:t>
            </a:r>
          </a:p>
          <a:p>
            <a:pPr>
              <a:defRPr/>
            </a:pPr>
            <a:r>
              <a:rPr lang="en-US" altLang="en-US" sz="1400" dirty="0"/>
              <a:t>Basin-range topography originated after the extrusion of widespread ignimbrites</a:t>
            </a:r>
          </a:p>
          <a:p>
            <a:pPr>
              <a:defRPr/>
            </a:pPr>
            <a:endParaRPr lang="en-US" altLang="en-US" dirty="0"/>
          </a:p>
        </p:txBody>
      </p:sp>
      <p:pic>
        <p:nvPicPr>
          <p:cNvPr id="6" name="Picture 5" descr="A close-up of a document&#10;&#10;Description automatically generated">
            <a:extLst>
              <a:ext uri="{FF2B5EF4-FFF2-40B4-BE49-F238E27FC236}">
                <a16:creationId xmlns:a16="http://schemas.microsoft.com/office/drawing/2014/main" id="{E1CCF7E4-9754-B744-FB8E-A261F3B8B4A1}"/>
              </a:ext>
            </a:extLst>
          </p:cNvPr>
          <p:cNvPicPr>
            <a:picLocks noChangeAspect="1"/>
          </p:cNvPicPr>
          <p:nvPr/>
        </p:nvPicPr>
        <p:blipFill>
          <a:blip r:embed="rId2"/>
          <a:stretch>
            <a:fillRect/>
          </a:stretch>
        </p:blipFill>
        <p:spPr>
          <a:xfrm>
            <a:off x="222250" y="2710543"/>
            <a:ext cx="2273951" cy="4147457"/>
          </a:xfrm>
          <a:prstGeom prst="rect">
            <a:avLst/>
          </a:prstGeom>
        </p:spPr>
      </p:pic>
      <p:pic>
        <p:nvPicPr>
          <p:cNvPr id="8" name="Picture 7" descr="A diagram of a mountain&#10;&#10;Description automatically generated">
            <a:extLst>
              <a:ext uri="{FF2B5EF4-FFF2-40B4-BE49-F238E27FC236}">
                <a16:creationId xmlns:a16="http://schemas.microsoft.com/office/drawing/2014/main" id="{F9D7E299-C806-4066-6BFC-400C899E7E12}"/>
              </a:ext>
            </a:extLst>
          </p:cNvPr>
          <p:cNvPicPr>
            <a:picLocks noChangeAspect="1"/>
          </p:cNvPicPr>
          <p:nvPr/>
        </p:nvPicPr>
        <p:blipFill>
          <a:blip r:embed="rId3"/>
          <a:stretch>
            <a:fillRect/>
          </a:stretch>
        </p:blipFill>
        <p:spPr>
          <a:xfrm>
            <a:off x="7511143" y="1770630"/>
            <a:ext cx="3020584" cy="1011480"/>
          </a:xfrm>
          <a:prstGeom prst="rect">
            <a:avLst/>
          </a:prstGeom>
        </p:spPr>
      </p:pic>
      <p:pic>
        <p:nvPicPr>
          <p:cNvPr id="9" name="Content Placeholder 4">
            <a:extLst>
              <a:ext uri="{FF2B5EF4-FFF2-40B4-BE49-F238E27FC236}">
                <a16:creationId xmlns:a16="http://schemas.microsoft.com/office/drawing/2014/main" id="{25491A6D-ACB4-2CCB-3C64-30D68FF838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0093" y="2583127"/>
            <a:ext cx="3950970" cy="4147457"/>
          </a:xfrm>
          <a:prstGeom prst="rect">
            <a:avLst/>
          </a:prstGeom>
        </p:spPr>
      </p:pic>
      <p:pic>
        <p:nvPicPr>
          <p:cNvPr id="10" name="Content Placeholder 4">
            <a:extLst>
              <a:ext uri="{FF2B5EF4-FFF2-40B4-BE49-F238E27FC236}">
                <a16:creationId xmlns:a16="http://schemas.microsoft.com/office/drawing/2014/main" id="{B7C2E751-731F-DE29-0046-1DD1713386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514" y="2583126"/>
            <a:ext cx="3634069" cy="4064225"/>
          </a:xfrm>
          <a:prstGeom prst="rect">
            <a:avLst/>
          </a:prstGeom>
        </p:spPr>
      </p:pic>
    </p:spTree>
    <p:extLst>
      <p:ext uri="{BB962C8B-B14F-4D97-AF65-F5344CB8AC3E}">
        <p14:creationId xmlns:p14="http://schemas.microsoft.com/office/powerpoint/2010/main" val="13817419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map of a mountain range&#10;&#10;Description automatically generated with medium confidence">
            <a:extLst>
              <a:ext uri="{FF2B5EF4-FFF2-40B4-BE49-F238E27FC236}">
                <a16:creationId xmlns:a16="http://schemas.microsoft.com/office/drawing/2014/main" id="{BD31622B-AE05-301A-D0A3-F8E6DA7A7018}"/>
              </a:ext>
            </a:extLst>
          </p:cNvPr>
          <p:cNvPicPr>
            <a:picLocks noChangeAspect="1"/>
          </p:cNvPicPr>
          <p:nvPr/>
        </p:nvPicPr>
        <p:blipFill>
          <a:blip r:embed="rId2"/>
          <a:stretch>
            <a:fillRect/>
          </a:stretch>
        </p:blipFill>
        <p:spPr>
          <a:xfrm>
            <a:off x="0" y="0"/>
            <a:ext cx="7559211" cy="6858000"/>
          </a:xfrm>
          <a:prstGeom prst="rect">
            <a:avLst/>
          </a:prstGeom>
        </p:spPr>
      </p:pic>
      <p:sp>
        <p:nvSpPr>
          <p:cNvPr id="11" name="TextBox 10">
            <a:extLst>
              <a:ext uri="{FF2B5EF4-FFF2-40B4-BE49-F238E27FC236}">
                <a16:creationId xmlns:a16="http://schemas.microsoft.com/office/drawing/2014/main" id="{774B79B5-2209-B6BD-CB14-9EEDE00EB75E}"/>
              </a:ext>
            </a:extLst>
          </p:cNvPr>
          <p:cNvSpPr txBox="1"/>
          <p:nvPr/>
        </p:nvSpPr>
        <p:spPr>
          <a:xfrm>
            <a:off x="5128054" y="160638"/>
            <a:ext cx="1890584" cy="369332"/>
          </a:xfrm>
          <a:prstGeom prst="rect">
            <a:avLst/>
          </a:prstGeom>
          <a:noFill/>
        </p:spPr>
        <p:txBody>
          <a:bodyPr wrap="square" rtlCol="0">
            <a:spAutoFit/>
          </a:bodyPr>
          <a:lstStyle/>
          <a:p>
            <a:r>
              <a:rPr lang="en-US" dirty="0"/>
              <a:t>Stewart 1980</a:t>
            </a:r>
          </a:p>
        </p:txBody>
      </p:sp>
      <p:pic>
        <p:nvPicPr>
          <p:cNvPr id="13" name="Picture 12" descr="A map of the state of nevada&#10;&#10;Description automatically generated">
            <a:extLst>
              <a:ext uri="{FF2B5EF4-FFF2-40B4-BE49-F238E27FC236}">
                <a16:creationId xmlns:a16="http://schemas.microsoft.com/office/drawing/2014/main" id="{D5AB2DF7-765D-360C-2211-4B3D30298240}"/>
              </a:ext>
            </a:extLst>
          </p:cNvPr>
          <p:cNvPicPr>
            <a:picLocks noChangeAspect="1"/>
          </p:cNvPicPr>
          <p:nvPr/>
        </p:nvPicPr>
        <p:blipFill>
          <a:blip r:embed="rId3"/>
          <a:stretch>
            <a:fillRect/>
          </a:stretch>
        </p:blipFill>
        <p:spPr>
          <a:xfrm>
            <a:off x="7428530" y="-1"/>
            <a:ext cx="4763470" cy="6423555"/>
          </a:xfrm>
          <a:prstGeom prst="rect">
            <a:avLst/>
          </a:prstGeom>
        </p:spPr>
      </p:pic>
    </p:spTree>
    <p:extLst>
      <p:ext uri="{BB962C8B-B14F-4D97-AF65-F5344CB8AC3E}">
        <p14:creationId xmlns:p14="http://schemas.microsoft.com/office/powerpoint/2010/main" val="95910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ndscape with mountains and blue sky&#10;&#10;Description automatically generated">
            <a:extLst>
              <a:ext uri="{FF2B5EF4-FFF2-40B4-BE49-F238E27FC236}">
                <a16:creationId xmlns:a16="http://schemas.microsoft.com/office/drawing/2014/main" id="{65C24F50-F60E-834B-9167-961DD57B4AC7}"/>
              </a:ext>
            </a:extLst>
          </p:cNvPr>
          <p:cNvPicPr>
            <a:picLocks noChangeAspect="1"/>
          </p:cNvPicPr>
          <p:nvPr/>
        </p:nvPicPr>
        <p:blipFill>
          <a:blip r:embed="rId3"/>
          <a:stretch>
            <a:fillRect/>
          </a:stretch>
        </p:blipFill>
        <p:spPr>
          <a:xfrm>
            <a:off x="0" y="0"/>
            <a:ext cx="6385810" cy="4137863"/>
          </a:xfrm>
          <a:prstGeom prst="rect">
            <a:avLst/>
          </a:prstGeom>
        </p:spPr>
      </p:pic>
      <p:pic>
        <p:nvPicPr>
          <p:cNvPr id="7" name="Picture 6" descr="A mountain range in the distance&#10;&#10;Description automatically generated">
            <a:extLst>
              <a:ext uri="{FF2B5EF4-FFF2-40B4-BE49-F238E27FC236}">
                <a16:creationId xmlns:a16="http://schemas.microsoft.com/office/drawing/2014/main" id="{6D99D8F0-ACA5-E839-D6C8-E320BA4318C3}"/>
              </a:ext>
            </a:extLst>
          </p:cNvPr>
          <p:cNvPicPr>
            <a:picLocks noChangeAspect="1"/>
          </p:cNvPicPr>
          <p:nvPr/>
        </p:nvPicPr>
        <p:blipFill>
          <a:blip r:embed="rId4"/>
          <a:stretch>
            <a:fillRect/>
          </a:stretch>
        </p:blipFill>
        <p:spPr>
          <a:xfrm>
            <a:off x="5111646" y="2201038"/>
            <a:ext cx="7080354" cy="4608244"/>
          </a:xfrm>
          <a:prstGeom prst="rect">
            <a:avLst/>
          </a:prstGeom>
        </p:spPr>
      </p:pic>
      <p:sp>
        <p:nvSpPr>
          <p:cNvPr id="2" name="TextBox 1">
            <a:extLst>
              <a:ext uri="{FF2B5EF4-FFF2-40B4-BE49-F238E27FC236}">
                <a16:creationId xmlns:a16="http://schemas.microsoft.com/office/drawing/2014/main" id="{2F67E1B1-C335-C7C8-7A61-78D896F8D7DD}"/>
              </a:ext>
            </a:extLst>
          </p:cNvPr>
          <p:cNvSpPr txBox="1"/>
          <p:nvPr/>
        </p:nvSpPr>
        <p:spPr>
          <a:xfrm>
            <a:off x="6685613" y="239843"/>
            <a:ext cx="4512039" cy="923330"/>
          </a:xfrm>
          <a:prstGeom prst="rect">
            <a:avLst/>
          </a:prstGeom>
          <a:noFill/>
        </p:spPr>
        <p:txBody>
          <a:bodyPr wrap="square" rtlCol="0">
            <a:spAutoFit/>
          </a:bodyPr>
          <a:lstStyle/>
          <a:p>
            <a:r>
              <a:rPr lang="en-US" dirty="0"/>
              <a:t>Miocene Basaltic Lava flows capping fault blocks prevalent along many of Nevada highways</a:t>
            </a:r>
          </a:p>
        </p:txBody>
      </p:sp>
    </p:spTree>
    <p:extLst>
      <p:ext uri="{BB962C8B-B14F-4D97-AF65-F5344CB8AC3E}">
        <p14:creationId xmlns:p14="http://schemas.microsoft.com/office/powerpoint/2010/main" val="3355894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untain range in the desert&#10;&#10;Description automatically generated">
            <a:extLst>
              <a:ext uri="{FF2B5EF4-FFF2-40B4-BE49-F238E27FC236}">
                <a16:creationId xmlns:a16="http://schemas.microsoft.com/office/drawing/2014/main" id="{2EB625AF-E91C-A5C7-5D25-72779AB7B98A}"/>
              </a:ext>
            </a:extLst>
          </p:cNvPr>
          <p:cNvPicPr>
            <a:picLocks noChangeAspect="1"/>
          </p:cNvPicPr>
          <p:nvPr/>
        </p:nvPicPr>
        <p:blipFill>
          <a:blip r:embed="rId2"/>
          <a:stretch>
            <a:fillRect/>
          </a:stretch>
        </p:blipFill>
        <p:spPr>
          <a:xfrm>
            <a:off x="-1" y="0"/>
            <a:ext cx="9193967" cy="6858000"/>
          </a:xfrm>
          <a:prstGeom prst="rect">
            <a:avLst/>
          </a:prstGeom>
        </p:spPr>
      </p:pic>
      <p:sp>
        <p:nvSpPr>
          <p:cNvPr id="2" name="TextBox 1">
            <a:extLst>
              <a:ext uri="{FF2B5EF4-FFF2-40B4-BE49-F238E27FC236}">
                <a16:creationId xmlns:a16="http://schemas.microsoft.com/office/drawing/2014/main" id="{746B7D32-1670-98A5-53A0-3CE5B8D148C2}"/>
              </a:ext>
            </a:extLst>
          </p:cNvPr>
          <p:cNvSpPr txBox="1"/>
          <p:nvPr/>
        </p:nvSpPr>
        <p:spPr>
          <a:xfrm>
            <a:off x="9193966" y="209862"/>
            <a:ext cx="3112959" cy="5355312"/>
          </a:xfrm>
          <a:prstGeom prst="rect">
            <a:avLst/>
          </a:prstGeom>
          <a:noFill/>
        </p:spPr>
        <p:txBody>
          <a:bodyPr wrap="square" rtlCol="0">
            <a:spAutoFit/>
          </a:bodyPr>
          <a:lstStyle/>
          <a:p>
            <a:r>
              <a:rPr lang="en-US" dirty="0"/>
              <a:t>In the fault blocks the beneath the  capping Miocene basaltic flows are commonly found older Bedded lava flows and </a:t>
            </a:r>
          </a:p>
          <a:p>
            <a:r>
              <a:rPr lang="en-US" dirty="0"/>
              <a:t>Ash Flow Tuffs</a:t>
            </a:r>
          </a:p>
          <a:p>
            <a:r>
              <a:rPr lang="en-US" dirty="0"/>
              <a:t>… more often of </a:t>
            </a:r>
            <a:r>
              <a:rPr lang="en-US" dirty="0" err="1"/>
              <a:t>Andestic</a:t>
            </a:r>
            <a:r>
              <a:rPr lang="en-US" dirty="0"/>
              <a:t> composition…</a:t>
            </a:r>
          </a:p>
          <a:p>
            <a:endParaRPr lang="en-US" dirty="0"/>
          </a:p>
          <a:p>
            <a:r>
              <a:rPr lang="en-US" dirty="0"/>
              <a:t>In these layers are recorded the history of what was happening immediately before emission of the capping Miocene basaltic flows and the faulting that produced the basin and range structure we observe today.</a:t>
            </a:r>
          </a:p>
          <a:p>
            <a:endParaRPr lang="en-US" dirty="0"/>
          </a:p>
          <a:p>
            <a:endParaRPr lang="en-US" dirty="0"/>
          </a:p>
        </p:txBody>
      </p:sp>
      <p:sp>
        <p:nvSpPr>
          <p:cNvPr id="4" name="TextBox 3">
            <a:extLst>
              <a:ext uri="{FF2B5EF4-FFF2-40B4-BE49-F238E27FC236}">
                <a16:creationId xmlns:a16="http://schemas.microsoft.com/office/drawing/2014/main" id="{3E4B25FE-5374-97CE-84F4-73047C91D6C2}"/>
              </a:ext>
            </a:extLst>
          </p:cNvPr>
          <p:cNvSpPr txBox="1"/>
          <p:nvPr/>
        </p:nvSpPr>
        <p:spPr>
          <a:xfrm>
            <a:off x="0" y="1"/>
            <a:ext cx="5921115" cy="2616101"/>
          </a:xfrm>
          <a:prstGeom prst="rect">
            <a:avLst/>
          </a:prstGeom>
          <a:noFill/>
        </p:spPr>
        <p:txBody>
          <a:bodyPr wrap="square">
            <a:spAutoFit/>
          </a:bodyPr>
          <a:lstStyle/>
          <a:p>
            <a:r>
              <a:rPr lang="en-US" sz="1800" dirty="0"/>
              <a:t>Lack of relief prior to basin and range faulting (ash flow sheets and stratigraphy)</a:t>
            </a:r>
            <a:br>
              <a:rPr lang="en-US" sz="1800" dirty="0"/>
            </a:br>
            <a:br>
              <a:rPr lang="en-US" sz="3200" dirty="0"/>
            </a:br>
            <a:r>
              <a:rPr lang="en-US" sz="2400" dirty="0"/>
              <a:t>Stratigraphy of Tertiary volcanic rocks in eastern Nevada</a:t>
            </a:r>
          </a:p>
          <a:p>
            <a:endParaRPr lang="en-US" sz="2400" dirty="0"/>
          </a:p>
          <a:p>
            <a:r>
              <a:rPr lang="en-US" sz="2400" dirty="0"/>
              <a:t>Cook 1965!.</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untain with smoke coming out of it&#10;&#10;Description automatically generated with low confidence">
            <a:extLst>
              <a:ext uri="{FF2B5EF4-FFF2-40B4-BE49-F238E27FC236}">
                <a16:creationId xmlns:a16="http://schemas.microsoft.com/office/drawing/2014/main" id="{32E24AC8-F4C1-784C-9E6C-5925A85DAFA2}"/>
              </a:ext>
            </a:extLst>
          </p:cNvPr>
          <p:cNvPicPr>
            <a:picLocks noChangeAspect="1"/>
          </p:cNvPicPr>
          <p:nvPr/>
        </p:nvPicPr>
        <p:blipFill>
          <a:blip r:embed="rId3"/>
          <a:stretch>
            <a:fillRect/>
          </a:stretch>
        </p:blipFill>
        <p:spPr>
          <a:xfrm>
            <a:off x="-1" y="0"/>
            <a:ext cx="10134975" cy="6858000"/>
          </a:xfrm>
          <a:prstGeom prst="rect">
            <a:avLst/>
          </a:prstGeom>
        </p:spPr>
      </p:pic>
      <p:sp>
        <p:nvSpPr>
          <p:cNvPr id="4" name="TextBox 3">
            <a:extLst>
              <a:ext uri="{FF2B5EF4-FFF2-40B4-BE49-F238E27FC236}">
                <a16:creationId xmlns:a16="http://schemas.microsoft.com/office/drawing/2014/main" id="{1A3BA5DB-75F7-A949-B04A-FFF33A276057}"/>
              </a:ext>
            </a:extLst>
          </p:cNvPr>
          <p:cNvSpPr txBox="1"/>
          <p:nvPr/>
        </p:nvSpPr>
        <p:spPr>
          <a:xfrm>
            <a:off x="10257183" y="159026"/>
            <a:ext cx="1802295" cy="4524315"/>
          </a:xfrm>
          <a:prstGeom prst="rect">
            <a:avLst/>
          </a:prstGeom>
          <a:noFill/>
        </p:spPr>
        <p:txBody>
          <a:bodyPr wrap="square" rtlCol="0">
            <a:spAutoFit/>
          </a:bodyPr>
          <a:lstStyle/>
          <a:p>
            <a:r>
              <a:rPr lang="en-US" dirty="0">
                <a:latin typeface="Chalkboard" panose="03050602040202020205" pitchFamily="66" charset="77"/>
              </a:rPr>
              <a:t>Pyroclastic ash flow occurring on flank of Mt. St. Helens 1980</a:t>
            </a:r>
          </a:p>
          <a:p>
            <a:endParaRPr lang="en-US" dirty="0">
              <a:latin typeface="Chalkboard" panose="03050602040202020205" pitchFamily="66" charset="77"/>
            </a:endParaRPr>
          </a:p>
          <a:p>
            <a:r>
              <a:rPr lang="en-US" dirty="0">
                <a:latin typeface="Chalkboard" panose="03050602040202020205" pitchFamily="66" charset="77"/>
              </a:rPr>
              <a:t>Velocities up to 450 mph</a:t>
            </a:r>
          </a:p>
          <a:p>
            <a:endParaRPr lang="en-US" dirty="0">
              <a:latin typeface="Chalkboard" panose="03050602040202020205" pitchFamily="66" charset="77"/>
            </a:endParaRPr>
          </a:p>
          <a:p>
            <a:r>
              <a:rPr lang="en-US" dirty="0">
                <a:latin typeface="Chalkboard" panose="03050602040202020205" pitchFamily="66" charset="77"/>
              </a:rPr>
              <a:t>Layers of rock laid down during these ash flows are</a:t>
            </a:r>
          </a:p>
          <a:p>
            <a:r>
              <a:rPr lang="en-US" dirty="0">
                <a:latin typeface="Chalkboard" panose="03050602040202020205" pitchFamily="66" charset="77"/>
              </a:rPr>
              <a:t>‘Ash Flow Tuffs’</a:t>
            </a:r>
          </a:p>
          <a:p>
            <a:endParaRPr lang="en-US" dirty="0">
              <a:latin typeface="Chalkboard" panose="03050602040202020205" pitchFamily="66" charset="77"/>
            </a:endParaRPr>
          </a:p>
          <a:p>
            <a:r>
              <a:rPr lang="en-US" dirty="0">
                <a:latin typeface="Chalkboard" panose="03050602040202020205" pitchFamily="66" charset="77"/>
              </a:rPr>
              <a:t>Also called</a:t>
            </a:r>
          </a:p>
          <a:p>
            <a:r>
              <a:rPr lang="en-US" dirty="0">
                <a:latin typeface="Chalkboard" panose="03050602040202020205" pitchFamily="66" charset="77"/>
              </a:rPr>
              <a:t>‘Ignimbrites’</a:t>
            </a:r>
          </a:p>
        </p:txBody>
      </p:sp>
      <p:sp>
        <p:nvSpPr>
          <p:cNvPr id="6" name="TextBox 5">
            <a:extLst>
              <a:ext uri="{FF2B5EF4-FFF2-40B4-BE49-F238E27FC236}">
                <a16:creationId xmlns:a16="http://schemas.microsoft.com/office/drawing/2014/main" id="{715BC4C3-30E5-3B48-AAB4-E3D3BCFF52F1}"/>
              </a:ext>
            </a:extLst>
          </p:cNvPr>
          <p:cNvSpPr txBox="1"/>
          <p:nvPr/>
        </p:nvSpPr>
        <p:spPr>
          <a:xfrm>
            <a:off x="10389705" y="6211669"/>
            <a:ext cx="1934817" cy="646331"/>
          </a:xfrm>
          <a:prstGeom prst="rect">
            <a:avLst/>
          </a:prstGeom>
          <a:noFill/>
        </p:spPr>
        <p:txBody>
          <a:bodyPr wrap="square" rtlCol="0">
            <a:spAutoFit/>
          </a:bodyPr>
          <a:lstStyle/>
          <a:p>
            <a:r>
              <a:rPr lang="en-US" dirty="0"/>
              <a:t>Clast – fragment</a:t>
            </a:r>
          </a:p>
          <a:p>
            <a:r>
              <a:rPr lang="en-US" dirty="0"/>
              <a:t>Pyro – from fire</a:t>
            </a:r>
          </a:p>
        </p:txBody>
      </p:sp>
      <p:sp>
        <p:nvSpPr>
          <p:cNvPr id="2" name="TextBox 1">
            <a:extLst>
              <a:ext uri="{FF2B5EF4-FFF2-40B4-BE49-F238E27FC236}">
                <a16:creationId xmlns:a16="http://schemas.microsoft.com/office/drawing/2014/main" id="{FEDD9CDA-B6E5-21F9-395E-D2A998A0DD62}"/>
              </a:ext>
            </a:extLst>
          </p:cNvPr>
          <p:cNvSpPr txBox="1"/>
          <p:nvPr/>
        </p:nvSpPr>
        <p:spPr>
          <a:xfrm>
            <a:off x="132522" y="359763"/>
            <a:ext cx="3647607" cy="2031325"/>
          </a:xfrm>
          <a:prstGeom prst="rect">
            <a:avLst/>
          </a:prstGeom>
          <a:noFill/>
        </p:spPr>
        <p:txBody>
          <a:bodyPr wrap="square" rtlCol="0">
            <a:spAutoFit/>
          </a:bodyPr>
          <a:lstStyle/>
          <a:p>
            <a:r>
              <a:rPr lang="en-US" dirty="0">
                <a:solidFill>
                  <a:schemeClr val="bg1"/>
                </a:solidFill>
              </a:rPr>
              <a:t>Ignimbrite is rock formed by deposition and consolidation of pyroclastic density currents (pyroclastic flows. </a:t>
            </a:r>
          </a:p>
          <a:p>
            <a:endParaRPr lang="en-US" dirty="0">
              <a:solidFill>
                <a:schemeClr val="bg1"/>
              </a:solidFill>
            </a:endParaRPr>
          </a:p>
          <a:p>
            <a:r>
              <a:rPr lang="en-US" dirty="0">
                <a:solidFill>
                  <a:schemeClr val="bg1"/>
                </a:solidFill>
              </a:rPr>
              <a:t>Also known as welded tuffs or ash flow tuffs</a:t>
            </a:r>
          </a:p>
        </p:txBody>
      </p:sp>
    </p:spTree>
    <p:extLst>
      <p:ext uri="{BB962C8B-B14F-4D97-AF65-F5344CB8AC3E}">
        <p14:creationId xmlns:p14="http://schemas.microsoft.com/office/powerpoint/2010/main" val="3315605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unzenithink.tiff" descr="unzenithink.tiff"/>
          <p:cNvPicPr>
            <a:picLocks noChangeAspect="1"/>
          </p:cNvPicPr>
          <p:nvPr/>
        </p:nvPicPr>
        <p:blipFill>
          <a:blip r:embed="rId3"/>
          <a:stretch>
            <a:fillRect/>
          </a:stretch>
        </p:blipFill>
        <p:spPr>
          <a:xfrm>
            <a:off x="194186" y="578840"/>
            <a:ext cx="8911829" cy="6279160"/>
          </a:xfrm>
          <a:prstGeom prst="rect">
            <a:avLst/>
          </a:prstGeom>
          <a:ln w="12700">
            <a:miter lim="400000"/>
          </a:ln>
        </p:spPr>
      </p:pic>
      <p:sp>
        <p:nvSpPr>
          <p:cNvPr id="306" name="Mt. Unzen, Japan"/>
          <p:cNvSpPr/>
          <p:nvPr/>
        </p:nvSpPr>
        <p:spPr>
          <a:xfrm>
            <a:off x="1818680" y="116087"/>
            <a:ext cx="1948931" cy="3317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spAutoFit/>
          </a:bodyPr>
          <a:lstStyle>
            <a:lvl1pPr marL="57799" marR="57799" defTabSz="1295400">
              <a:spcBef>
                <a:spcPts val="1600"/>
              </a:spcBef>
              <a:buClr>
                <a:srgbClr val="000000"/>
              </a:buClr>
              <a:buFont typeface="Helvetica"/>
              <a:defRPr sz="2400" b="1">
                <a:uFill>
                  <a:solidFill>
                    <a:srgbClr val="000000"/>
                  </a:solidFill>
                </a:uFill>
                <a:latin typeface="Chalkboard"/>
                <a:ea typeface="Chalkboard"/>
                <a:cs typeface="Chalkboard"/>
                <a:sym typeface="Chalkboard"/>
              </a:defRPr>
            </a:lvl1pPr>
          </a:lstStyle>
          <a:p>
            <a:r>
              <a:rPr sz="1687"/>
              <a:t>Mt. Unzen, Japan</a:t>
            </a:r>
          </a:p>
        </p:txBody>
      </p:sp>
      <p:sp>
        <p:nvSpPr>
          <p:cNvPr id="2" name="TextBox 1">
            <a:extLst>
              <a:ext uri="{FF2B5EF4-FFF2-40B4-BE49-F238E27FC236}">
                <a16:creationId xmlns:a16="http://schemas.microsoft.com/office/drawing/2014/main" id="{7690AA37-AF98-1945-B01B-6493352D1C81}"/>
              </a:ext>
            </a:extLst>
          </p:cNvPr>
          <p:cNvSpPr txBox="1"/>
          <p:nvPr/>
        </p:nvSpPr>
        <p:spPr>
          <a:xfrm>
            <a:off x="9247031" y="447845"/>
            <a:ext cx="2627290" cy="4247317"/>
          </a:xfrm>
          <a:prstGeom prst="rect">
            <a:avLst/>
          </a:prstGeom>
          <a:noFill/>
        </p:spPr>
        <p:txBody>
          <a:bodyPr wrap="square" rtlCol="0">
            <a:spAutoFit/>
          </a:bodyPr>
          <a:lstStyle/>
          <a:p>
            <a:r>
              <a:rPr lang="en-US" sz="2800" dirty="0">
                <a:latin typeface="Chalkboard" panose="03050602040202020205" pitchFamily="66" charset="77"/>
              </a:rPr>
              <a:t>Pyroclastic Flows: Dense Hot mixtures of tephra and gas that race down the mountainsides at velocities of 100’s km/</a:t>
            </a:r>
            <a:r>
              <a:rPr lang="en-US" sz="2800" dirty="0" err="1">
                <a:latin typeface="Chalkboard" panose="03050602040202020205" pitchFamily="66" charset="77"/>
              </a:rPr>
              <a:t>hr</a:t>
            </a:r>
            <a:endParaRPr lang="en-US" sz="2800" dirty="0">
              <a:latin typeface="Chalkboard" panose="03050602040202020205" pitchFamily="66" charset="77"/>
            </a:endParaRPr>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rock&#10;&#10;Description automatically generated">
            <a:extLst>
              <a:ext uri="{FF2B5EF4-FFF2-40B4-BE49-F238E27FC236}">
                <a16:creationId xmlns:a16="http://schemas.microsoft.com/office/drawing/2014/main" id="{93106DE0-B941-EC4B-74D0-5359EE3C006D}"/>
              </a:ext>
            </a:extLst>
          </p:cNvPr>
          <p:cNvPicPr>
            <a:picLocks noChangeAspect="1"/>
          </p:cNvPicPr>
          <p:nvPr/>
        </p:nvPicPr>
        <p:blipFill>
          <a:blip r:embed="rId3"/>
          <a:stretch>
            <a:fillRect/>
          </a:stretch>
        </p:blipFill>
        <p:spPr>
          <a:xfrm>
            <a:off x="1585210" y="0"/>
            <a:ext cx="7772400" cy="5147398"/>
          </a:xfrm>
          <a:prstGeom prst="rect">
            <a:avLst/>
          </a:prstGeom>
        </p:spPr>
      </p:pic>
      <p:pic>
        <p:nvPicPr>
          <p:cNvPr id="5" name="Picture 4" descr="A close-up of a cliff&#10;&#10;Description automatically generated">
            <a:extLst>
              <a:ext uri="{FF2B5EF4-FFF2-40B4-BE49-F238E27FC236}">
                <a16:creationId xmlns:a16="http://schemas.microsoft.com/office/drawing/2014/main" id="{B5B14976-2B78-A755-A7F0-5F6B0F5CA981}"/>
              </a:ext>
            </a:extLst>
          </p:cNvPr>
          <p:cNvPicPr>
            <a:picLocks noChangeAspect="1"/>
          </p:cNvPicPr>
          <p:nvPr/>
        </p:nvPicPr>
        <p:blipFill>
          <a:blip r:embed="rId4"/>
          <a:stretch>
            <a:fillRect/>
          </a:stretch>
        </p:blipFill>
        <p:spPr>
          <a:xfrm>
            <a:off x="6445517" y="3115187"/>
            <a:ext cx="5657886" cy="3742813"/>
          </a:xfrm>
          <a:prstGeom prst="rect">
            <a:avLst/>
          </a:prstGeom>
        </p:spPr>
      </p:pic>
      <p:pic>
        <p:nvPicPr>
          <p:cNvPr id="7" name="Picture 6" descr="A black circle on a white surface&#10;&#10;Description automatically generated">
            <a:extLst>
              <a:ext uri="{FF2B5EF4-FFF2-40B4-BE49-F238E27FC236}">
                <a16:creationId xmlns:a16="http://schemas.microsoft.com/office/drawing/2014/main" id="{5F527611-EA20-4720-8213-3D282692C328}"/>
              </a:ext>
            </a:extLst>
          </p:cNvPr>
          <p:cNvPicPr>
            <a:picLocks noChangeAspect="1"/>
          </p:cNvPicPr>
          <p:nvPr/>
        </p:nvPicPr>
        <p:blipFill>
          <a:blip r:embed="rId5"/>
          <a:stretch>
            <a:fillRect/>
          </a:stretch>
        </p:blipFill>
        <p:spPr>
          <a:xfrm>
            <a:off x="-20175" y="3115187"/>
            <a:ext cx="5656477" cy="3744429"/>
          </a:xfrm>
          <a:prstGeom prst="rect">
            <a:avLst/>
          </a:prstGeom>
        </p:spPr>
      </p:pic>
      <p:sp>
        <p:nvSpPr>
          <p:cNvPr id="2" name="TextBox 1">
            <a:extLst>
              <a:ext uri="{FF2B5EF4-FFF2-40B4-BE49-F238E27FC236}">
                <a16:creationId xmlns:a16="http://schemas.microsoft.com/office/drawing/2014/main" id="{363CEADA-99D0-FD7F-17E6-4F0011848CC9}"/>
              </a:ext>
            </a:extLst>
          </p:cNvPr>
          <p:cNvSpPr txBox="1"/>
          <p:nvPr/>
        </p:nvSpPr>
        <p:spPr>
          <a:xfrm>
            <a:off x="9533743" y="389744"/>
            <a:ext cx="2569659" cy="369332"/>
          </a:xfrm>
          <a:prstGeom prst="rect">
            <a:avLst/>
          </a:prstGeom>
          <a:noFill/>
        </p:spPr>
        <p:txBody>
          <a:bodyPr wrap="square" rtlCol="0">
            <a:spAutoFit/>
          </a:bodyPr>
          <a:lstStyle/>
          <a:p>
            <a:r>
              <a:rPr lang="en-US" dirty="0"/>
              <a:t>‘welded’ ash flow tuff</a:t>
            </a:r>
          </a:p>
        </p:txBody>
      </p:sp>
      <p:sp>
        <p:nvSpPr>
          <p:cNvPr id="4" name="TextBox 3">
            <a:extLst>
              <a:ext uri="{FF2B5EF4-FFF2-40B4-BE49-F238E27FC236}">
                <a16:creationId xmlns:a16="http://schemas.microsoft.com/office/drawing/2014/main" id="{F2F3C060-A817-7FA3-9930-B60A27AF3F5D}"/>
              </a:ext>
            </a:extLst>
          </p:cNvPr>
          <p:cNvSpPr txBox="1"/>
          <p:nvPr/>
        </p:nvSpPr>
        <p:spPr>
          <a:xfrm>
            <a:off x="5013956" y="5633367"/>
            <a:ext cx="2863121" cy="954107"/>
          </a:xfrm>
          <a:prstGeom prst="rect">
            <a:avLst/>
          </a:prstGeom>
          <a:noFill/>
        </p:spPr>
        <p:txBody>
          <a:bodyPr wrap="square" rtlCol="0">
            <a:spAutoFit/>
          </a:bodyPr>
          <a:lstStyle/>
          <a:p>
            <a:r>
              <a:rPr lang="en-US" sz="2800" dirty="0"/>
              <a:t>Pumice and ash (unwelded tuff)</a:t>
            </a:r>
          </a:p>
        </p:txBody>
      </p:sp>
    </p:spTree>
    <p:extLst>
      <p:ext uri="{BB962C8B-B14F-4D97-AF65-F5344CB8AC3E}">
        <p14:creationId xmlns:p14="http://schemas.microsoft.com/office/powerpoint/2010/main" val="2507534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erial view of a mountain range&#10;&#10;Description automatically generated">
            <a:extLst>
              <a:ext uri="{FF2B5EF4-FFF2-40B4-BE49-F238E27FC236}">
                <a16:creationId xmlns:a16="http://schemas.microsoft.com/office/drawing/2014/main" id="{217B148F-4E97-4116-7B6B-A685D94D1286}"/>
              </a:ext>
            </a:extLst>
          </p:cNvPr>
          <p:cNvPicPr>
            <a:picLocks noChangeAspect="1"/>
          </p:cNvPicPr>
          <p:nvPr/>
        </p:nvPicPr>
        <p:blipFill>
          <a:blip r:embed="rId2"/>
          <a:stretch>
            <a:fillRect/>
          </a:stretch>
        </p:blipFill>
        <p:spPr>
          <a:xfrm>
            <a:off x="-26856" y="0"/>
            <a:ext cx="9263504" cy="6858000"/>
          </a:xfrm>
          <a:prstGeom prst="rect">
            <a:avLst/>
          </a:prstGeom>
        </p:spPr>
      </p:pic>
      <p:sp>
        <p:nvSpPr>
          <p:cNvPr id="4" name="TextBox 3">
            <a:extLst>
              <a:ext uri="{FF2B5EF4-FFF2-40B4-BE49-F238E27FC236}">
                <a16:creationId xmlns:a16="http://schemas.microsoft.com/office/drawing/2014/main" id="{6CEC85B5-950A-7BD8-A88D-923B75062602}"/>
              </a:ext>
            </a:extLst>
          </p:cNvPr>
          <p:cNvSpPr txBox="1"/>
          <p:nvPr/>
        </p:nvSpPr>
        <p:spPr>
          <a:xfrm>
            <a:off x="9236648" y="0"/>
            <a:ext cx="2955352" cy="1477328"/>
          </a:xfrm>
          <a:prstGeom prst="rect">
            <a:avLst/>
          </a:prstGeom>
          <a:noFill/>
        </p:spPr>
        <p:txBody>
          <a:bodyPr wrap="square" rtlCol="0">
            <a:spAutoFit/>
          </a:bodyPr>
          <a:lstStyle/>
          <a:p>
            <a:r>
              <a:rPr lang="en-US" dirty="0"/>
              <a:t>Best nearby example or demonstration of potential size of explosions producing ash flow tuffs is the 760 k old Long Valley Caldera</a:t>
            </a:r>
          </a:p>
        </p:txBody>
      </p:sp>
      <p:pic>
        <p:nvPicPr>
          <p:cNvPr id="6" name="Picture 5" descr="A map of the long valley&#10;&#10;Description automatically generated">
            <a:extLst>
              <a:ext uri="{FF2B5EF4-FFF2-40B4-BE49-F238E27FC236}">
                <a16:creationId xmlns:a16="http://schemas.microsoft.com/office/drawing/2014/main" id="{59810BE3-B262-B8F9-AB03-6F796C08C83B}"/>
              </a:ext>
            </a:extLst>
          </p:cNvPr>
          <p:cNvPicPr>
            <a:picLocks noChangeAspect="1"/>
          </p:cNvPicPr>
          <p:nvPr/>
        </p:nvPicPr>
        <p:blipFill>
          <a:blip r:embed="rId3"/>
          <a:stretch>
            <a:fillRect/>
          </a:stretch>
        </p:blipFill>
        <p:spPr>
          <a:xfrm>
            <a:off x="9236648" y="3130957"/>
            <a:ext cx="3115405" cy="3519254"/>
          </a:xfrm>
          <a:prstGeom prst="rect">
            <a:avLst/>
          </a:prstGeom>
        </p:spPr>
      </p:pic>
      <p:sp>
        <p:nvSpPr>
          <p:cNvPr id="7" name="TextBox 6">
            <a:extLst>
              <a:ext uri="{FF2B5EF4-FFF2-40B4-BE49-F238E27FC236}">
                <a16:creationId xmlns:a16="http://schemas.microsoft.com/office/drawing/2014/main" id="{44F80F06-BA01-670A-BBA3-74407026661B}"/>
              </a:ext>
            </a:extLst>
          </p:cNvPr>
          <p:cNvSpPr txBox="1"/>
          <p:nvPr/>
        </p:nvSpPr>
        <p:spPr>
          <a:xfrm>
            <a:off x="374754" y="449705"/>
            <a:ext cx="7659974" cy="369332"/>
          </a:xfrm>
          <a:prstGeom prst="rect">
            <a:avLst/>
          </a:prstGeom>
          <a:noFill/>
        </p:spPr>
        <p:txBody>
          <a:bodyPr wrap="square" rtlCol="0">
            <a:spAutoFit/>
          </a:bodyPr>
          <a:lstStyle/>
          <a:p>
            <a:r>
              <a:rPr lang="en-US" dirty="0"/>
              <a:t>View to southeast from Sierra Nevada over long Valley Caldera</a:t>
            </a:r>
          </a:p>
        </p:txBody>
      </p:sp>
      <p:sp>
        <p:nvSpPr>
          <p:cNvPr id="8" name="Freeform 7">
            <a:extLst>
              <a:ext uri="{FF2B5EF4-FFF2-40B4-BE49-F238E27FC236}">
                <a16:creationId xmlns:a16="http://schemas.microsoft.com/office/drawing/2014/main" id="{486F6F15-B5E8-C660-796E-C126E152F5B9}"/>
              </a:ext>
            </a:extLst>
          </p:cNvPr>
          <p:cNvSpPr/>
          <p:nvPr/>
        </p:nvSpPr>
        <p:spPr>
          <a:xfrm>
            <a:off x="1603948" y="2863121"/>
            <a:ext cx="5247810" cy="1244184"/>
          </a:xfrm>
          <a:custGeom>
            <a:avLst/>
            <a:gdLst>
              <a:gd name="connsiteX0" fmla="*/ 734518 w 5247810"/>
              <a:gd name="connsiteY0" fmla="*/ 269823 h 1244184"/>
              <a:gd name="connsiteX1" fmla="*/ 839449 w 5247810"/>
              <a:gd name="connsiteY1" fmla="*/ 284813 h 1244184"/>
              <a:gd name="connsiteX2" fmla="*/ 884419 w 5247810"/>
              <a:gd name="connsiteY2" fmla="*/ 269823 h 1244184"/>
              <a:gd name="connsiteX3" fmla="*/ 974360 w 5247810"/>
              <a:gd name="connsiteY3" fmla="*/ 254833 h 1244184"/>
              <a:gd name="connsiteX4" fmla="*/ 1064301 w 5247810"/>
              <a:gd name="connsiteY4" fmla="*/ 224853 h 1244184"/>
              <a:gd name="connsiteX5" fmla="*/ 1214203 w 5247810"/>
              <a:gd name="connsiteY5" fmla="*/ 209863 h 1244184"/>
              <a:gd name="connsiteX6" fmla="*/ 1753849 w 5247810"/>
              <a:gd name="connsiteY6" fmla="*/ 179882 h 1244184"/>
              <a:gd name="connsiteX7" fmla="*/ 1798819 w 5247810"/>
              <a:gd name="connsiteY7" fmla="*/ 164892 h 1244184"/>
              <a:gd name="connsiteX8" fmla="*/ 1933731 w 5247810"/>
              <a:gd name="connsiteY8" fmla="*/ 149902 h 1244184"/>
              <a:gd name="connsiteX9" fmla="*/ 2038662 w 5247810"/>
              <a:gd name="connsiteY9" fmla="*/ 119922 h 1244184"/>
              <a:gd name="connsiteX10" fmla="*/ 2098622 w 5247810"/>
              <a:gd name="connsiteY10" fmla="*/ 104931 h 1244184"/>
              <a:gd name="connsiteX11" fmla="*/ 2143593 w 5247810"/>
              <a:gd name="connsiteY11" fmla="*/ 89941 h 1244184"/>
              <a:gd name="connsiteX12" fmla="*/ 2848131 w 5247810"/>
              <a:gd name="connsiteY12" fmla="*/ 59961 h 1244184"/>
              <a:gd name="connsiteX13" fmla="*/ 3837482 w 5247810"/>
              <a:gd name="connsiteY13" fmla="*/ 29981 h 1244184"/>
              <a:gd name="connsiteX14" fmla="*/ 4212236 w 5247810"/>
              <a:gd name="connsiteY14" fmla="*/ 14990 h 1244184"/>
              <a:gd name="connsiteX15" fmla="*/ 4257206 w 5247810"/>
              <a:gd name="connsiteY15" fmla="*/ 0 h 1244184"/>
              <a:gd name="connsiteX16" fmla="*/ 4542019 w 5247810"/>
              <a:gd name="connsiteY16" fmla="*/ 44971 h 1244184"/>
              <a:gd name="connsiteX17" fmla="*/ 4631960 w 5247810"/>
              <a:gd name="connsiteY17" fmla="*/ 74951 h 1244184"/>
              <a:gd name="connsiteX18" fmla="*/ 4676931 w 5247810"/>
              <a:gd name="connsiteY18" fmla="*/ 89941 h 1244184"/>
              <a:gd name="connsiteX19" fmla="*/ 4796852 w 5247810"/>
              <a:gd name="connsiteY19" fmla="*/ 104931 h 1244184"/>
              <a:gd name="connsiteX20" fmla="*/ 4931763 w 5247810"/>
              <a:gd name="connsiteY20" fmla="*/ 134912 h 1244184"/>
              <a:gd name="connsiteX21" fmla="*/ 5216577 w 5247810"/>
              <a:gd name="connsiteY21" fmla="*/ 179882 h 1244184"/>
              <a:gd name="connsiteX22" fmla="*/ 5246557 w 5247810"/>
              <a:gd name="connsiteY22" fmla="*/ 209863 h 1244184"/>
              <a:gd name="connsiteX23" fmla="*/ 5201586 w 5247810"/>
              <a:gd name="connsiteY23" fmla="*/ 374754 h 1244184"/>
              <a:gd name="connsiteX24" fmla="*/ 5141626 w 5247810"/>
              <a:gd name="connsiteY24" fmla="*/ 464695 h 1244184"/>
              <a:gd name="connsiteX25" fmla="*/ 5111645 w 5247810"/>
              <a:gd name="connsiteY25" fmla="*/ 494676 h 1244184"/>
              <a:gd name="connsiteX26" fmla="*/ 5021704 w 5247810"/>
              <a:gd name="connsiteY26" fmla="*/ 554636 h 1244184"/>
              <a:gd name="connsiteX27" fmla="*/ 4991724 w 5247810"/>
              <a:gd name="connsiteY27" fmla="*/ 584617 h 1244184"/>
              <a:gd name="connsiteX28" fmla="*/ 4901783 w 5247810"/>
              <a:gd name="connsiteY28" fmla="*/ 614597 h 1244184"/>
              <a:gd name="connsiteX29" fmla="*/ 4856813 w 5247810"/>
              <a:gd name="connsiteY29" fmla="*/ 629587 h 1244184"/>
              <a:gd name="connsiteX30" fmla="*/ 4736891 w 5247810"/>
              <a:gd name="connsiteY30" fmla="*/ 659568 h 1244184"/>
              <a:gd name="connsiteX31" fmla="*/ 4676931 w 5247810"/>
              <a:gd name="connsiteY31" fmla="*/ 689548 h 1244184"/>
              <a:gd name="connsiteX32" fmla="*/ 4527029 w 5247810"/>
              <a:gd name="connsiteY32" fmla="*/ 719528 h 1244184"/>
              <a:gd name="connsiteX33" fmla="*/ 4467068 w 5247810"/>
              <a:gd name="connsiteY33" fmla="*/ 749509 h 1244184"/>
              <a:gd name="connsiteX34" fmla="*/ 4407108 w 5247810"/>
              <a:gd name="connsiteY34" fmla="*/ 764499 h 1244184"/>
              <a:gd name="connsiteX35" fmla="*/ 4152275 w 5247810"/>
              <a:gd name="connsiteY35" fmla="*/ 794479 h 1244184"/>
              <a:gd name="connsiteX36" fmla="*/ 3957403 w 5247810"/>
              <a:gd name="connsiteY36" fmla="*/ 809469 h 1244184"/>
              <a:gd name="connsiteX37" fmla="*/ 3807501 w 5247810"/>
              <a:gd name="connsiteY37" fmla="*/ 839449 h 1244184"/>
              <a:gd name="connsiteX38" fmla="*/ 3717560 w 5247810"/>
              <a:gd name="connsiteY38" fmla="*/ 869430 h 1244184"/>
              <a:gd name="connsiteX39" fmla="*/ 3672590 w 5247810"/>
              <a:gd name="connsiteY39" fmla="*/ 884420 h 1244184"/>
              <a:gd name="connsiteX40" fmla="*/ 3627619 w 5247810"/>
              <a:gd name="connsiteY40" fmla="*/ 899410 h 1244184"/>
              <a:gd name="connsiteX41" fmla="*/ 3507698 w 5247810"/>
              <a:gd name="connsiteY41" fmla="*/ 929390 h 1244184"/>
              <a:gd name="connsiteX42" fmla="*/ 3447737 w 5247810"/>
              <a:gd name="connsiteY42" fmla="*/ 944381 h 1244184"/>
              <a:gd name="connsiteX43" fmla="*/ 3237875 w 5247810"/>
              <a:gd name="connsiteY43" fmla="*/ 974361 h 1244184"/>
              <a:gd name="connsiteX44" fmla="*/ 3132944 w 5247810"/>
              <a:gd name="connsiteY44" fmla="*/ 989351 h 1244184"/>
              <a:gd name="connsiteX45" fmla="*/ 2998032 w 5247810"/>
              <a:gd name="connsiteY45" fmla="*/ 1004341 h 1244184"/>
              <a:gd name="connsiteX46" fmla="*/ 2923082 w 5247810"/>
              <a:gd name="connsiteY46" fmla="*/ 1019331 h 1244184"/>
              <a:gd name="connsiteX47" fmla="*/ 2668249 w 5247810"/>
              <a:gd name="connsiteY47" fmla="*/ 1034322 h 1244184"/>
              <a:gd name="connsiteX48" fmla="*/ 2368445 w 5247810"/>
              <a:gd name="connsiteY48" fmla="*/ 1079292 h 1244184"/>
              <a:gd name="connsiteX49" fmla="*/ 2233534 w 5247810"/>
              <a:gd name="connsiteY49" fmla="*/ 1094282 h 1244184"/>
              <a:gd name="connsiteX50" fmla="*/ 1798819 w 5247810"/>
              <a:gd name="connsiteY50" fmla="*/ 1124263 h 1244184"/>
              <a:gd name="connsiteX51" fmla="*/ 1738859 w 5247810"/>
              <a:gd name="connsiteY51" fmla="*/ 1139253 h 1244184"/>
              <a:gd name="connsiteX52" fmla="*/ 1528996 w 5247810"/>
              <a:gd name="connsiteY52" fmla="*/ 1169233 h 1244184"/>
              <a:gd name="connsiteX53" fmla="*/ 1304144 w 5247810"/>
              <a:gd name="connsiteY53" fmla="*/ 1199213 h 1244184"/>
              <a:gd name="connsiteX54" fmla="*/ 989350 w 5247810"/>
              <a:gd name="connsiteY54" fmla="*/ 1229194 h 1244184"/>
              <a:gd name="connsiteX55" fmla="*/ 824459 w 5247810"/>
              <a:gd name="connsiteY55" fmla="*/ 1244184 h 1244184"/>
              <a:gd name="connsiteX56" fmla="*/ 764498 w 5247810"/>
              <a:gd name="connsiteY56" fmla="*/ 1229194 h 1244184"/>
              <a:gd name="connsiteX57" fmla="*/ 719527 w 5247810"/>
              <a:gd name="connsiteY57" fmla="*/ 1214204 h 1244184"/>
              <a:gd name="connsiteX58" fmla="*/ 554636 w 5247810"/>
              <a:gd name="connsiteY58" fmla="*/ 1199213 h 1244184"/>
              <a:gd name="connsiteX59" fmla="*/ 479685 w 5247810"/>
              <a:gd name="connsiteY59" fmla="*/ 1139253 h 1244184"/>
              <a:gd name="connsiteX60" fmla="*/ 434714 w 5247810"/>
              <a:gd name="connsiteY60" fmla="*/ 1124263 h 1244184"/>
              <a:gd name="connsiteX61" fmla="*/ 359763 w 5247810"/>
              <a:gd name="connsiteY61" fmla="*/ 1094282 h 1244184"/>
              <a:gd name="connsiteX62" fmla="*/ 269822 w 5247810"/>
              <a:gd name="connsiteY62" fmla="*/ 1064302 h 1244184"/>
              <a:gd name="connsiteX63" fmla="*/ 224852 w 5247810"/>
              <a:gd name="connsiteY63" fmla="*/ 1049312 h 1244184"/>
              <a:gd name="connsiteX64" fmla="*/ 194872 w 5247810"/>
              <a:gd name="connsiteY64" fmla="*/ 1019331 h 1244184"/>
              <a:gd name="connsiteX65" fmla="*/ 149901 w 5247810"/>
              <a:gd name="connsiteY65" fmla="*/ 1004341 h 1244184"/>
              <a:gd name="connsiteX66" fmla="*/ 119921 w 5247810"/>
              <a:gd name="connsiteY66" fmla="*/ 959371 h 1244184"/>
              <a:gd name="connsiteX67" fmla="*/ 59960 w 5247810"/>
              <a:gd name="connsiteY67" fmla="*/ 899410 h 1244184"/>
              <a:gd name="connsiteX68" fmla="*/ 44970 w 5247810"/>
              <a:gd name="connsiteY68" fmla="*/ 854440 h 1244184"/>
              <a:gd name="connsiteX69" fmla="*/ 14990 w 5247810"/>
              <a:gd name="connsiteY69" fmla="*/ 824459 h 1244184"/>
              <a:gd name="connsiteX70" fmla="*/ 0 w 5247810"/>
              <a:gd name="connsiteY70" fmla="*/ 719528 h 1244184"/>
              <a:gd name="connsiteX71" fmla="*/ 59960 w 5247810"/>
              <a:gd name="connsiteY71" fmla="*/ 584617 h 1244184"/>
              <a:gd name="connsiteX72" fmla="*/ 104931 w 5247810"/>
              <a:gd name="connsiteY72" fmla="*/ 539646 h 1244184"/>
              <a:gd name="connsiteX73" fmla="*/ 149901 w 5247810"/>
              <a:gd name="connsiteY73" fmla="*/ 509666 h 1244184"/>
              <a:gd name="connsiteX74" fmla="*/ 299803 w 5247810"/>
              <a:gd name="connsiteY74" fmla="*/ 464695 h 1244184"/>
              <a:gd name="connsiteX75" fmla="*/ 389744 w 5247810"/>
              <a:gd name="connsiteY75" fmla="*/ 434715 h 1244184"/>
              <a:gd name="connsiteX76" fmla="*/ 434714 w 5247810"/>
              <a:gd name="connsiteY76" fmla="*/ 419725 h 1244184"/>
              <a:gd name="connsiteX77" fmla="*/ 554636 w 5247810"/>
              <a:gd name="connsiteY77" fmla="*/ 389745 h 1244184"/>
              <a:gd name="connsiteX78" fmla="*/ 599606 w 5247810"/>
              <a:gd name="connsiteY78" fmla="*/ 374754 h 1244184"/>
              <a:gd name="connsiteX79" fmla="*/ 674557 w 5247810"/>
              <a:gd name="connsiteY79" fmla="*/ 359764 h 1244184"/>
              <a:gd name="connsiteX80" fmla="*/ 764498 w 5247810"/>
              <a:gd name="connsiteY80" fmla="*/ 329784 h 1244184"/>
              <a:gd name="connsiteX81" fmla="*/ 839449 w 5247810"/>
              <a:gd name="connsiteY81" fmla="*/ 299804 h 124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5247810" h="1244184">
                <a:moveTo>
                  <a:pt x="734518" y="269823"/>
                </a:moveTo>
                <a:cubicBezTo>
                  <a:pt x="769495" y="274820"/>
                  <a:pt x="804117" y="284813"/>
                  <a:pt x="839449" y="284813"/>
                </a:cubicBezTo>
                <a:cubicBezTo>
                  <a:pt x="855250" y="284813"/>
                  <a:pt x="868994" y="273251"/>
                  <a:pt x="884419" y="269823"/>
                </a:cubicBezTo>
                <a:cubicBezTo>
                  <a:pt x="914089" y="263230"/>
                  <a:pt x="944874" y="262205"/>
                  <a:pt x="974360" y="254833"/>
                </a:cubicBezTo>
                <a:cubicBezTo>
                  <a:pt x="1005018" y="247168"/>
                  <a:pt x="1032856" y="227997"/>
                  <a:pt x="1064301" y="224853"/>
                </a:cubicBezTo>
                <a:lnTo>
                  <a:pt x="1214203" y="209863"/>
                </a:lnTo>
                <a:cubicBezTo>
                  <a:pt x="1420119" y="141220"/>
                  <a:pt x="1196977" y="210819"/>
                  <a:pt x="1753849" y="179882"/>
                </a:cubicBezTo>
                <a:cubicBezTo>
                  <a:pt x="1769626" y="179006"/>
                  <a:pt x="1783233" y="167490"/>
                  <a:pt x="1798819" y="164892"/>
                </a:cubicBezTo>
                <a:cubicBezTo>
                  <a:pt x="1843451" y="157453"/>
                  <a:pt x="1888760" y="154899"/>
                  <a:pt x="1933731" y="149902"/>
                </a:cubicBezTo>
                <a:cubicBezTo>
                  <a:pt x="2121121" y="103055"/>
                  <a:pt x="1888168" y="162921"/>
                  <a:pt x="2038662" y="119922"/>
                </a:cubicBezTo>
                <a:cubicBezTo>
                  <a:pt x="2058471" y="114262"/>
                  <a:pt x="2078813" y="110591"/>
                  <a:pt x="2098622" y="104931"/>
                </a:cubicBezTo>
                <a:cubicBezTo>
                  <a:pt x="2113815" y="100590"/>
                  <a:pt x="2127888" y="91686"/>
                  <a:pt x="2143593" y="89941"/>
                </a:cubicBezTo>
                <a:cubicBezTo>
                  <a:pt x="2314098" y="70996"/>
                  <a:pt x="2749038" y="63058"/>
                  <a:pt x="2848131" y="59961"/>
                </a:cubicBezTo>
                <a:cubicBezTo>
                  <a:pt x="3192842" y="-54943"/>
                  <a:pt x="2856111" y="52285"/>
                  <a:pt x="3837482" y="29981"/>
                </a:cubicBezTo>
                <a:cubicBezTo>
                  <a:pt x="3962468" y="27140"/>
                  <a:pt x="4087318" y="19987"/>
                  <a:pt x="4212236" y="14990"/>
                </a:cubicBezTo>
                <a:cubicBezTo>
                  <a:pt x="4227226" y="9993"/>
                  <a:pt x="4241405" y="0"/>
                  <a:pt x="4257206" y="0"/>
                </a:cubicBezTo>
                <a:cubicBezTo>
                  <a:pt x="4348891" y="0"/>
                  <a:pt x="4453846" y="15580"/>
                  <a:pt x="4542019" y="44971"/>
                </a:cubicBezTo>
                <a:lnTo>
                  <a:pt x="4631960" y="74951"/>
                </a:lnTo>
                <a:cubicBezTo>
                  <a:pt x="4646950" y="79948"/>
                  <a:pt x="4661252" y="87981"/>
                  <a:pt x="4676931" y="89941"/>
                </a:cubicBezTo>
                <a:lnTo>
                  <a:pt x="4796852" y="104931"/>
                </a:lnTo>
                <a:cubicBezTo>
                  <a:pt x="4846361" y="117309"/>
                  <a:pt x="4880104" y="126755"/>
                  <a:pt x="4931763" y="134912"/>
                </a:cubicBezTo>
                <a:cubicBezTo>
                  <a:pt x="5250812" y="185288"/>
                  <a:pt x="5042060" y="144979"/>
                  <a:pt x="5216577" y="179882"/>
                </a:cubicBezTo>
                <a:cubicBezTo>
                  <a:pt x="5226570" y="189876"/>
                  <a:pt x="5244996" y="195816"/>
                  <a:pt x="5246557" y="209863"/>
                </a:cubicBezTo>
                <a:cubicBezTo>
                  <a:pt x="5253370" y="271184"/>
                  <a:pt x="5231580" y="324764"/>
                  <a:pt x="5201586" y="374754"/>
                </a:cubicBezTo>
                <a:cubicBezTo>
                  <a:pt x="5183048" y="405651"/>
                  <a:pt x="5167104" y="439217"/>
                  <a:pt x="5141626" y="464695"/>
                </a:cubicBezTo>
                <a:cubicBezTo>
                  <a:pt x="5131632" y="474689"/>
                  <a:pt x="5122952" y="486196"/>
                  <a:pt x="5111645" y="494676"/>
                </a:cubicBezTo>
                <a:cubicBezTo>
                  <a:pt x="5082820" y="516295"/>
                  <a:pt x="5047182" y="529157"/>
                  <a:pt x="5021704" y="554636"/>
                </a:cubicBezTo>
                <a:cubicBezTo>
                  <a:pt x="5011711" y="564630"/>
                  <a:pt x="5004365" y="578297"/>
                  <a:pt x="4991724" y="584617"/>
                </a:cubicBezTo>
                <a:cubicBezTo>
                  <a:pt x="4963458" y="598750"/>
                  <a:pt x="4931763" y="604604"/>
                  <a:pt x="4901783" y="614597"/>
                </a:cubicBezTo>
                <a:cubicBezTo>
                  <a:pt x="4886793" y="619594"/>
                  <a:pt x="4872142" y="625755"/>
                  <a:pt x="4856813" y="629587"/>
                </a:cubicBezTo>
                <a:cubicBezTo>
                  <a:pt x="4816839" y="639581"/>
                  <a:pt x="4773745" y="641141"/>
                  <a:pt x="4736891" y="659568"/>
                </a:cubicBezTo>
                <a:cubicBezTo>
                  <a:pt x="4716904" y="669561"/>
                  <a:pt x="4697854" y="681702"/>
                  <a:pt x="4676931" y="689548"/>
                </a:cubicBezTo>
                <a:cubicBezTo>
                  <a:pt x="4641153" y="702965"/>
                  <a:pt x="4558115" y="714347"/>
                  <a:pt x="4527029" y="719528"/>
                </a:cubicBezTo>
                <a:cubicBezTo>
                  <a:pt x="4507042" y="729522"/>
                  <a:pt x="4487991" y="741663"/>
                  <a:pt x="4467068" y="749509"/>
                </a:cubicBezTo>
                <a:cubicBezTo>
                  <a:pt x="4447778" y="756743"/>
                  <a:pt x="4427310" y="760459"/>
                  <a:pt x="4407108" y="764499"/>
                </a:cubicBezTo>
                <a:cubicBezTo>
                  <a:pt x="4310959" y="783729"/>
                  <a:pt x="4259855" y="785514"/>
                  <a:pt x="4152275" y="794479"/>
                </a:cubicBezTo>
                <a:lnTo>
                  <a:pt x="3957403" y="809469"/>
                </a:lnTo>
                <a:cubicBezTo>
                  <a:pt x="3896630" y="819598"/>
                  <a:pt x="3863402" y="822678"/>
                  <a:pt x="3807501" y="839449"/>
                </a:cubicBezTo>
                <a:cubicBezTo>
                  <a:pt x="3777232" y="848530"/>
                  <a:pt x="3747540" y="859436"/>
                  <a:pt x="3717560" y="869430"/>
                </a:cubicBezTo>
                <a:lnTo>
                  <a:pt x="3672590" y="884420"/>
                </a:lnTo>
                <a:cubicBezTo>
                  <a:pt x="3657600" y="889417"/>
                  <a:pt x="3642948" y="895578"/>
                  <a:pt x="3627619" y="899410"/>
                </a:cubicBezTo>
                <a:lnTo>
                  <a:pt x="3507698" y="929390"/>
                </a:lnTo>
                <a:cubicBezTo>
                  <a:pt x="3487711" y="934387"/>
                  <a:pt x="3468059" y="940994"/>
                  <a:pt x="3447737" y="944381"/>
                </a:cubicBezTo>
                <a:cubicBezTo>
                  <a:pt x="3289751" y="970712"/>
                  <a:pt x="3425475" y="949348"/>
                  <a:pt x="3237875" y="974361"/>
                </a:cubicBezTo>
                <a:lnTo>
                  <a:pt x="3132944" y="989351"/>
                </a:lnTo>
                <a:cubicBezTo>
                  <a:pt x="3088046" y="994963"/>
                  <a:pt x="3042825" y="997942"/>
                  <a:pt x="2998032" y="1004341"/>
                </a:cubicBezTo>
                <a:cubicBezTo>
                  <a:pt x="2972810" y="1007944"/>
                  <a:pt x="2948455" y="1017024"/>
                  <a:pt x="2923082" y="1019331"/>
                </a:cubicBezTo>
                <a:cubicBezTo>
                  <a:pt x="2838340" y="1027035"/>
                  <a:pt x="2753193" y="1029325"/>
                  <a:pt x="2668249" y="1034322"/>
                </a:cubicBezTo>
                <a:cubicBezTo>
                  <a:pt x="2536779" y="1067189"/>
                  <a:pt x="2602703" y="1053264"/>
                  <a:pt x="2368445" y="1079292"/>
                </a:cubicBezTo>
                <a:cubicBezTo>
                  <a:pt x="2323475" y="1084289"/>
                  <a:pt x="2278595" y="1090186"/>
                  <a:pt x="2233534" y="1094282"/>
                </a:cubicBezTo>
                <a:cubicBezTo>
                  <a:pt x="2094070" y="1106960"/>
                  <a:pt x="1937357" y="1115604"/>
                  <a:pt x="1798819" y="1124263"/>
                </a:cubicBezTo>
                <a:cubicBezTo>
                  <a:pt x="1778832" y="1129260"/>
                  <a:pt x="1759180" y="1135866"/>
                  <a:pt x="1738859" y="1139253"/>
                </a:cubicBezTo>
                <a:cubicBezTo>
                  <a:pt x="1669156" y="1150870"/>
                  <a:pt x="1597551" y="1152094"/>
                  <a:pt x="1528996" y="1169233"/>
                </a:cubicBezTo>
                <a:cubicBezTo>
                  <a:pt x="1415493" y="1197609"/>
                  <a:pt x="1489553" y="1182358"/>
                  <a:pt x="1304144" y="1199213"/>
                </a:cubicBezTo>
                <a:cubicBezTo>
                  <a:pt x="1142891" y="1231465"/>
                  <a:pt x="1279001" y="1207739"/>
                  <a:pt x="989350" y="1229194"/>
                </a:cubicBezTo>
                <a:cubicBezTo>
                  <a:pt x="934310" y="1233271"/>
                  <a:pt x="879423" y="1239187"/>
                  <a:pt x="824459" y="1244184"/>
                </a:cubicBezTo>
                <a:cubicBezTo>
                  <a:pt x="804472" y="1239187"/>
                  <a:pt x="784307" y="1234854"/>
                  <a:pt x="764498" y="1229194"/>
                </a:cubicBezTo>
                <a:cubicBezTo>
                  <a:pt x="749305" y="1224853"/>
                  <a:pt x="735169" y="1216439"/>
                  <a:pt x="719527" y="1214204"/>
                </a:cubicBezTo>
                <a:cubicBezTo>
                  <a:pt x="664891" y="1206399"/>
                  <a:pt x="609600" y="1204210"/>
                  <a:pt x="554636" y="1199213"/>
                </a:cubicBezTo>
                <a:cubicBezTo>
                  <a:pt x="441599" y="1161535"/>
                  <a:pt x="576549" y="1216743"/>
                  <a:pt x="479685" y="1139253"/>
                </a:cubicBezTo>
                <a:cubicBezTo>
                  <a:pt x="467346" y="1129382"/>
                  <a:pt x="449509" y="1129811"/>
                  <a:pt x="434714" y="1124263"/>
                </a:cubicBezTo>
                <a:cubicBezTo>
                  <a:pt x="409519" y="1114815"/>
                  <a:pt x="385051" y="1103478"/>
                  <a:pt x="359763" y="1094282"/>
                </a:cubicBezTo>
                <a:cubicBezTo>
                  <a:pt x="330064" y="1083482"/>
                  <a:pt x="299802" y="1074295"/>
                  <a:pt x="269822" y="1064302"/>
                </a:cubicBezTo>
                <a:lnTo>
                  <a:pt x="224852" y="1049312"/>
                </a:lnTo>
                <a:cubicBezTo>
                  <a:pt x="214859" y="1039318"/>
                  <a:pt x="206991" y="1026602"/>
                  <a:pt x="194872" y="1019331"/>
                </a:cubicBezTo>
                <a:cubicBezTo>
                  <a:pt x="181323" y="1011201"/>
                  <a:pt x="162240" y="1014212"/>
                  <a:pt x="149901" y="1004341"/>
                </a:cubicBezTo>
                <a:cubicBezTo>
                  <a:pt x="135833" y="993087"/>
                  <a:pt x="131645" y="973050"/>
                  <a:pt x="119921" y="959371"/>
                </a:cubicBezTo>
                <a:cubicBezTo>
                  <a:pt x="101526" y="937910"/>
                  <a:pt x="59960" y="899410"/>
                  <a:pt x="59960" y="899410"/>
                </a:cubicBezTo>
                <a:cubicBezTo>
                  <a:pt x="54963" y="884420"/>
                  <a:pt x="53099" y="867989"/>
                  <a:pt x="44970" y="854440"/>
                </a:cubicBezTo>
                <a:cubicBezTo>
                  <a:pt x="37699" y="842321"/>
                  <a:pt x="19459" y="837867"/>
                  <a:pt x="14990" y="824459"/>
                </a:cubicBezTo>
                <a:cubicBezTo>
                  <a:pt x="3817" y="790940"/>
                  <a:pt x="4997" y="754505"/>
                  <a:pt x="0" y="719528"/>
                </a:cubicBezTo>
                <a:cubicBezTo>
                  <a:pt x="21787" y="654165"/>
                  <a:pt x="20369" y="632127"/>
                  <a:pt x="59960" y="584617"/>
                </a:cubicBezTo>
                <a:cubicBezTo>
                  <a:pt x="73532" y="568331"/>
                  <a:pt x="88645" y="553218"/>
                  <a:pt x="104931" y="539646"/>
                </a:cubicBezTo>
                <a:cubicBezTo>
                  <a:pt x="118771" y="528113"/>
                  <a:pt x="133438" y="516983"/>
                  <a:pt x="149901" y="509666"/>
                </a:cubicBezTo>
                <a:cubicBezTo>
                  <a:pt x="223272" y="477057"/>
                  <a:pt x="232728" y="484818"/>
                  <a:pt x="299803" y="464695"/>
                </a:cubicBezTo>
                <a:cubicBezTo>
                  <a:pt x="330072" y="455614"/>
                  <a:pt x="359764" y="444708"/>
                  <a:pt x="389744" y="434715"/>
                </a:cubicBezTo>
                <a:cubicBezTo>
                  <a:pt x="404734" y="429718"/>
                  <a:pt x="419385" y="423557"/>
                  <a:pt x="434714" y="419725"/>
                </a:cubicBezTo>
                <a:cubicBezTo>
                  <a:pt x="474688" y="409732"/>
                  <a:pt x="515547" y="402776"/>
                  <a:pt x="554636" y="389745"/>
                </a:cubicBezTo>
                <a:cubicBezTo>
                  <a:pt x="569626" y="384748"/>
                  <a:pt x="584277" y="378586"/>
                  <a:pt x="599606" y="374754"/>
                </a:cubicBezTo>
                <a:cubicBezTo>
                  <a:pt x="624324" y="368574"/>
                  <a:pt x="649976" y="366468"/>
                  <a:pt x="674557" y="359764"/>
                </a:cubicBezTo>
                <a:cubicBezTo>
                  <a:pt x="705046" y="351449"/>
                  <a:pt x="734518" y="339777"/>
                  <a:pt x="764498" y="329784"/>
                </a:cubicBezTo>
                <a:cubicBezTo>
                  <a:pt x="820067" y="311261"/>
                  <a:pt x="795336" y="321860"/>
                  <a:pt x="839449" y="299804"/>
                </a:cubicBezTo>
              </a:path>
            </a:pathLst>
          </a:custGeom>
          <a:no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E8AB8BC-BA53-A58F-435C-E88D99944FA6}"/>
              </a:ext>
            </a:extLst>
          </p:cNvPr>
          <p:cNvSpPr txBox="1"/>
          <p:nvPr/>
        </p:nvSpPr>
        <p:spPr>
          <a:xfrm>
            <a:off x="3581859" y="3244334"/>
            <a:ext cx="1023037" cy="369332"/>
          </a:xfrm>
          <a:prstGeom prst="rect">
            <a:avLst/>
          </a:prstGeom>
          <a:noFill/>
        </p:spPr>
        <p:txBody>
          <a:bodyPr wrap="none" rtlCol="0">
            <a:spAutoFit/>
          </a:bodyPr>
          <a:lstStyle/>
          <a:p>
            <a:r>
              <a:rPr lang="en-US" dirty="0"/>
              <a:t>20 miles</a:t>
            </a:r>
          </a:p>
        </p:txBody>
      </p:sp>
      <p:cxnSp>
        <p:nvCxnSpPr>
          <p:cNvPr id="11" name="Straight Arrow Connector 10">
            <a:extLst>
              <a:ext uri="{FF2B5EF4-FFF2-40B4-BE49-F238E27FC236}">
                <a16:creationId xmlns:a16="http://schemas.microsoft.com/office/drawing/2014/main" id="{4C4C45CB-4104-F208-6803-61DBEF298250}"/>
              </a:ext>
            </a:extLst>
          </p:cNvPr>
          <p:cNvCxnSpPr/>
          <p:nvPr/>
        </p:nvCxnSpPr>
        <p:spPr>
          <a:xfrm flipV="1">
            <a:off x="4811843" y="3013023"/>
            <a:ext cx="1439055" cy="2313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A0566D2A-6B24-39DE-6BFF-CF9AA16E5382}"/>
              </a:ext>
            </a:extLst>
          </p:cNvPr>
          <p:cNvCxnSpPr/>
          <p:nvPr/>
        </p:nvCxnSpPr>
        <p:spPr>
          <a:xfrm flipH="1">
            <a:off x="2046930" y="3485213"/>
            <a:ext cx="1370827" cy="23765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7423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ndscape with mountains in the background&#10;&#10;Description automatically generated">
            <a:extLst>
              <a:ext uri="{FF2B5EF4-FFF2-40B4-BE49-F238E27FC236}">
                <a16:creationId xmlns:a16="http://schemas.microsoft.com/office/drawing/2014/main" id="{DBFD6C42-4EE0-A844-655A-09F9958B40CE}"/>
              </a:ext>
            </a:extLst>
          </p:cNvPr>
          <p:cNvPicPr>
            <a:picLocks noChangeAspect="1"/>
          </p:cNvPicPr>
          <p:nvPr/>
        </p:nvPicPr>
        <p:blipFill>
          <a:blip r:embed="rId3"/>
          <a:stretch>
            <a:fillRect/>
          </a:stretch>
        </p:blipFill>
        <p:spPr>
          <a:xfrm>
            <a:off x="88091" y="55605"/>
            <a:ext cx="10143385" cy="6746789"/>
          </a:xfrm>
          <a:prstGeom prst="rect">
            <a:avLst/>
          </a:prstGeom>
        </p:spPr>
      </p:pic>
      <p:sp>
        <p:nvSpPr>
          <p:cNvPr id="2" name="TextBox 1">
            <a:extLst>
              <a:ext uri="{FF2B5EF4-FFF2-40B4-BE49-F238E27FC236}">
                <a16:creationId xmlns:a16="http://schemas.microsoft.com/office/drawing/2014/main" id="{46D7E4C7-C799-BBAA-DBCA-CEE920650F27}"/>
              </a:ext>
            </a:extLst>
          </p:cNvPr>
          <p:cNvSpPr txBox="1"/>
          <p:nvPr/>
        </p:nvSpPr>
        <p:spPr>
          <a:xfrm>
            <a:off x="6295869" y="1753849"/>
            <a:ext cx="2173574" cy="369332"/>
          </a:xfrm>
          <a:prstGeom prst="rect">
            <a:avLst/>
          </a:prstGeom>
          <a:noFill/>
        </p:spPr>
        <p:txBody>
          <a:bodyPr wrap="square" rtlCol="0">
            <a:spAutoFit/>
          </a:bodyPr>
          <a:lstStyle/>
          <a:p>
            <a:r>
              <a:rPr lang="en-US" dirty="0"/>
              <a:t>Long Valley Caldera</a:t>
            </a:r>
          </a:p>
        </p:txBody>
      </p:sp>
      <p:cxnSp>
        <p:nvCxnSpPr>
          <p:cNvPr id="5" name="Straight Arrow Connector 4">
            <a:extLst>
              <a:ext uri="{FF2B5EF4-FFF2-40B4-BE49-F238E27FC236}">
                <a16:creationId xmlns:a16="http://schemas.microsoft.com/office/drawing/2014/main" id="{ECFF35D9-082E-4274-2E5A-EF8314B3EA37}"/>
              </a:ext>
            </a:extLst>
          </p:cNvPr>
          <p:cNvCxnSpPr/>
          <p:nvPr/>
        </p:nvCxnSpPr>
        <p:spPr>
          <a:xfrm flipH="1">
            <a:off x="6295869" y="2123181"/>
            <a:ext cx="929390" cy="8748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5018514-7D3B-93F8-1418-645AD2C2579F}"/>
              </a:ext>
            </a:extLst>
          </p:cNvPr>
          <p:cNvSpPr txBox="1"/>
          <p:nvPr/>
        </p:nvSpPr>
        <p:spPr>
          <a:xfrm>
            <a:off x="719528" y="2191275"/>
            <a:ext cx="1572995" cy="369332"/>
          </a:xfrm>
          <a:prstGeom prst="rect">
            <a:avLst/>
          </a:prstGeom>
          <a:noFill/>
        </p:spPr>
        <p:txBody>
          <a:bodyPr wrap="none" rtlCol="0">
            <a:spAutoFit/>
          </a:bodyPr>
          <a:lstStyle/>
          <a:p>
            <a:r>
              <a:rPr lang="en-US" dirty="0"/>
              <a:t>Sierra Nevada</a:t>
            </a:r>
          </a:p>
        </p:txBody>
      </p:sp>
      <p:sp>
        <p:nvSpPr>
          <p:cNvPr id="7" name="TextBox 6">
            <a:extLst>
              <a:ext uri="{FF2B5EF4-FFF2-40B4-BE49-F238E27FC236}">
                <a16:creationId xmlns:a16="http://schemas.microsoft.com/office/drawing/2014/main" id="{B700D621-EFC6-C4AF-EA5C-B5F8AD7408F1}"/>
              </a:ext>
            </a:extLst>
          </p:cNvPr>
          <p:cNvSpPr txBox="1"/>
          <p:nvPr/>
        </p:nvSpPr>
        <p:spPr>
          <a:xfrm>
            <a:off x="2533338" y="1938515"/>
            <a:ext cx="2786789" cy="369332"/>
          </a:xfrm>
          <a:prstGeom prst="rect">
            <a:avLst/>
          </a:prstGeom>
          <a:noFill/>
        </p:spPr>
        <p:txBody>
          <a:bodyPr wrap="none" rtlCol="0">
            <a:spAutoFit/>
          </a:bodyPr>
          <a:lstStyle/>
          <a:p>
            <a:r>
              <a:rPr lang="en-US" dirty="0"/>
              <a:t>Ash Flow Tuff (Bishop Tuff)</a:t>
            </a:r>
          </a:p>
        </p:txBody>
      </p:sp>
      <p:cxnSp>
        <p:nvCxnSpPr>
          <p:cNvPr id="9" name="Straight Arrow Connector 8">
            <a:extLst>
              <a:ext uri="{FF2B5EF4-FFF2-40B4-BE49-F238E27FC236}">
                <a16:creationId xmlns:a16="http://schemas.microsoft.com/office/drawing/2014/main" id="{5CA98E4A-AF34-823A-0240-10493D11CB6D}"/>
              </a:ext>
            </a:extLst>
          </p:cNvPr>
          <p:cNvCxnSpPr/>
          <p:nvPr/>
        </p:nvCxnSpPr>
        <p:spPr>
          <a:xfrm>
            <a:off x="3926732" y="2307847"/>
            <a:ext cx="405425" cy="11211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22850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1406</TotalTime>
  <Words>569</Words>
  <Application>Microsoft Macintosh PowerPoint</Application>
  <PresentationFormat>Widescreen</PresentationFormat>
  <Paragraphs>75</Paragraphs>
  <Slides>16</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Aptos</vt:lpstr>
      <vt:lpstr>Aptos Display</vt:lpstr>
      <vt:lpstr>Arial</vt:lpstr>
      <vt:lpstr>Calibri</vt:lpstr>
      <vt:lpstr>Chalkboard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Steve Wesnousky</dc:creator>
  <cp:lastModifiedBy>Steve Wesnousky</cp:lastModifiedBy>
  <cp:revision>3</cp:revision>
  <dcterms:created xsi:type="dcterms:W3CDTF">2024-10-05T20:36:41Z</dcterms:created>
  <dcterms:modified xsi:type="dcterms:W3CDTF">2024-10-06T20:04:51Z</dcterms:modified>
</cp:coreProperties>
</file>