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58" r:id="rId4"/>
    <p:sldId id="262" r:id="rId5"/>
    <p:sldId id="260" r:id="rId6"/>
    <p:sldId id="261" r:id="rId7"/>
    <p:sldId id="263" r:id="rId8"/>
    <p:sldId id="264" r:id="rId9"/>
    <p:sldId id="265"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6T03:28:02.27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830 1,'0'33,"0"-5,0-17,0-1,0 6,0-4,0 3,0-5,0 1,0 3,0-2,0 3,0-5,0 1,0 5,0-4,0 5,0-6,0-1,0 7,0-5,0 5,0-5,0 0,0-1,0 1,0 0,0-1,0 1,0 0,0 0,0 8,0-5,0 5,0-8,0 9,0-7,0 7,0-9,0-1,0 1,0 0,0 0,0-1,0 1,0 0,0 4,0-3,0 2,0-4,0-1,-4 5,-1-4,-5-1,-5-5,3-5,-4 0,5 0,-1 0,-5 0,4 0,-3 0,4 0,1 0,-4 0,2 0,-2 0,4 0,-1 0,-3 0,3 0,-3 0,4 0,-3 8,3-1,1 7,1-3,2 1,0-1,-3 1,3 0,-5-1,1 1,-1 0,0 0,0-1,0 1,-2 9,2-7,4 7,-5 0,6-7,-2 7,-1-9,3-1,1 1,-5 0,10-1,-4 1,-1 0,5 0,-4-1,5 1,-4-1,2 5,-2-5,4 5,0-5,0-1,0 7,0-6,0 5,0-5,0 0,0 4,0-4,0 3,0-1,0-3,14-1,-2-5,9-8,-6-3,-5-3,2-1,0-10,1 7,0-7,1 0,-2 7,-3-16,1 16,-1-17,3 17,2-7,-3 9,-4 0,3 1,-8-11,8 8,-9-7,10 9,-10 1,9-1,-8 0,8 0,-9-5,5 4,-2-3,-3 5,7 2,1-1,2 5,3 1,1 4,-3 0,4 0,-5 0,0 0,6 0,-5 0,5 0,-6 0,0 0,5 0,-4 0,3 0,-10 15,-1-7,-4 12,0-9,0 1,0 4,0-3,0 3,-5-5,-2 1,-14 2,-2 0,-10-5,1 5,-1-12,10 5,-8 1,8-7,-10 7,10-8,2 0,9 0,0 0,1 0,-1 0,0 0,-4 0,3 0,-3 5,4-4,1 4,-4 0,4-4,-4 7,9 2,1 1,5 8,0-8,0 5,0-6,0 1,4 5,-3-4,4 3,-5-3,0-2,0 7,0-6,0 5,0-6,0 0,0 5,-6-4,0-1,-6 1,5-5,-3 6,3 0,-4-1,5-1,-4 1,9-1,-9 6,8-4,-7 4,8-4,-4-1,5 6,-5-4,4 3,-5-4,6 0,-5 0,4-1,-4 1,5 0,0-1,-8 10,6-7,-5 17,0-8,5 0,-12 7,12-6,-15 21,15-9,-14 9,14 0,-12-9,3 22,1-22,-4 0,12-5,-10-8,10 0,-10-2,10 0,-8-7,8 7,-3-9,0-1,4 1,-5 0,6 0,0-1,-5 1,4 0,-5 4,6-4,0 3,0-4,0 0,0 6,0-6,0 5,0-3,9-7,3 3,5-9,-2 0,-4 0,0 0,5 0,-3 0,3 0,-5 0,0 0,4-5,-2-1,3 0,-9-4,5-6,-5 2,9-17,-4 17,4-16,-2 7,2-10,-7 10,5-8,-7 17,2-16,-4 7,2-10,-5 0,12 1,-12-1,15-13,-6-3,8 0,1-9,-3 22,1-10,-4 23,2-8,-4 17,1-7,1 0,-2 7,4-16,13-8,-9 2,10-11,-14 14,0 0,1 1,-3 8,-6 3,3 9,-10 2,9-6,-9 6,11 0,-2 6,4 4,-1 9,-8-1,-1 8,-4-5,0 1,0 0,0-1,0 1,0 0,0 9,0-7,0 7,0-10,0 1,-5 0,4 0,-10-1,10 1,-10 0,10 9,-9-7,3 7,0-10,-3 1,3 0,-4 0,4-1,-4 1,5 0,-1-1,-3 1,8 0,-8 5,9-4,-5 4,1-6,4 0,-10 1,6-2,-2 1,-1-1,1 6,2-5,-1 4,1-5,4 0,-5 6,6-4,-5 4,4-5,-4 0,-1 1,5-1,-4 0,0 6,3 5,-8-2,8 1,-3-10,0 1,4 0,-12 9,11-7,-10 7,10-10,-8 1,9 0,-5 0,1-1,4 1,-4 0,5-1,-6 1,5 0,-4 0,5-1,-6 1,5 0,-4 5,5-4,-5 4,3-6,-3 1,5 0,0-1,-5 1,3 0,-3-1,5 1,0 0,-5 0,4-1,-5 1,1 0,4 5,-4-4,-1 4,5-6,-4 1,5 0,0-1,0 1,0 0,0 0,-6-1,5 1,-4 0,5-1,0 1,0 0,-5 0,3-1,-3 1,0 4,3-3,-3 3,5-5,0 0,0 4,0-2,0 2,0-3,-5-2,4 6,-5-4,6 4,0-6,0 1,0 5,0-5,0 5,0-5,0 0,0 5,0-5,0 3,0 1,0-4,0 4,0-1,0-4,0 4,0 0,0-2,0 2,0 2,0-5,0 5,0-5,0 0,0 6,0-4,0 4,0-6,0 1,0 0,0 4,6-3,-5 3,4-5,-5 1,5 4,-3-4,3 4,-5-6,0 1,5 4,1-7,1 6,2-4,-7 2,-21-37,6 7,-20-49,19 40,-2-18,4 31,-2-36,2 31,6-31,-5 36,10-7,-5 0,1 7,4-7,-4 9,-1 0,5 0,-4 0,0 0,3 1,-3 0,5-5,-5 4,3-4,-3 6,5-1,0-3,0 2,0-2,0 0,0 2,0-2,0 2,0 1,0-5,0 3,0-2,5 4,-3 1,3-3,-5 2,0 40,0-10,0 37,0-24,0 6,0-4,7 18,2-16,5 2,-5-8,1-16,-9 16,5-16,-1 7,-4 0,4-7,-5 7,6-9,-5-1,4 1,-5 0,0 0,0-1,0 1,0 0,0-1,5 1,-3 4,3-4,-5 3,0-1,0-3,0 3,0 0,0-4,4 4,-3-1,3-2,-4 6,4-6,-3 3,9 0,-9-3,4 4,-5-1,5-3,-3 3,3-3,0 3,-4-4,5 5,-6-2,4-1,-3 0,3 3,-4-4,0 3,0-2,0-2,0 7,5-5,2 5,-1-5,5-1,-10 10,4-7,1 7,-5-9,4-1,0 0,-3 0,3 1,0 5,-4-4,4 3,-5-5,5-1,-1 2,7-2,-6 0,4 0,-8 3,4-3,-5 8,0-6,5 4,-4-5,4 0,-5 4,0-3,0 5,5-6,-4 0,8 3,-8-2,5 4,-1-4,-4-1,10 1,-5 0,1-1,5 10,-5-7,2 7,-4-9,0 0,-4-1,4 1,1-1,-5 4,9-8,-8 7,7-3,-8 2,4 3,0-4,-4-1,4 1,0 0,-3 0,3-1,-5 1,5 0,-4-1,10 5,-6-8,2 6,1-8,-2 10,4-4,-4 3,4-4,-9 0,9 1,-1 9,-2-7,10 17,-9-17,3 8,-5-10,-1 0,-4-1,10 1,-10 9,4-7,0 7,-3-9,3-1,0 0,1 4,5-5,1 5,9 12,-7-12,8 12,-15-15,3 0,-9-1,10 6,-5-4,1 3,-2-5,0-1,-4 5,10-8,-10 11,-27-26,14 11,-25-14,27 2,0 8,-1-9,0 4,-1-1,0-3,0 3,1-4,-1 5,7-4,-6 4,0-5,4 0,-8 6,9-9,0 7,-3-8,8 1,-7 3,2-3,-5 8,1-3,-1 3,0 0,1 1,-2 0,0-2,1 1,-1-4,7 4,-1-9,6 3,0-3,0 4,-5 0,4-1,-4 0,-1 1,5 0,-4 0,0-1,3 0,-3-9,0 12,3-11,-3 14,5-6,-4-3,3 2,-11-12,5 11,-2-6,4 8,0 0,4 0,-10 1,10-1,-9 1,4-5,1-5,-6 3,1-25,-5 16,4-19,-4 14,14-1,-14 0,13 10,-5 3,7 8,0 2,-7-11,5-1,-5-1,0-8,5 8,-5 0,7 1,0 11,-6-1,5-9,-4 7,-1-7,5 9,-4 0,5 0,0-3,0 4,-7-14,5 4,-5-3,7-6,0 16,0-7,0 0,0-3,0-8,0-1,0 10,0-8,0 17,0-6,0 8,0 3,0-25,0 18,0-40,0 29,0-9,0 5,0 17,0-7,0 10,0-1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6T03:28:22.530"/>
    </inkml:context>
    <inkml:brush xml:id="br0">
      <inkml:brushProperty name="width" value="0.3" units="cm"/>
      <inkml:brushProperty name="height" value="0.6" units="cm"/>
      <inkml:brushProperty name="color" value="#E6E6E6"/>
      <inkml:brushProperty name="tip" value="rectangle"/>
      <inkml:brushProperty name="rasterOp" value="maskPen"/>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6T03:31:57.670"/>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96,'39'28,"-4"-9,-22-14,3-5,5 7,-5-5,12 11,-13-4,7-1,0 5,-5-4,4-1,-6-1,0-1,0 3,0-1,1-1,-1-1,0-4,0 11,0-11,0 11,0-11,0 5,0 0,-1 0,-1 1,0 4,5-10,-5 4,5-6,-1 0,-5 0,4-10,-10-3,-1-5,-5 0,0 5,0-6,0 4,0-5,0 5,0 2,0-8,0 5,0-6,0 7,0-1,0 1,0 0,-13 0,2 0,-11 6,-5-7,9 14,-9-7,0 9,9 0,-21 0,21 0,-21 0,21 0,-9 0,0 0,9 0,-9 0,0 0,15 6,-13-4,16 11,-6-4,0-1,0 12,1-11,6 11,-3-7,9 0,-3 7,5-4,0 3,0-4,0-1,0 8,0-6,0 6,0-7,0 0,0 0,0 0,0 0,0 0,0 0,6 0,-4 0,11 0,-4 0,4-1,1-6,0 5,-2-12,3 13,3-13,-2 6,3-7,-5 0,6 0,-5 0,4 0,-5 0,5 0,-4 0,6-7,-8-1,-4-7,4-1,-11 1,11 0,-11 0,4 0,1-1,-5 1,11 0,-11 0,5 0,-1 0,-4-1,11 1,-11 1,5-1,-7-3,0 3,-19 2,8 1,-28 10,9-14,0 14,-9-8,21 4,-21 4,21-5,-9 7,0 0,8 0,-8 0,12 0,0 0,0 0,-6 0,4 0,-2 0,5 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6T03:32:01.271"/>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1 318,'60'30,"3"-7,-40 16,16-16,0 14,5-14,-8-5,10 0,-15-6,17-1,-18-1,9-10,-21 0,21 0,-21 0,9 0,-12 0,12 0,-9 0,9 0,-12 0,0 0,0 0,0 0,0 0,-1-13,-1 5,-6-13,-1 7,-6-1,6 0,-4 0,5-1,-7-3,0 2,0-2,0 4,0 0,0-1,0 1,0-12,0 9,-10-21,-11 18,1-6,-19-3,21 12,-9-9,11 18,1-4,0 4,0 1,0-5,-1 4,1 1,0-6,0 12,0-11,-1 11,1-11,0 11,0-5,-19 7,14 0,-14 0,19 0,-6 0,5 0,-5 0,7 6,-1 2,1-1,-1 6,0-4,6 6,-11 0,10-7,-12 6,7-13,0 6,1-2,-1-3,2 9,-8-3,7-1,0 6,2-5,5 5,-1 6,2-3,6 4,0-6,0 1,0 5,0-3,0 5,0-7,0 0,0 12,0-9,7 9,-6-12,13 0,-6 0,0 0,6 0,-12 0,11 0,-5 0,1 0,4 0,-6-7,12-1,0-7,1 0,-2 0,0-25,-11 12,12-33,-17 28,14-9,-14 11,11 1,-11 0,11 0,-11 0,17 1,-11 6,5-5,-8 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6T03:33:10.835"/>
    </inkml:context>
    <inkml:brush xml:id="br0">
      <inkml:brushProperty name="width" value="0.3" units="cm"/>
      <inkml:brushProperty name="height" value="0.6" units="cm"/>
      <inkml:brushProperty name="color" value="#E97132"/>
      <inkml:brushProperty name="tip" value="rectangle"/>
      <inkml:brushProperty name="rasterOp" value="maskPen"/>
    </inkml:brush>
  </inkml:definitions>
  <inkml:trace contextRef="#ctx0" brushRef="#br0">1830 300,'-63'0,"14"0,14 0,17 0,-9 0,0 0,2 0,-3 0,-1 0,0 0,4 0,-2 0,12 0,0 0,0 0,-1 0,1 0,0 7,0-5,0 4,-1 1,2 0,0 1,-1 5,1-6,0 1,0 4,5-4,-11 7,16 0,-16 0,12 1,-6-3,-1 2,1-8,-1 7,1-7,-1 1,1 4,-1-10,-1 11,1-11,0 11,0-11,0 11,1-6,-1 1,1 5,-2-5,1 0,0 6,0-13,0 13,-1-13,1 13,0-13,0 13,1-12,-1 11,1-11,-1 11,0-11,-1 11,1-11,0 11,0-11,0 11,-1-11,1 11,0-11,0 11,0-11,-1 11,1-11,0 5,0-1,0-4,-1 5,1-1,0 3,0-1,1 4,-1-4,2 5,5 2,-4-2,3-4,-6 11,7-10,-6 5,12 5,-4-10,6 11,0 0,0-5,0 5,0-6,0 0,0 6,0-5,0 5,0-6,0 0,0 0,6 0,3 0,6-7,0 6,-7-6,12 7,-17 0,18-7,-13 6,6-13,0 13,-1-7,1 1,3-2,-3-6,3 0,3 0,-5 0,4-6,-4-2,-8-6,6-1,-4-1,-1 1,5 0,-4 7,6-13,0 11,0-5,-7 2,12 4,-10 1,12 1,-7 0,0 5,-1-10,1 11,-1-5,1-1,0-1,-1-6,0 6,0-5,1 12,0-6,0 0,0 6,0-6,0 7,0 0,1-7,-1 5,0-4,0 6,0 0,0 0,0 0,12 0,-9 0,9 0,-1 0,-8 0,21 0,-21 0,21 0,-21 6,21-4,-21 5,20 2,-20-7,9 14,0-14,-9 4,21-6,-21 7,9-5,0 5,-9-7,20 0,-13 0,4 0,-8 0,-6 0,0 0,1 0,-1 0,0 0,0 0,0-7,0-2,-7-6,5 0,-11 0,5-12,-7 9,6-10,-4 1,5 9,-7-9,0-7,0 15,0-27,0 28,0-8,0 11,0 2,0-7,-7 4,-1 2,-8 1,8 4,-12-6,10 7,-12-6,8 7,-1-1,1-11,-1 15,0-15,2 12,6-5,-12-2,10 1,-12-1,9 2,-1 5,-1-5,2 4,-2 0,0-4,0 10,-1-5,0 1,0 4,-1-12,2 7,1-1,-6-4,5 10,-7-5,9 7,-9 0,7 0,-7 0,9 0,-3 0,-6 7,4 1,2 7,1-6,6 4,-7-5,-1 7,1 0,0-6,0 4,1-6,-1 1,1 5,-1-12,0 13,-1-6,1 7,1-1,-1 1,1-8,6 6,-6-4,13 6,-20 0,18 0,-17 0,11-7,1 5,-12 2,9-5,-4 11,2-13,4 0,-6 6,0-6,0 0,0 6,-13-13,10 6,-9 0,12-6,0 13,0-13,0 13,-1-13,1 6,-12 2,9-6,-9 6,12-2,0-6,-1 6,1-7,-12 9,9-7,-9 14,12-14,-1 5,1-7,0 6,0-4,0 5,0-1,-1-4,-6 5,6-7,-6 0,7 0,1 0,-7 0,4 7,-5-6,8 6,-1-7,1 7,-1-6,1 13,0-13,0 13,1-7,5 6,-4 0,3 0,-4 0,5 0,-4 0,5 1,-7-6,7 11,-4-9,9 9,-3 1,5-5,0 3,0 1,0-4,0 3,0 1,0-4,0 3,0-3,0 4,6-2,3 3,6-5,-7 0,6 0,-6-6,7 4,0 2,0-5,0 10,-1-18,-6 11,11-11,-9 11,10-5,-6 0,-2-3,6 1,-3-5,4 4,1-5,-6 0,6 0,-7 0,2 0,4 0,-4 0,5 0,-7 0,2 0,3 0,-3 0,4 0,-6 0,6-11,-11 2,10-11,-16 5,11 7,-5-13,7 18,-6-17,3 12,-5-5,5 0,-5 1,5-2,-3 1,-1-2,5 2,-4 5,6-4,0 4,-7-6,11 1,-16-2,16 8,-11-14,6 12,-6-12,4 13,-3-5,11 6,-4-7,4 0,-6 7,-6-7,5 6,-4-7,6 0,0 6,0-4,-7 4,12-6,-11 1,13-1,-9 8,2-7,0 13,1-13,-1 6,0-1,0-4,0 4,0 1,0-6,0 6,0-7,0 6,0-4,0 4,0 1,0-6,-7 6,12-7,-10 0,5-1,-1 1,-6 0,1 0,4 0,-11-1,11 1,-5 0,7-7,1 5,-1 1,-7-9,5 14,-4-16,-1 11,6 1,-6 0,6 1,-6-1,4 1,-4-1,6 1,-6-1,5 1,-5 5,0-11,6 10,-7-11,1 8,4-1,-5 1,1 0,-3-4,-5 3,0-3,0-1,0 4,0-3,0-2,0 5,5-4,-3-1,3 5,-5-6,0 2,0 5,0-5,0 0,0 4,0-3,0 0,0-1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7T03:17:42.470"/>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433 1,'0'17,"0"-2,0-9,0-1,0 3,0-2,0 2,0-3,0 1,0 1,0 0,0 1,0-3,0 0,0 4,0-3,0 3,0-3,0-1,0 4,0-3,0 3,0-3,0 0,0 0,0 0,0 1,0-2,0 2,0-1,0 0,0 5,0-4,0 4,0-5,0 5,0-4,0 4,0-4,0-2,0 2,0-1,0 0,0 0,0 0,0 0,0 3,0-3,0 2,0-2,0-1,-2 3,-1-2,-2-1,-3-2,2-3,-3 0,4 0,-2 0,-1 0,1 0,-2 0,3 0,0 0,-1 0,0 0,-1 0,2 0,0 0,-2 0,2 0,-2 0,2 0,-1 4,1-1,1 5,0-3,2 2,-1-2,-1 2,1-1,-2 0,0 0,0 0,0 0,0 0,-1 0,0 5,1-3,2 3,-3 0,3-4,-1 4,0-5,2 0,-1 0,-1 0,4 0,-1 0,-2 1,4-1,-3 0,3 0,-2 0,1 2,-1-2,2 2,0-2,0-1,0 4,0-3,0 2,0-2,0-1,0 3,0-2,0 1,0 0,0-2,7 0,0-3,4-4,-4-2,-1-1,0-1,0-5,1 4,0-4,0 0,-1 4,-1-9,0 9,0-9,1 8,1-3,-1 5,-2 0,1 0,-4-5,4 3,-4-3,5 5,-6 0,5 0,-4 0,5 0,-6-3,3 2,-1-1,-1 2,3 1,1 0,0 2,3 1,0 2,-2 0,2 0,-2 0,0 0,2 0,-1 0,2 0,-4 0,1 0,2 0,-1 0,0 0,-4 8,-1-4,-2 7,0-5,0 0,0 2,0-1,0 1,-2-2,-2 0,-7 2,-1-1,-5-2,0 2,0-6,5 3,-4 0,4-4,-5 4,5-4,1 0,4 0,1 0,0 0,0 0,0 0,-3 0,3 0,-3 3,3-2,0 1,-1 1,1-3,-2 4,5 2,0-1,3 5,0-4,0 2,0-2,0-1,2 4,-1-3,1 2,-2-2,0-1,0 4,0-3,0 2,0-3,0 1,0 1,-3-1,0-1,-3 1,2-3,-1 3,1 1,-1-2,2 1,-3-1,6 1,-5 2,4-2,-4 3,4-3,-1 0,2 2,-3-1,3 2,-4-3,4 0,-2 0,1 0,-1 0,2 1,0-2,-4 6,3-3,-3 8,0-4,3 0,-6 3,6-2,-8 10,8-4,-7 5,7-1,-7-4,3 11,-1-11,-1 0,6-3,-5-4,5 0,-6-1,6 0,-4-4,4 4,-1-5,-1 0,2 0,-2 0,3 1,0-2,-2 2,1-1,-2 2,3-1,0 0,0-1,0 0,0 3,0-4,0 4,0-2,5-4,1 1,3-4,-1 0,-3 0,1 0,2 0,-1 0,2 0,-4 0,1 0,2-2,-1-1,1-1,-4-1,2-3,-2 1,4-10,-2 10,2-8,0 3,0-6,-3 6,2-4,-3 9,0-9,-1 4,1-5,-3 0,6 0,-6 0,8-7,-3-2,4 1,0-5,-1 11,0-5,-1 12,0-4,-2 8,1-3,0 0,0 4,1-8,7-5,-5 1,6-6,-8 8,1 0,0 0,-2 5,-3 1,2 5,-6 0,6-2,-6 3,6 0,0 3,1 2,0 4,-5 0,0 5,-2-3,0 0,0 0,0 0,0 0,0 0,0 5,0-3,0 2,0-4,0 0,-2 1,1-1,-5 0,6 0,-6 0,6 5,-6-4,3 4,-1-5,-1 0,1 1,-1-1,1 0,-2 0,3 0,-1 0,-1 0,4 0,-4 3,4-2,-2 2,1-3,1-1,-5 2,4-2,-2 1,0-1,0 3,2-2,-1 2,0-3,2 0,-2 3,3-1,-2 1,1-2,-1 0,-2 0,4 0,-3-1,1 4,1 3,-5-2,5 1,-1-5,-1 0,3 0,-7 5,6-4,-5 4,5-5,-5 0,6 1,-3-1,0 0,3 0,-3 0,3 0,-3 0,2 0,-1 1,2-2,-3 2,2-1,-2 3,3-2,-2 1,1-2,-2 0,3 1,0-2,-2 2,1-1,-2 0,3 0,0 0,-3 0,3 0,-3 0,0 1,3 2,-3-3,0 3,2-3,-1 0,2 0,0 0,0 0,0 1,0-1,-3 0,2 0,-2 0,3 0,0 0,0 0,-2 1,1-2,-2 2,1 1,1-1,-2 1,3-2,0 0,0 1,0 0,0 1,0-2,-3 0,3 2,-3-2,3 2,0-2,0-1,0 4,0-3,0 2,0-2,0-1,0 4,0-4,0 3,0 0,0-3,0 3,0-1,0-1,0 1,0 0,0-1,0 2,0 0,0-2,0 2,0-2,0 0,0 3,0-3,0 3,0-3,0 0,0 0,0 3,3-2,-3 1,3-2,-3 0,3 2,-2-2,1 3,-2-4,0 1,3 2,0-4,1 3,0-2,-3 2,-11-21,4 5,-12-26,11 21,-1-9,2 15,-2-18,2 16,3-16,-3 19,6-4,-4 0,2 4,1-4,-1 5,-1-1,2 1,-2 0,1 0,1 0,-2 0,3-2,-2 1,1-1,-2 3,3-1,0-1,0 1,0-2,0 1,0 1,0-2,0 2,0 0,0-2,0 1,0 0,3 1,-2 1,1-2,-2 1,0 21,0-5,0 19,0-12,0 3,0-2,4 9,1-9,2 2,-2-4,0-9,-5 9,3-9,0 4,-2 0,1-4,-2 4,3-4,-2-2,1 2,-2-1,0 0,0 0,0 0,0 0,0 0,3 0,-2 3,2-3,-3 2,0-1,0-1,0 1,0 0,0-1,2 1,-2 0,2-2,-2 4,2-3,-1 1,4 1,-4-3,1 3,-2-1,3-1,-2 1,2-1,-1 1,-1-1,2 2,-3-2,2 1,-2-1,2 2,-2-3,0 3,0-2,0-1,0 4,3-3,1 3,-1-3,3 0,-6 5,3-4,0 4,-3-4,3-2,0 1,-2 0,1 0,1 3,-3-2,3 1,-3-2,3-1,-1 1,3-1,-2 1,2-1,-5 2,3-2,-3 4,0-3,2 3,-1-3,2-1,-3 3,0-2,0 3,2-3,-1 0,3 1,-3-1,2 3,0-3,-3 0,6 0,-3 0,1 0,2 5,-2-4,0 4,-1-5,0 1,-3-2,3 2,0-2,-3 3,6-4,-5 3,3-1,-3 1,1 1,1-2,-3 0,3 0,0 0,-2 1,1-2,-2 2,3-1,-3 0,6 2,-3-4,0 3,2-3,-2 4,2-2,-2 2,2-2,-4 0,4 0,0 5,-2-4,6 9,-5-9,2 5,-3-6,0 0,-3 0,6 0,-5 5,1-3,1 3,-2-5,2 0,-1-1,1 3,3-3,0 3,5 6,-3-6,3 6,-7-8,1 1,-5-2,6 4,-3-2,1 1,-1-2,-1-1,-1 3,4-4,-4 5,-15-13,8 6,-13-8,14 1,-1 5,1-6,-1 3,0 0,-1-3,1 3,0-3,0 3,4-2,-4 2,0-3,2 0,-3 4,3-6,1 5,-1-5,3 0,-3 3,1-3,-3 5,1-1,-1 0,0 1,1 1,-1-1,0 0,0-1,0-1,3 2,0-5,3 2,0-2,0 2,-3 1,3-2,-3 1,0 0,3 1,-3-1,0 0,2-1,-1-4,-1 7,2-7,-2 8,3-3,-2-2,2 1,-6-6,2 6,-1-3,3 3,-1 1,2 0,-4 0,4 0,-4 0,2-2,0-3,-2 1,-1-12,-1 8,1-10,-2 7,7 0,-6 0,6 5,-3 1,4 5,0 1,-4-6,3 0,-2-1,-1-5,3 5,-3 0,4 1,0 5,-3 0,3-5,-3 4,0-4,2 4,-1 1,2 0,0-2,0 2,-4-7,3 2,-3-1,4-4,0 9,0-4,0 0,0-1,0-5,0 0,0 5,0-4,0 8,0-2,0 4,0 1,0-13,0 10,0-21,0 14,0-3,0 2,0 8,0-3,0 6,0-2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7T03:17:42.471"/>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51,'20'14,"-1"-4,-13-7,3-3,2 3,-3-2,7 6,-8-2,5-1,-1 3,-2-3,2 1,-3-2,0 0,0 2,-1-1,2 0,-1-1,-1-2,1 6,0-6,0 6,0-6,0 2,-1 1,1 0,-2 0,1 2,3-5,-4 2,4-3,-1 0,-3 0,2-5,-5-2,0-2,-3 0,0 2,0-3,0 2,0-2,0 2,0 1,0-4,0 3,0-4,0 4,0 0,0 0,0 0,-7 1,1-1,-5 3,-3-3,5 7,-6-4,1 5,5 0,-11 0,10 0,-10 0,11 0,-6 0,1 0,5 0,-5 0,0 0,8 3,-7-2,8 6,-3-2,0-1,0 6,1-5,3 5,-2-3,5 0,-1 3,2-1,0 1,0-3,0 1,0 3,0-2,0 2,0-3,0 0,0-1,0 1,0 0,0 0,0 0,3 0,-2-1,5 1,-1 0,2-1,0-2,1 1,-2-5,2 6,1-6,-1 2,2-3,-2 0,2 0,-2 0,2 0,-3 0,3 0,-2 0,3-3,-5-2,-1-2,2-2,-6 1,6 1,-6-1,2 0,1 0,-3 0,5 0,-5 0,3 0,-1 1,-2-2,6 1,-6 1,3-1,-4-1,0 1,-10 1,4 1,-14 5,4-7,0 7,-4-5,11 3,-12 2,12-2,-5 3,0 0,4 0,-4 0,6 0,0 0,0 0,-3 0,3 0,-2 0,2 0,2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7T03:17:42.472"/>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1 166,'31'15,"2"-3,-21 9,8-9,1 7,2-7,-4-3,4 1,-6-4,8 0,-10-1,6-5,-12 0,11 0,-10 0,4 0,-6 0,6 0,-5 0,5 0,-6 0,0 0,0 0,-1 0,1 0,0-7,-2 3,-2-7,-1 4,-3-1,3 0,-2 0,3 0,-4-2,0 1,0-1,0 3,0-1,0-1,0 2,0-8,0 6,-5-11,-6 9,0-3,-9-2,11 7,-5-5,5 9,1-2,1 2,-1 1,0-3,0 3,0 0,0-4,0 7,0-5,0 4,0-4,0 5,1-3,-11 4,7 0,-6 0,9 0,-3 0,3 0,-3 0,3 3,0 1,1 0,-1 3,1-3,2 4,-6 0,6-4,-6 4,3-8,0 4,1-2,-1-1,1 5,-4-2,4 0,0 3,0-3,4 3,-1 3,0-2,4 2,0-2,0-1,0 4,0-2,0 2,0-3,0 0,0 6,0-5,4 5,-3-6,6 0,-3 0,0 0,4-1,-7 1,5 0,-1 0,-1 0,3 0,-3-4,6-1,-1-3,2 0,-2 0,1-13,-7 7,7-18,-9 14,8-4,-8 6,5 0,-5 0,6 0,-6 1,9-1,-6 4,3-3,-4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7T03:17:42.473"/>
    </inkml:context>
    <inkml:brush xml:id="br0">
      <inkml:brushProperty name="width" value="0.3" units="cm"/>
      <inkml:brushProperty name="height" value="0.6" units="cm"/>
      <inkml:brushProperty name="color" value="#E97132"/>
      <inkml:brushProperty name="tip" value="rectangle"/>
      <inkml:brushProperty name="rasterOp" value="maskPen"/>
    </inkml:brush>
  </inkml:definitions>
  <inkml:trace contextRef="#ctx0" brushRef="#br0">955 156,'-33'0,"7"0,8 0,9 0,-5 0,-1 0,2 0,-1 0,-1 0,0 0,2 0,-2 0,8 0,-1 0,0 0,0 0,0 0,0 4,0-3,0 2,0 1,1 0,-1 0,1 2,-1-2,1 0,0 3,2-3,-5 4,8-1,-9 1,7 1,-3-3,-1 2,0-4,1 3,-1-3,1 0,-1 2,0-5,0 6,0-6,0 6,1-6,-1 6,1-4,-1 1,0 3,0-3,0 1,0 2,1-7,-1 8,-1-8,2 8,-1-8,0 7,1-6,-1 6,1-6,-1 6,0-6,0 6,0-6,0 6,0-6,0 5,0-5,0 6,0-6,0 6,1-6,-2 6,1-6,1 3,-1-1,0-2,0 2,0 1,0 0,0 0,1 3,-1-3,1 3,3 0,-2 0,1-2,-3 5,4-4,-3 1,6 4,-2-6,3 6,0 0,0-3,0 3,0-3,0 0,0 3,0-3,0 3,0-3,0 0,0 0,3-1,2 1,2-4,1 4,-4-4,7 4,-10-1,10-2,-7 2,4-7,-1 8,0-5,0 2,2-2,-2-3,2 0,2 0,-4 0,3-3,-2-2,-4-2,3-1,-3 0,0 0,3 0,-2 4,3-7,0 6,-1-3,-2 1,5 3,-5 0,7 0,-5 0,1 3,0-5,-1 5,1-2,0 0,-1-2,1-2,-1 3,0-3,1 7,0-4,0 0,0 4,-1-4,1 4,0 0,0-3,0 2,0-3,0 4,0 0,-1 0,1 0,6 0,-4 0,4 0,-1 0,-3 0,10 0,-11 0,12 0,-12 4,12-3,-12 2,11 2,-11-4,5 7,0-7,-4 2,10-3,-11 4,5-3,1 3,-6-4,11 0,-7 0,2 0,-4 0,-3 0,-1 0,2 0,-1 0,-1 0,1 0,0-4,0-1,-4-2,3-1,-6 0,3-6,-4 5,3-6,-2 1,2 4,-3-4,0-3,0 7,0-14,0 14,0-3,0 5,0 1,0-3,-3 1,-1 2,-5 0,5 3,-6-4,4 4,-5-4,4 5,-1-1,1-6,-1 8,0-8,1 6,3-2,-5-2,4 2,-6-2,5 2,-1 2,0-2,0 2,0 0,0-2,-1 5,1-3,-1 1,0 2,0-7,0 5,2-1,-4-3,2 6,-3-2,5 3,-5 0,4 0,-4 0,5 0,-2 0,-3 3,2 2,1 2,1-2,3 2,-4-3,0 4,0 0,0-4,0 3,1-3,-1 0,1 3,-1-7,0 8,0-4,0 4,1-1,-1 1,0-5,4 4,-3-2,6 3,-9-1,8 1,-8 0,5-4,1 3,-7 1,6-3,-3 6,1-7,2 0,-3 4,1-4,-1 0,0 3,-7-6,6 2,-5 1,6-3,0 6,0-7,1 8,-2-8,1 4,-6 1,5-4,-5 4,6-2,0-2,0 3,0-4,-6 4,5-3,-5 8,6-8,-1 2,2-3,-1 4,0-3,0 2,0 0,0-2,-4 3,4-4,-3 0,3 0,1 0,-4 0,2 4,-3-4,5 4,-1-4,1 4,-1-4,1 7,-1-6,1 6,0-3,3 3,-2-1,1 1,-2 0,3 0,-2 0,2 0,-3-3,3 6,-1-5,4 5,-2 0,3-2,0 2,0 0,0-3,0 3,0 0,0-3,0 3,0-2,0 2,3-2,2 3,3-3,-4 0,3-1,-3-2,4 2,0 1,0-3,0 5,-1-9,-3 6,6-6,-5 6,6-3,-4 0,-1-1,4 0,-3-2,3 1,1-2,-4 0,3 0,-3 0,1 0,2 0,-2 0,2 0,-3 0,1 0,1 0,-1 0,2 0,-3 0,3-6,-6 2,5-7,-8 3,6 4,-3-7,4 10,-3-10,1 7,-2-3,2 1,-3-1,4 0,-3 0,1-1,1 2,-1 2,3-3,0 3,-4-3,6 0,-9-1,9 5,-6-8,4 6,-4-6,2 7,-1-3,5 3,-1-3,1 0,-3 3,-3-3,3 3,-2-4,3 0,0 3,-1-1,-2 1,5-3,-5 1,6-1,-4 4,1-3,0 6,0-6,0 3,0-1,-1-2,1 3,0 0,0-4,0 4,0-4,-1 4,1-3,0 2,0 1,0-3,-4 2,6-2,-5-1,3 0,0 0,-4 0,0 0,3 0,-6 0,6 0,-3 0,4-3,0 2,0 1,-4-5,3 7,-2-8,-1 5,3 2,-3-1,4 0,-4 1,2-1,-2 0,4 1,-4-1,3 1,-3 2,0-5,3 5,-3-6,0 4,2 0,-2 0,0 0,-1-2,-3 2,0-2,0 0,0 1,0 0,0-2,0 2,2-1,-1-1,2 3,-3-4,0 2,0 2,0-2,0-1,0 3,0-2,0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8E3DD6-87F5-3E15-FFAF-659B60F0667A}"/>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3C6CA6D2-AA68-6315-343E-708398B6A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D362B9FF-B246-25CF-A739-9DE11DE6BD89}"/>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5F9A67FE-DBE7-BB50-5A12-9C6C64816D64}"/>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15EFB7DA-C32F-B5CF-484F-37BCFC23314A}"/>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2153117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01048D-AA63-E2F7-D029-51DBD8710399}"/>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B708CCD-A94A-C94C-1154-B6982333E9A3}"/>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D3FAEA3-A43D-D39B-0F91-9BD312D1C670}"/>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E3059E82-2A18-448E-6039-0F1F13A9E72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F529B46-9ACF-A68A-39C7-C6388DB960B7}"/>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226825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2665DB-E4E1-6ACE-3B11-3E0E4BE75A7A}"/>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5E369F9-291B-D21A-FF6C-591579A9B14B}"/>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C87835-5AEA-0A99-B029-3F531CDF2DDA}"/>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8DEE9F03-C3CE-B73B-121D-42B8F0DBFB6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67AADDB-C869-7B83-D707-7712AE967475}"/>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74201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EACFA-0358-B486-7BB2-1DEB15C75BAC}"/>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D15150B-49EC-A10D-3AD7-7728BB23A77C}"/>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3C81CF59-7C06-F121-8233-549D1D89C235}"/>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C97F5814-2E39-122E-5A0A-B10679787C2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3AF6BA8-51B9-4152-1385-4C2D9866FECF}"/>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3348620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110C6-0259-2958-3879-EA0F755A539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53A8A69-697F-692D-4CFC-411EAB2CE4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62654118-51AC-6F0A-33B4-5799A11F55F2}"/>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8E08A462-4F11-DB84-541E-D889118C09B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EA37AED1-263C-4880-3895-DF167A1E31AA}"/>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395476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1582A-09CD-F3A2-EF3E-4494168744B5}"/>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5AFBF967-125F-A402-CF74-284E4D56F040}"/>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16646546-F950-D157-FF7B-8EA47333A6F3}"/>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D928EFF6-71BA-6BDF-009A-1524E3A76171}"/>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6" name="页脚占位符 5">
            <a:extLst>
              <a:ext uri="{FF2B5EF4-FFF2-40B4-BE49-F238E27FC236}">
                <a16:creationId xmlns:a16="http://schemas.microsoft.com/office/drawing/2014/main" id="{1614FFC9-3BC2-A742-889C-EDE2A074B440}"/>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6105CAB-04CC-CE03-6018-F02AE1142BFD}"/>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187997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A509C8-2EAA-EC66-0D02-BF91518570AD}"/>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EC2C88B1-5A55-BBA3-D47F-CDF29541A6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3A7BEF36-40EE-9C58-8357-23A4B1A7239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6C9C315B-7D50-90E8-A388-1208E9C0B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33469413-EFF1-E250-4977-8DA8E7CB9A76}"/>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1D76BFC8-77E3-19D1-00C0-D41891431DD3}"/>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8" name="页脚占位符 7">
            <a:extLst>
              <a:ext uri="{FF2B5EF4-FFF2-40B4-BE49-F238E27FC236}">
                <a16:creationId xmlns:a16="http://schemas.microsoft.com/office/drawing/2014/main" id="{0F01EF48-425F-EF07-9097-E0D742139F31}"/>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E37D9EE0-1943-E6A0-1425-24C051AE4EE8}"/>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79856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141F4F-D62D-21B1-B9BA-5784754208CC}"/>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B12FA981-38C3-5A8E-7BFA-CDE19AF03AEC}"/>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4" name="页脚占位符 3">
            <a:extLst>
              <a:ext uri="{FF2B5EF4-FFF2-40B4-BE49-F238E27FC236}">
                <a16:creationId xmlns:a16="http://schemas.microsoft.com/office/drawing/2014/main" id="{BB3B3ECD-5114-7703-760F-6EBAF3EDF300}"/>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51127A85-F1D7-50C7-DC18-1059E3C9A388}"/>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61974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5A378EF-ED9C-59C8-7B3E-599E356A461C}"/>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3" name="页脚占位符 2">
            <a:extLst>
              <a:ext uri="{FF2B5EF4-FFF2-40B4-BE49-F238E27FC236}">
                <a16:creationId xmlns:a16="http://schemas.microsoft.com/office/drawing/2014/main" id="{CFC7D492-A4BC-2EB2-3340-726E43A0DF34}"/>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DA03454A-F301-957F-A24E-96C34628248A}"/>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60168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6FB90-2FCB-C830-D46F-B003B08FF63E}"/>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65D5E705-3C44-B603-F6D1-ABE250F69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A30CB645-9C25-DDF2-518F-AB1E2E745B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2E04731-3635-D73E-EBE8-26099AE74101}"/>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6" name="页脚占位符 5">
            <a:extLst>
              <a:ext uri="{FF2B5EF4-FFF2-40B4-BE49-F238E27FC236}">
                <a16:creationId xmlns:a16="http://schemas.microsoft.com/office/drawing/2014/main" id="{D84F5D3E-145A-8928-4D91-828EBEAB9D35}"/>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90DF8B8-50E6-6CB6-D5DD-B7401C04F7A2}"/>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1986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38891E-1E0B-04B5-A677-F7E6BDB3B31A}"/>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7E22ADBE-0E09-0C1E-2AD6-88C2FF7D2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BA370D9-27C0-1B00-D9A4-8D9E23F931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7C2511C8-94B2-A16E-A2A6-7BDD390635C3}"/>
              </a:ext>
            </a:extLst>
          </p:cNvPr>
          <p:cNvSpPr>
            <a:spLocks noGrp="1"/>
          </p:cNvSpPr>
          <p:nvPr>
            <p:ph type="dt" sz="half" idx="10"/>
          </p:nvPr>
        </p:nvSpPr>
        <p:spPr/>
        <p:txBody>
          <a:bodyPr/>
          <a:lstStyle/>
          <a:p>
            <a:fld id="{ED90248F-8EC6-8349-9666-ED6050E4A843}" type="datetimeFigureOut">
              <a:rPr kumimoji="1" lang="zh-CN" altLang="en-US" smtClean="0"/>
              <a:t>2024/10/16</a:t>
            </a:fld>
            <a:endParaRPr kumimoji="1" lang="zh-CN" altLang="en-US"/>
          </a:p>
        </p:txBody>
      </p:sp>
      <p:sp>
        <p:nvSpPr>
          <p:cNvPr id="6" name="页脚占位符 5">
            <a:extLst>
              <a:ext uri="{FF2B5EF4-FFF2-40B4-BE49-F238E27FC236}">
                <a16:creationId xmlns:a16="http://schemas.microsoft.com/office/drawing/2014/main" id="{E3B07AA9-200C-1203-2029-B3A4838609A6}"/>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61A1212B-FAAE-7058-560B-6D03D1CC5D2B}"/>
              </a:ext>
            </a:extLst>
          </p:cNvPr>
          <p:cNvSpPr>
            <a:spLocks noGrp="1"/>
          </p:cNvSpPr>
          <p:nvPr>
            <p:ph type="sldNum" sz="quarter" idx="12"/>
          </p:nvPr>
        </p:nvSpPr>
        <p:spPr/>
        <p:txBody>
          <a:body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704965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3EFD6D3-61A2-EA58-6FF6-C547C919E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97D9EB7-B067-B74A-E971-E1878698F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7DE1C64F-A600-7CA9-805F-B024503AD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90248F-8EC6-8349-9666-ED6050E4A843}" type="datetimeFigureOut">
              <a:rPr kumimoji="1" lang="zh-CN" altLang="en-US" smtClean="0"/>
              <a:t>2024/10/16</a:t>
            </a:fld>
            <a:endParaRPr kumimoji="1" lang="zh-CN" altLang="en-US"/>
          </a:p>
        </p:txBody>
      </p:sp>
      <p:sp>
        <p:nvSpPr>
          <p:cNvPr id="5" name="页脚占位符 4">
            <a:extLst>
              <a:ext uri="{FF2B5EF4-FFF2-40B4-BE49-F238E27FC236}">
                <a16:creationId xmlns:a16="http://schemas.microsoft.com/office/drawing/2014/main" id="{F993E5C9-3EC3-F37C-4499-7CCFAFADD2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BDCB82BA-8931-84E2-34E8-D2EC15F65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28817E-A0FD-5F42-B6AF-8FD95631C121}" type="slidenum">
              <a:rPr kumimoji="1" lang="zh-CN" altLang="en-US" smtClean="0"/>
              <a:t>‹#›</a:t>
            </a:fld>
            <a:endParaRPr kumimoji="1" lang="zh-CN" altLang="en-US"/>
          </a:p>
        </p:txBody>
      </p:sp>
    </p:spTree>
    <p:extLst>
      <p:ext uri="{BB962C8B-B14F-4D97-AF65-F5344CB8AC3E}">
        <p14:creationId xmlns:p14="http://schemas.microsoft.com/office/powerpoint/2010/main" val="8136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4.xml"/><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png"/><Relationship Id="rId18" Type="http://schemas.openxmlformats.org/officeDocument/2006/relationships/image" Target="../media/image21.png"/><Relationship Id="rId3" Type="http://schemas.openxmlformats.org/officeDocument/2006/relationships/image" Target="../media/image2.jpg"/><Relationship Id="rId21" Type="http://schemas.openxmlformats.org/officeDocument/2006/relationships/image" Target="../media/image3.jpg"/><Relationship Id="rId7" Type="http://schemas.openxmlformats.org/officeDocument/2006/relationships/customXml" Target="../ink/ink7.xml"/><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image" Target="../media/image5.jpe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customXml" Target="../ink/ink9.xml"/><Relationship Id="rId5" Type="http://schemas.openxmlformats.org/officeDocument/2006/relationships/customXml" Target="../ink/ink6.xml"/><Relationship Id="rId15" Type="http://schemas.openxmlformats.org/officeDocument/2006/relationships/image" Target="../media/image18.png"/><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customXml" Target="../ink/ink8.xml"/><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C5057FF-90E3-D4C3-757C-AEB00C7ECA6F}"/>
              </a:ext>
            </a:extLst>
          </p:cNvPr>
          <p:cNvSpPr txBox="1"/>
          <p:nvPr/>
        </p:nvSpPr>
        <p:spPr>
          <a:xfrm>
            <a:off x="5636504" y="1154079"/>
            <a:ext cx="3693640" cy="369332"/>
          </a:xfrm>
          <a:prstGeom prst="rect">
            <a:avLst/>
          </a:prstGeom>
          <a:noFill/>
        </p:spPr>
        <p:txBody>
          <a:bodyPr wrap="none" rtlCol="0">
            <a:spAutoFit/>
          </a:bodyPr>
          <a:lstStyle/>
          <a:p>
            <a:r>
              <a:rPr lang="en-US" altLang="zh-CN" b="0" i="0" dirty="0">
                <a:solidFill>
                  <a:srgbClr val="000000"/>
                </a:solidFill>
                <a:effectLst/>
                <a:latin typeface="Arial" panose="020B0604020202020204" pitchFamily="34" charset="0"/>
                <a:ea typeface="PingFang SC" panose="020B0400000000000000" pitchFamily="34" charset="-122"/>
                <a:cs typeface="Arial" panose="020B0604020202020204" pitchFamily="34" charset="0"/>
              </a:rPr>
              <a:t>Sarna, A.M. and Davis, J.O., 1991</a:t>
            </a:r>
            <a:endParaRPr kumimoji="1" lang="zh-CN" altLang="en-US" dirty="0">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3E8C13F3-EC45-94D4-A627-1481121E9E5F}"/>
              </a:ext>
            </a:extLst>
          </p:cNvPr>
          <p:cNvSpPr txBox="1"/>
          <p:nvPr/>
        </p:nvSpPr>
        <p:spPr>
          <a:xfrm>
            <a:off x="9686618" y="1149592"/>
            <a:ext cx="1133644"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By Henry</a:t>
            </a:r>
            <a:endParaRPr kumimoji="1"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A270E742-032E-4C1C-7214-B3FD4FF2F318}"/>
              </a:ext>
            </a:extLst>
          </p:cNvPr>
          <p:cNvSpPr txBox="1"/>
          <p:nvPr/>
        </p:nvSpPr>
        <p:spPr>
          <a:xfrm>
            <a:off x="5636504" y="443527"/>
            <a:ext cx="4255076" cy="461665"/>
          </a:xfrm>
          <a:prstGeom prst="rect">
            <a:avLst/>
          </a:prstGeom>
          <a:noFill/>
        </p:spPr>
        <p:txBody>
          <a:bodyPr wrap="none" rtlCol="0">
            <a:spAutoFit/>
          </a:bodyPr>
          <a:lstStyle/>
          <a:p>
            <a:r>
              <a:rPr kumimoji="1" lang="en-US" altLang="zh-CN" sz="2400" dirty="0">
                <a:latin typeface="Arial" panose="020B0604020202020204" pitchFamily="34" charset="0"/>
                <a:cs typeface="Arial" panose="020B0604020202020204" pitchFamily="34" charset="0"/>
              </a:rPr>
              <a:t>Quaternary Tephrochronology</a:t>
            </a:r>
            <a:endParaRPr kumimoji="1" lang="zh-CN" altLang="en-US" sz="24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30A71A15-0892-3105-AA17-88C3D6463AC1}"/>
              </a:ext>
            </a:extLst>
          </p:cNvPr>
          <p:cNvSpPr txBox="1"/>
          <p:nvPr/>
        </p:nvSpPr>
        <p:spPr>
          <a:xfrm>
            <a:off x="5559721" y="1679330"/>
            <a:ext cx="6483423" cy="1200329"/>
          </a:xfrm>
          <a:prstGeom prst="rect">
            <a:avLst/>
          </a:prstGeom>
          <a:noFill/>
        </p:spPr>
        <p:txBody>
          <a:bodyPr wrap="square" rtlCol="0">
            <a:spAutoFit/>
          </a:bodyPr>
          <a:lstStyle/>
          <a:p>
            <a:pPr marL="285750" indent="-285750">
              <a:buFont typeface="Wingdings" pitchFamily="2" charset="2"/>
              <a:buChar char="l"/>
            </a:pPr>
            <a:r>
              <a:rPr lang="en-US" altLang="zh-CN" dirty="0">
                <a:solidFill>
                  <a:srgbClr val="0E0E0E"/>
                </a:solidFill>
                <a:effectLst/>
                <a:latin typeface="Arial" panose="020B0604020202020204" pitchFamily="34" charset="0"/>
                <a:cs typeface="Arial" panose="020B0604020202020204" pitchFamily="34" charset="0"/>
              </a:rPr>
              <a:t>The terminology, concepts, and research methods of tephrochronology</a:t>
            </a:r>
          </a:p>
          <a:p>
            <a:pPr marL="285750" indent="-285750">
              <a:buFont typeface="Wingdings" pitchFamily="2" charset="2"/>
              <a:buChar char="l"/>
            </a:pPr>
            <a:r>
              <a:rPr lang="en-US" altLang="zh-CN" dirty="0">
                <a:solidFill>
                  <a:srgbClr val="0E0E0E"/>
                </a:solidFill>
                <a:effectLst/>
                <a:latin typeface="Arial" panose="020B0604020202020204" pitchFamily="34" charset="0"/>
                <a:cs typeface="Arial" panose="020B0604020202020204" pitchFamily="34" charset="0"/>
              </a:rPr>
              <a:t>Sources, ages, and areal distributions of widespread tephra layers in the United States</a:t>
            </a:r>
          </a:p>
        </p:txBody>
      </p:sp>
      <p:sp>
        <p:nvSpPr>
          <p:cNvPr id="16" name="文本框 15">
            <a:extLst>
              <a:ext uri="{FF2B5EF4-FFF2-40B4-BE49-F238E27FC236}">
                <a16:creationId xmlns:a16="http://schemas.microsoft.com/office/drawing/2014/main" id="{443423DC-FAB6-02D9-F4E9-BABDBF69A7B4}"/>
              </a:ext>
            </a:extLst>
          </p:cNvPr>
          <p:cNvSpPr txBox="1"/>
          <p:nvPr/>
        </p:nvSpPr>
        <p:spPr>
          <a:xfrm>
            <a:off x="5559721" y="2962788"/>
            <a:ext cx="6801293" cy="923330"/>
          </a:xfrm>
          <a:prstGeom prst="rect">
            <a:avLst/>
          </a:prstGeom>
          <a:noFill/>
        </p:spPr>
        <p:txBody>
          <a:bodyPr wrap="square" rtlCol="0">
            <a:spAutoFit/>
          </a:bodyPr>
          <a:lstStyle/>
          <a:p>
            <a:r>
              <a:rPr lang="en-US" altLang="zh-CN" dirty="0">
                <a:effectLst/>
                <a:latin typeface="Helvetica" pitchFamily="2" charset="0"/>
              </a:rPr>
              <a:t>Tephra</a:t>
            </a:r>
            <a:r>
              <a:rPr lang="en-US" altLang="zh-CN" dirty="0">
                <a:latin typeface="Helvetica" pitchFamily="2" charset="0"/>
              </a:rPr>
              <a:t>: </a:t>
            </a:r>
          </a:p>
          <a:p>
            <a:pPr marL="285750" indent="-285750">
              <a:buFont typeface="Wingdings" pitchFamily="2" charset="2"/>
              <a:buChar char="l"/>
            </a:pPr>
            <a:r>
              <a:rPr lang="en-US" altLang="zh-CN" dirty="0">
                <a:solidFill>
                  <a:srgbClr val="0E0E0E"/>
                </a:solidFill>
                <a:latin typeface="Arial" panose="020B0604020202020204" pitchFamily="34" charset="0"/>
                <a:cs typeface="Arial" panose="020B0604020202020204" pitchFamily="34" charset="0"/>
              </a:rPr>
              <a:t>P</a:t>
            </a:r>
            <a:r>
              <a:rPr lang="en-US" altLang="zh-CN" dirty="0">
                <a:solidFill>
                  <a:srgbClr val="0E0E0E"/>
                </a:solidFill>
                <a:effectLst/>
                <a:latin typeface="Arial" panose="020B0604020202020204" pitchFamily="34" charset="0"/>
                <a:cs typeface="Arial" panose="020B0604020202020204" pitchFamily="34" charset="0"/>
              </a:rPr>
              <a:t>yroclastic material erupted from a volcanic vent</a:t>
            </a:r>
          </a:p>
          <a:p>
            <a:pPr marL="285750" indent="-285750">
              <a:buFont typeface="Wingdings" pitchFamily="2" charset="2"/>
              <a:buChar char="l"/>
            </a:pPr>
            <a:r>
              <a:rPr lang="en-US" altLang="zh-CN" dirty="0">
                <a:solidFill>
                  <a:srgbClr val="0E0E0E"/>
                </a:solidFill>
                <a:latin typeface="Arial" panose="020B0604020202020204" pitchFamily="34" charset="0"/>
                <a:cs typeface="Arial" panose="020B0604020202020204" pitchFamily="34" charset="0"/>
              </a:rPr>
              <a:t>T</a:t>
            </a:r>
            <a:r>
              <a:rPr lang="en-US" altLang="zh-CN" dirty="0">
                <a:solidFill>
                  <a:srgbClr val="0E0E0E"/>
                </a:solidFill>
                <a:effectLst/>
                <a:latin typeface="Arial" panose="020B0604020202020204" pitchFamily="34" charset="0"/>
                <a:cs typeface="Arial" panose="020B0604020202020204" pitchFamily="34" charset="0"/>
              </a:rPr>
              <a:t>he material that forms tephra layers or beds</a:t>
            </a:r>
          </a:p>
        </p:txBody>
      </p:sp>
      <p:pic>
        <p:nvPicPr>
          <p:cNvPr id="18" name="图片 17" descr="沙漠中的风景&#10;&#10;描述已自动生成">
            <a:extLst>
              <a:ext uri="{FF2B5EF4-FFF2-40B4-BE49-F238E27FC236}">
                <a16:creationId xmlns:a16="http://schemas.microsoft.com/office/drawing/2014/main" id="{B64ECB2F-447B-566F-E402-807C29D2C0D3}"/>
              </a:ext>
            </a:extLst>
          </p:cNvPr>
          <p:cNvPicPr>
            <a:picLocks noChangeAspect="1"/>
          </p:cNvPicPr>
          <p:nvPr/>
        </p:nvPicPr>
        <p:blipFill>
          <a:blip r:embed="rId2"/>
          <a:stretch>
            <a:fillRect/>
          </a:stretch>
        </p:blipFill>
        <p:spPr>
          <a:xfrm>
            <a:off x="2497530" y="4151303"/>
            <a:ext cx="2698700" cy="1973049"/>
          </a:xfrm>
          <a:prstGeom prst="rect">
            <a:avLst/>
          </a:prstGeom>
        </p:spPr>
      </p:pic>
      <p:pic>
        <p:nvPicPr>
          <p:cNvPr id="20" name="图片 19" descr="山上的风景&#10;&#10;描述已自动生成">
            <a:extLst>
              <a:ext uri="{FF2B5EF4-FFF2-40B4-BE49-F238E27FC236}">
                <a16:creationId xmlns:a16="http://schemas.microsoft.com/office/drawing/2014/main" id="{8A10FB96-A4BD-DFB6-297D-4D9734DB815F}"/>
              </a:ext>
            </a:extLst>
          </p:cNvPr>
          <p:cNvPicPr>
            <a:picLocks noChangeAspect="1"/>
          </p:cNvPicPr>
          <p:nvPr/>
        </p:nvPicPr>
        <p:blipFill>
          <a:blip r:embed="rId3"/>
          <a:stretch>
            <a:fillRect/>
          </a:stretch>
        </p:blipFill>
        <p:spPr>
          <a:xfrm>
            <a:off x="0" y="4151305"/>
            <a:ext cx="2497530" cy="1973048"/>
          </a:xfrm>
          <a:prstGeom prst="rect">
            <a:avLst/>
          </a:prstGeom>
        </p:spPr>
      </p:pic>
      <p:sp>
        <p:nvSpPr>
          <p:cNvPr id="22" name="椭圆 21">
            <a:extLst>
              <a:ext uri="{FF2B5EF4-FFF2-40B4-BE49-F238E27FC236}">
                <a16:creationId xmlns:a16="http://schemas.microsoft.com/office/drawing/2014/main" id="{5CE7098B-43D7-B782-CBE3-7390A82A2D9C}"/>
              </a:ext>
            </a:extLst>
          </p:cNvPr>
          <p:cNvSpPr/>
          <p:nvPr/>
        </p:nvSpPr>
        <p:spPr>
          <a:xfrm>
            <a:off x="2796363" y="4720853"/>
            <a:ext cx="2399867" cy="6030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sp>
        <p:nvSpPr>
          <p:cNvPr id="23" name="椭圆 22">
            <a:extLst>
              <a:ext uri="{FF2B5EF4-FFF2-40B4-BE49-F238E27FC236}">
                <a16:creationId xmlns:a16="http://schemas.microsoft.com/office/drawing/2014/main" id="{AEAD8602-88EC-1E3B-0DB2-4888B2BA52F2}"/>
              </a:ext>
            </a:extLst>
          </p:cNvPr>
          <p:cNvSpPr/>
          <p:nvPr/>
        </p:nvSpPr>
        <p:spPr>
          <a:xfrm rot="2798340">
            <a:off x="151249" y="5130773"/>
            <a:ext cx="1696094" cy="447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grpSp>
        <p:nvGrpSpPr>
          <p:cNvPr id="7" name="组合 6">
            <a:extLst>
              <a:ext uri="{FF2B5EF4-FFF2-40B4-BE49-F238E27FC236}">
                <a16:creationId xmlns:a16="http://schemas.microsoft.com/office/drawing/2014/main" id="{A59E3BD9-88C7-A8A6-AE8D-5186D90E6748}"/>
              </a:ext>
            </a:extLst>
          </p:cNvPr>
          <p:cNvGrpSpPr/>
          <p:nvPr/>
        </p:nvGrpSpPr>
        <p:grpSpPr>
          <a:xfrm>
            <a:off x="0" y="670192"/>
            <a:ext cx="5196230" cy="3481110"/>
            <a:chOff x="0" y="670192"/>
            <a:chExt cx="5196230" cy="3481110"/>
          </a:xfrm>
        </p:grpSpPr>
        <p:pic>
          <p:nvPicPr>
            <p:cNvPr id="28" name="图片 27" descr="山上有许多云&#10;&#10;描述已自动生成">
              <a:extLst>
                <a:ext uri="{FF2B5EF4-FFF2-40B4-BE49-F238E27FC236}">
                  <a16:creationId xmlns:a16="http://schemas.microsoft.com/office/drawing/2014/main" id="{9F6ED690-1BEE-D8C8-B73D-C1B2F679F048}"/>
                </a:ext>
              </a:extLst>
            </p:cNvPr>
            <p:cNvPicPr>
              <a:picLocks noChangeAspect="1"/>
            </p:cNvPicPr>
            <p:nvPr/>
          </p:nvPicPr>
          <p:blipFill>
            <a:blip r:embed="rId4"/>
            <a:stretch>
              <a:fillRect/>
            </a:stretch>
          </p:blipFill>
          <p:spPr>
            <a:xfrm>
              <a:off x="0" y="670192"/>
              <a:ext cx="5196230" cy="3481110"/>
            </a:xfrm>
            <a:prstGeom prst="rect">
              <a:avLst/>
            </a:prstGeom>
          </p:spPr>
        </p:pic>
        <p:sp>
          <p:nvSpPr>
            <p:cNvPr id="24" name="椭圆 23">
              <a:extLst>
                <a:ext uri="{FF2B5EF4-FFF2-40B4-BE49-F238E27FC236}">
                  <a16:creationId xmlns:a16="http://schemas.microsoft.com/office/drawing/2014/main" id="{927F85BA-3072-D4EE-0614-14D3461CD862}"/>
                </a:ext>
              </a:extLst>
            </p:cNvPr>
            <p:cNvSpPr/>
            <p:nvPr/>
          </p:nvSpPr>
          <p:spPr>
            <a:xfrm rot="5400000">
              <a:off x="717697" y="239574"/>
              <a:ext cx="2413592" cy="35512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grpSp>
      <p:sp>
        <p:nvSpPr>
          <p:cNvPr id="29" name="文本框 28">
            <a:extLst>
              <a:ext uri="{FF2B5EF4-FFF2-40B4-BE49-F238E27FC236}">
                <a16:creationId xmlns:a16="http://schemas.microsoft.com/office/drawing/2014/main" id="{162970E7-D053-3A55-B7EB-98472045F6ED}"/>
              </a:ext>
            </a:extLst>
          </p:cNvPr>
          <p:cNvSpPr txBox="1"/>
          <p:nvPr/>
        </p:nvSpPr>
        <p:spPr>
          <a:xfrm>
            <a:off x="5559721" y="4153431"/>
            <a:ext cx="6355067" cy="1200329"/>
          </a:xfrm>
          <a:prstGeom prst="rect">
            <a:avLst/>
          </a:prstGeom>
          <a:noFill/>
        </p:spPr>
        <p:txBody>
          <a:bodyPr wrap="square" rtlCol="0">
            <a:spAutoFit/>
          </a:bodyPr>
          <a:lstStyle/>
          <a:p>
            <a:r>
              <a:rPr lang="en-US" altLang="zh-CN" dirty="0">
                <a:effectLst/>
                <a:latin typeface="Arial" panose="020B0604020202020204" pitchFamily="34" charset="0"/>
                <a:cs typeface="Arial" panose="020B0604020202020204" pitchFamily="34" charset="0"/>
              </a:rPr>
              <a:t>Tephrochronology</a:t>
            </a:r>
            <a:r>
              <a:rPr lang="en-US" altLang="zh-CN" dirty="0">
                <a:latin typeface="Arial" panose="020B0604020202020204" pitchFamily="34" charset="0"/>
                <a:cs typeface="Arial" panose="020B0604020202020204" pitchFamily="34" charset="0"/>
              </a:rPr>
              <a:t>: </a:t>
            </a:r>
          </a:p>
          <a:p>
            <a:pPr marL="285750" indent="-285750">
              <a:buFont typeface="Wingdings" pitchFamily="2" charset="2"/>
              <a:buChar char="l"/>
            </a:pPr>
            <a:r>
              <a:rPr lang="en-US" altLang="zh-CN" dirty="0">
                <a:latin typeface="Arial" panose="020B0604020202020204" pitchFamily="34" charset="0"/>
                <a:cs typeface="Arial" panose="020B0604020202020204" pitchFamily="34" charset="0"/>
              </a:rPr>
              <a:t>T</a:t>
            </a:r>
            <a:r>
              <a:rPr lang="en-US" altLang="zh-CN" dirty="0">
                <a:effectLst/>
                <a:latin typeface="Arial" panose="020B0604020202020204" pitchFamily="34" charset="0"/>
                <a:cs typeface="Arial" panose="020B0604020202020204" pitchFamily="34" charset="0"/>
              </a:rPr>
              <a:t>he study of tephra for purposes of correlation and dating of sediments, rocks, and structures. </a:t>
            </a:r>
          </a:p>
          <a:p>
            <a:endParaRPr kumimoji="1" lang="zh-CN" altLang="en-US" dirty="0"/>
          </a:p>
        </p:txBody>
      </p:sp>
      <p:sp>
        <p:nvSpPr>
          <p:cNvPr id="6" name="文本框 5">
            <a:extLst>
              <a:ext uri="{FF2B5EF4-FFF2-40B4-BE49-F238E27FC236}">
                <a16:creationId xmlns:a16="http://schemas.microsoft.com/office/drawing/2014/main" id="{85072DD9-FE1B-CE90-F41D-E40FE50F55B8}"/>
              </a:ext>
            </a:extLst>
          </p:cNvPr>
          <p:cNvSpPr txBox="1"/>
          <p:nvPr/>
        </p:nvSpPr>
        <p:spPr>
          <a:xfrm>
            <a:off x="5559721" y="5323894"/>
            <a:ext cx="2460995" cy="923330"/>
          </a:xfrm>
          <a:prstGeom prst="rect">
            <a:avLst/>
          </a:prstGeom>
          <a:noFill/>
        </p:spPr>
        <p:txBody>
          <a:bodyPr wrap="none" rtlCol="0">
            <a:spAutoFit/>
          </a:bodyPr>
          <a:lstStyle/>
          <a:p>
            <a:r>
              <a:rPr lang="en-US" altLang="zh-CN" dirty="0">
                <a:effectLst/>
                <a:latin typeface="Arial" panose="020B0604020202020204" pitchFamily="34" charset="0"/>
                <a:ea typeface="PingFang SC" panose="020B0400000000000000" pitchFamily="34" charset="-122"/>
                <a:cs typeface="Arial" panose="020B0604020202020204" pitchFamily="34" charset="0"/>
              </a:rPr>
              <a:t>Subdisciplines</a:t>
            </a:r>
            <a:r>
              <a:rPr lang="en-US" altLang="zh-CN" dirty="0">
                <a:latin typeface="Arial" panose="020B0604020202020204" pitchFamily="34" charset="0"/>
                <a:ea typeface="PingFang SC" panose="020B0400000000000000" pitchFamily="34" charset="-122"/>
                <a:cs typeface="Arial" panose="020B0604020202020204" pitchFamily="34" charset="0"/>
              </a:rPr>
              <a:t>:</a:t>
            </a:r>
            <a:endParaRPr lang="en-US" altLang="zh-CN" dirty="0">
              <a:effectLst/>
              <a:latin typeface="Arial" panose="020B0604020202020204" pitchFamily="34" charset="0"/>
              <a:ea typeface="PingFang SC" panose="020B0400000000000000" pitchFamily="34" charset="-122"/>
              <a:cs typeface="Arial" panose="020B0604020202020204" pitchFamily="34" charset="0"/>
            </a:endParaRPr>
          </a:p>
          <a:p>
            <a:pPr marL="285750" indent="-285750">
              <a:buFont typeface="Wingdings" pitchFamily="2" charset="2"/>
              <a:buChar char="l"/>
            </a:pPr>
            <a:r>
              <a:rPr lang="en-US" altLang="zh-CN" dirty="0" err="1">
                <a:effectLst/>
                <a:latin typeface="Arial" panose="020B0604020202020204" pitchFamily="34" charset="0"/>
                <a:ea typeface="PingFang SC" panose="020B0400000000000000" pitchFamily="34" charset="-122"/>
                <a:cs typeface="Arial" panose="020B0604020202020204" pitchFamily="34" charset="0"/>
              </a:rPr>
              <a:t>Tephrostratigraphy</a:t>
            </a:r>
            <a:endParaRPr lang="en-US" altLang="zh-CN" dirty="0">
              <a:effectLst/>
              <a:latin typeface="Arial" panose="020B0604020202020204" pitchFamily="34" charset="0"/>
              <a:ea typeface="PingFang SC" panose="020B0400000000000000" pitchFamily="34" charset="-122"/>
              <a:cs typeface="Arial" panose="020B0604020202020204" pitchFamily="34" charset="0"/>
            </a:endParaRPr>
          </a:p>
          <a:p>
            <a:pPr marL="285750" indent="-285750">
              <a:buFont typeface="Wingdings" pitchFamily="2" charset="2"/>
              <a:buChar char="l"/>
            </a:pPr>
            <a:r>
              <a:rPr lang="en-US" altLang="zh-CN" dirty="0" err="1">
                <a:latin typeface="Arial" panose="020B0604020202020204" pitchFamily="34" charset="0"/>
                <a:ea typeface="PingFang SC" panose="020B0400000000000000" pitchFamily="34" charset="-122"/>
                <a:cs typeface="Arial" panose="020B0604020202020204" pitchFamily="34" charset="0"/>
              </a:rPr>
              <a:t>T</a:t>
            </a:r>
            <a:r>
              <a:rPr lang="en-US" altLang="zh-CN" dirty="0" err="1">
                <a:effectLst/>
                <a:latin typeface="Arial" panose="020B0604020202020204" pitchFamily="34" charset="0"/>
                <a:ea typeface="PingFang SC" panose="020B0400000000000000" pitchFamily="34" charset="-122"/>
                <a:cs typeface="Arial" panose="020B0604020202020204" pitchFamily="34" charset="0"/>
              </a:rPr>
              <a:t>ephrochronometry</a:t>
            </a:r>
            <a:endParaRPr kumimoji="1"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58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39EE8AAB-FA5C-8D44-249D-35A8BD768A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49"/>
          <a:stretch/>
        </p:blipFill>
        <p:spPr bwMode="auto">
          <a:xfrm>
            <a:off x="0" y="3889869"/>
            <a:ext cx="4621363" cy="2968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Mount St. Helens volcano">
            <a:extLst>
              <a:ext uri="{FF2B5EF4-FFF2-40B4-BE49-F238E27FC236}">
                <a16:creationId xmlns:a16="http://schemas.microsoft.com/office/drawing/2014/main" id="{0A569101-6020-203C-EA40-512E88220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5775"/>
            <a:ext cx="4621362" cy="3466022"/>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344471D3-68DE-24CF-C5BA-9E1C8C55D3BA}"/>
              </a:ext>
            </a:extLst>
          </p:cNvPr>
          <p:cNvSpPr txBox="1"/>
          <p:nvPr/>
        </p:nvSpPr>
        <p:spPr>
          <a:xfrm>
            <a:off x="-1" y="485775"/>
            <a:ext cx="1774845" cy="369332"/>
          </a:xfrm>
          <a:prstGeom prst="rect">
            <a:avLst/>
          </a:prstGeom>
          <a:solidFill>
            <a:schemeClr val="tx1"/>
          </a:solidFill>
        </p:spPr>
        <p:txBody>
          <a:bodyPr wrap="none" rtlCol="0">
            <a:spAutoFit/>
          </a:bodyPr>
          <a:lstStyle/>
          <a:p>
            <a:r>
              <a:rPr kumimoji="1" lang="en-US" altLang="zh-CN" dirty="0">
                <a:solidFill>
                  <a:schemeClr val="bg1"/>
                </a:solidFill>
                <a:latin typeface="Arial" panose="020B0604020202020204" pitchFamily="34" charset="0"/>
                <a:cs typeface="Arial" panose="020B0604020202020204" pitchFamily="34" charset="0"/>
              </a:rPr>
              <a:t>Plinian eruption</a:t>
            </a:r>
            <a:endParaRPr kumimoji="1" lang="zh-CN" altLang="en-US" dirty="0">
              <a:solidFill>
                <a:schemeClr val="bg1"/>
              </a:solidFill>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C9860DED-62FA-6C11-A197-A75B71662691}"/>
              </a:ext>
            </a:extLst>
          </p:cNvPr>
          <p:cNvSpPr txBox="1"/>
          <p:nvPr/>
        </p:nvSpPr>
        <p:spPr>
          <a:xfrm>
            <a:off x="-1" y="3951797"/>
            <a:ext cx="2031325" cy="369332"/>
          </a:xfrm>
          <a:prstGeom prst="rect">
            <a:avLst/>
          </a:prstGeom>
          <a:solidFill>
            <a:schemeClr val="tx1"/>
          </a:solidFill>
        </p:spPr>
        <p:txBody>
          <a:bodyPr wrap="none" rtlCol="0">
            <a:spAutoFit/>
          </a:bodyPr>
          <a:lstStyle/>
          <a:p>
            <a:r>
              <a:rPr lang="en-US" altLang="zh-CN" dirty="0">
                <a:solidFill>
                  <a:schemeClr val="bg1"/>
                </a:solidFill>
                <a:effectLst/>
                <a:latin typeface="Arial" panose="020B0604020202020204" pitchFamily="34" charset="0"/>
                <a:cs typeface="Arial" panose="020B0604020202020204" pitchFamily="34" charset="0"/>
              </a:rPr>
              <a:t>Hawaiian eruption</a:t>
            </a:r>
          </a:p>
        </p:txBody>
      </p:sp>
      <p:sp>
        <p:nvSpPr>
          <p:cNvPr id="7" name="文本框 6">
            <a:extLst>
              <a:ext uri="{FF2B5EF4-FFF2-40B4-BE49-F238E27FC236}">
                <a16:creationId xmlns:a16="http://schemas.microsoft.com/office/drawing/2014/main" id="{8E5669E2-2F72-E0AE-F315-74C5992B38F8}"/>
              </a:ext>
            </a:extLst>
          </p:cNvPr>
          <p:cNvSpPr txBox="1"/>
          <p:nvPr/>
        </p:nvSpPr>
        <p:spPr>
          <a:xfrm>
            <a:off x="3824992" y="598946"/>
            <a:ext cx="748923" cy="769441"/>
          </a:xfrm>
          <a:prstGeom prst="rect">
            <a:avLst/>
          </a:prstGeom>
          <a:noFill/>
        </p:spPr>
        <p:txBody>
          <a:bodyPr wrap="none" rtlCol="0">
            <a:spAutoFit/>
          </a:bodyPr>
          <a:lstStyle/>
          <a:p>
            <a:r>
              <a:rPr kumimoji="1" lang="en-US" altLang="zh-CN" sz="4400" dirty="0">
                <a:latin typeface="Arial" panose="020B0604020202020204" pitchFamily="34" charset="0"/>
                <a:cs typeface="Arial" panose="020B0604020202020204" pitchFamily="34" charset="0"/>
              </a:rPr>
              <a:t>✅</a:t>
            </a:r>
            <a:endParaRPr kumimoji="1" lang="zh-CN" altLang="en-US" sz="4400"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9C4A6526-9EA5-25D2-F1A3-48726369BD08}"/>
              </a:ext>
            </a:extLst>
          </p:cNvPr>
          <p:cNvSpPr txBox="1"/>
          <p:nvPr/>
        </p:nvSpPr>
        <p:spPr>
          <a:xfrm>
            <a:off x="3824992" y="4077549"/>
            <a:ext cx="748923" cy="769441"/>
          </a:xfrm>
          <a:prstGeom prst="rect">
            <a:avLst/>
          </a:prstGeom>
          <a:noFill/>
        </p:spPr>
        <p:txBody>
          <a:bodyPr wrap="none" rtlCol="0">
            <a:spAutoFit/>
          </a:bodyPr>
          <a:lstStyle/>
          <a:p>
            <a:r>
              <a:rPr kumimoji="1" lang="en-US" altLang="zh-CN" sz="4400" dirty="0">
                <a:latin typeface="Arial" panose="020B0604020202020204" pitchFamily="34" charset="0"/>
                <a:cs typeface="Arial" panose="020B0604020202020204" pitchFamily="34" charset="0"/>
              </a:rPr>
              <a:t>❎</a:t>
            </a:r>
            <a:endParaRPr kumimoji="1" lang="zh-CN" altLang="en-US" sz="4400" dirty="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8D601DB8-E265-D740-F473-253DCD29DAFB}"/>
              </a:ext>
            </a:extLst>
          </p:cNvPr>
          <p:cNvSpPr/>
          <p:nvPr/>
        </p:nvSpPr>
        <p:spPr>
          <a:xfrm>
            <a:off x="0" y="0"/>
            <a:ext cx="4114800"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zh-CN" sz="2000" dirty="0">
                <a:latin typeface="Arial" panose="020B0604020202020204" pitchFamily="34" charset="0"/>
                <a:cs typeface="Arial" panose="020B0604020202020204" pitchFamily="34" charset="0"/>
              </a:rPr>
              <a:t>Tephrochronology: </a:t>
            </a:r>
            <a:r>
              <a:rPr kumimoji="1" lang="en-US" altLang="zh-CN" sz="2000" dirty="0">
                <a:solidFill>
                  <a:schemeClr val="bg1"/>
                </a:solidFill>
                <a:latin typeface="Arial" panose="020B0604020202020204" pitchFamily="34" charset="0"/>
                <a:cs typeface="Arial" panose="020B0604020202020204" pitchFamily="34" charset="0"/>
              </a:rPr>
              <a:t>Plinian eruption</a:t>
            </a:r>
            <a:endParaRPr kumimoji="1" lang="zh-CN" altLang="en-US" sz="2000" dirty="0">
              <a:solidFill>
                <a:schemeClr val="bg1"/>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6B90B129-C47B-9D10-7376-D6748B42C89E}"/>
              </a:ext>
            </a:extLst>
          </p:cNvPr>
          <p:cNvSpPr txBox="1"/>
          <p:nvPr/>
        </p:nvSpPr>
        <p:spPr>
          <a:xfrm>
            <a:off x="4660987" y="957294"/>
            <a:ext cx="7469227" cy="4893647"/>
          </a:xfrm>
          <a:prstGeom prst="rect">
            <a:avLst/>
          </a:prstGeom>
          <a:noFill/>
        </p:spPr>
        <p:txBody>
          <a:bodyPr wrap="square" rtlCol="0">
            <a:spAutoFit/>
          </a:bodyPr>
          <a:lstStyle/>
          <a:p>
            <a:r>
              <a:rPr kumimoji="1" lang="en-US" altLang="zh-CN" sz="2000" b="1" dirty="0">
                <a:latin typeface="Arial" panose="020B0604020202020204" pitchFamily="34" charset="0"/>
                <a:cs typeface="Arial" panose="020B0604020202020204" pitchFamily="34" charset="0"/>
              </a:rPr>
              <a:t>Why use tephra for chronology?</a:t>
            </a:r>
          </a:p>
          <a:p>
            <a:endParaRPr kumimoji="1" lang="en-US" altLang="zh-CN" sz="1800" b="1" dirty="0">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dirty="0">
                <a:effectLst/>
                <a:latin typeface="Arial" panose="020B0604020202020204" pitchFamily="34" charset="0"/>
                <a:cs typeface="Arial" panose="020B0604020202020204" pitchFamily="34" charset="0"/>
              </a:rPr>
              <a:t>The layer at the surface of the earth that results from tephra fallout after Plinian eruption provides an instantaneous time datum that is precise enough for most geologic studies.</a:t>
            </a:r>
          </a:p>
          <a:p>
            <a:endParaRPr kumimoji="1" lang="en-US" altLang="zh-CN" sz="1800" b="1" dirty="0">
              <a:latin typeface="Arial" panose="020B0604020202020204" pitchFamily="34" charset="0"/>
              <a:cs typeface="Arial" panose="020B0604020202020204" pitchFamily="34" charset="0"/>
            </a:endParaRPr>
          </a:p>
          <a:p>
            <a:r>
              <a:rPr kumimoji="1" lang="en-US" altLang="zh-CN" sz="2000" b="1" dirty="0">
                <a:latin typeface="Arial" panose="020B0604020202020204" pitchFamily="34" charset="0"/>
                <a:cs typeface="Arial" panose="020B0604020202020204" pitchFamily="34" charset="0"/>
              </a:rPr>
              <a:t>Plinian eruption (</a:t>
            </a:r>
            <a:r>
              <a:rPr lang="en-US" altLang="zh-CN" sz="2000" b="1" dirty="0">
                <a:solidFill>
                  <a:srgbClr val="0E0E0E"/>
                </a:solidFill>
                <a:effectLst/>
                <a:latin typeface="Arial" panose="020B0604020202020204" pitchFamily="34" charset="0"/>
                <a:cs typeface="Arial" panose="020B0604020202020204" pitchFamily="34" charset="0"/>
              </a:rPr>
              <a:t>the only eruption type people are concerned with</a:t>
            </a:r>
            <a:r>
              <a:rPr kumimoji="1" lang="en-US" altLang="zh-CN" sz="2000" b="1" dirty="0">
                <a:latin typeface="Arial" panose="020B0604020202020204" pitchFamily="34" charset="0"/>
                <a:cs typeface="Arial" panose="020B0604020202020204" pitchFamily="34" charset="0"/>
              </a:rPr>
              <a:t>):</a:t>
            </a:r>
          </a:p>
          <a:p>
            <a:endParaRPr lang="en-US" altLang="zh-CN" dirty="0">
              <a:effectLst/>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dirty="0">
                <a:latin typeface="Arial" panose="020B0604020202020204" pitchFamily="34" charset="0"/>
                <a:cs typeface="Arial" panose="020B0604020202020204" pitchFamily="34" charset="0"/>
              </a:rPr>
              <a:t>E</a:t>
            </a:r>
            <a:r>
              <a:rPr lang="en-US" altLang="zh-CN" dirty="0">
                <a:effectLst/>
                <a:latin typeface="Arial" panose="020B0604020202020204" pitchFamily="34" charset="0"/>
                <a:cs typeface="Arial" panose="020B0604020202020204" pitchFamily="34" charset="0"/>
              </a:rPr>
              <a:t>xplosive volcanic eruptions that have injected large amounts of volcanic material into the atmosphere.</a:t>
            </a:r>
          </a:p>
          <a:p>
            <a:pPr marL="285750" indent="-285750">
              <a:buFont typeface="Wingdings" pitchFamily="2" charset="2"/>
              <a:buChar char="l"/>
            </a:pPr>
            <a:endParaRPr lang="en-US" altLang="zh-CN" dirty="0">
              <a:effectLst/>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dirty="0">
                <a:latin typeface="Arial" panose="020B0604020202020204" pitchFamily="34" charset="0"/>
                <a:cs typeface="Arial" panose="020B0604020202020204" pitchFamily="34" charset="0"/>
              </a:rPr>
              <a:t>P</a:t>
            </a:r>
            <a:r>
              <a:rPr lang="en-US" altLang="zh-CN" dirty="0">
                <a:effectLst/>
                <a:latin typeface="Arial" panose="020B0604020202020204" pitchFamily="34" charset="0"/>
                <a:cs typeface="Arial" panose="020B0604020202020204" pitchFamily="34" charset="0"/>
              </a:rPr>
              <a:t>roduced from viscous, silicic magmas</a:t>
            </a:r>
            <a:r>
              <a:rPr lang="zh-CN" altLang="en-US" dirty="0">
                <a:effectLst/>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not basaltic or andesitic magma (less viscous)</a:t>
            </a:r>
          </a:p>
          <a:p>
            <a:pPr marL="285750" indent="-285750">
              <a:buFont typeface="Wingdings" pitchFamily="2" charset="2"/>
              <a:buChar char="l"/>
            </a:pPr>
            <a:endParaRPr lang="en-US" altLang="zh-CN" dirty="0">
              <a:latin typeface="Arial" panose="020B0604020202020204" pitchFamily="34" charset="0"/>
              <a:cs typeface="Arial" panose="020B0604020202020204" pitchFamily="34" charset="0"/>
            </a:endParaRPr>
          </a:p>
          <a:p>
            <a:pPr marL="285750" indent="-285750">
              <a:buFont typeface="Wingdings" pitchFamily="2" charset="2"/>
              <a:buChar char="l"/>
            </a:pPr>
            <a:endParaRPr lang="en-US" altLang="zh-CN" dirty="0">
              <a:effectLst/>
              <a:latin typeface="Arial" panose="020B0604020202020204" pitchFamily="34" charset="0"/>
              <a:cs typeface="Arial" panose="020B0604020202020204" pitchFamily="34" charset="0"/>
            </a:endParaRPr>
          </a:p>
          <a:p>
            <a:endParaRPr kumimoji="1" lang="zh-CN" altLang="en-US" dirty="0"/>
          </a:p>
        </p:txBody>
      </p:sp>
    </p:spTree>
    <p:extLst>
      <p:ext uri="{BB962C8B-B14F-4D97-AF65-F5344CB8AC3E}">
        <p14:creationId xmlns:p14="http://schemas.microsoft.com/office/powerpoint/2010/main" val="952980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图片包含 男人, 树, 站, 绿色&#10;&#10;描述已自动生成">
            <a:extLst>
              <a:ext uri="{FF2B5EF4-FFF2-40B4-BE49-F238E27FC236}">
                <a16:creationId xmlns:a16="http://schemas.microsoft.com/office/drawing/2014/main" id="{C22F5536-82E3-15FF-3892-34FE1BA81FFE}"/>
              </a:ext>
            </a:extLst>
          </p:cNvPr>
          <p:cNvPicPr>
            <a:picLocks noChangeAspect="1"/>
          </p:cNvPicPr>
          <p:nvPr/>
        </p:nvPicPr>
        <p:blipFill>
          <a:blip r:embed="rId2"/>
          <a:stretch>
            <a:fillRect/>
          </a:stretch>
        </p:blipFill>
        <p:spPr>
          <a:xfrm>
            <a:off x="0" y="559894"/>
            <a:ext cx="5952920" cy="3894103"/>
          </a:xfrm>
          <a:prstGeom prst="rect">
            <a:avLst/>
          </a:prstGeom>
        </p:spPr>
      </p:pic>
      <p:sp>
        <p:nvSpPr>
          <p:cNvPr id="5" name="文本框 4">
            <a:extLst>
              <a:ext uri="{FF2B5EF4-FFF2-40B4-BE49-F238E27FC236}">
                <a16:creationId xmlns:a16="http://schemas.microsoft.com/office/drawing/2014/main" id="{59095890-B6F4-0C57-B0CE-D72DE59532D3}"/>
              </a:ext>
            </a:extLst>
          </p:cNvPr>
          <p:cNvSpPr txBox="1"/>
          <p:nvPr/>
        </p:nvSpPr>
        <p:spPr>
          <a:xfrm>
            <a:off x="5906882" y="497388"/>
            <a:ext cx="6198619" cy="1320362"/>
          </a:xfrm>
          <a:prstGeom prst="rect">
            <a:avLst/>
          </a:prstGeom>
          <a:noFill/>
        </p:spPr>
        <p:txBody>
          <a:bodyPr wrap="square" rtlCol="0">
            <a:spAutoFit/>
          </a:bodyPr>
          <a:lstStyle/>
          <a:p>
            <a:r>
              <a:rPr lang="en-US" altLang="zh-CN" sz="1800" b="1" dirty="0" err="1">
                <a:effectLst/>
                <a:latin typeface="Arial" panose="020B0604020202020204" pitchFamily="34" charset="0"/>
                <a:ea typeface="PingFang SC" panose="020B0400000000000000" pitchFamily="34" charset="-122"/>
                <a:cs typeface="Arial" panose="020B0604020202020204" pitchFamily="34" charset="0"/>
              </a:rPr>
              <a:t>Tephrostratigraphy</a:t>
            </a:r>
            <a:r>
              <a:rPr lang="en-US" altLang="zh-CN" b="1" dirty="0">
                <a:latin typeface="Arial" panose="020B0604020202020204" pitchFamily="34" charset="0"/>
                <a:ea typeface="PingFang SC" panose="020B0400000000000000" pitchFamily="34" charset="-122"/>
                <a:cs typeface="Arial" panose="020B0604020202020204" pitchFamily="34" charset="0"/>
              </a:rPr>
              <a:t>: </a:t>
            </a:r>
          </a:p>
          <a:p>
            <a:pPr marL="285750" indent="-285750">
              <a:buFont typeface="Wingdings" pitchFamily="2" charset="2"/>
              <a:buChar char="l"/>
            </a:pPr>
            <a:r>
              <a:rPr lang="en-US" altLang="zh-CN" dirty="0">
                <a:effectLst/>
                <a:latin typeface="Helvetica" pitchFamily="2" charset="0"/>
              </a:rPr>
              <a:t>The correlation of tephra layers by their distinguishing physical and chemical characteristics, and by the characteristic stratigraphic sequences.</a:t>
            </a:r>
          </a:p>
        </p:txBody>
      </p:sp>
      <p:sp>
        <p:nvSpPr>
          <p:cNvPr id="9" name="矩形 8">
            <a:extLst>
              <a:ext uri="{FF2B5EF4-FFF2-40B4-BE49-F238E27FC236}">
                <a16:creationId xmlns:a16="http://schemas.microsoft.com/office/drawing/2014/main" id="{E1BC0F48-65FD-F695-BEAE-E605378565B3}"/>
              </a:ext>
            </a:extLst>
          </p:cNvPr>
          <p:cNvSpPr/>
          <p:nvPr/>
        </p:nvSpPr>
        <p:spPr>
          <a:xfrm>
            <a:off x="0" y="0"/>
            <a:ext cx="12191999"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zh-CN" sz="2000" dirty="0">
                <a:latin typeface="Arial" panose="020B0604020202020204" pitchFamily="34" charset="0"/>
                <a:cs typeface="Arial" panose="020B0604020202020204" pitchFamily="34" charset="0"/>
              </a:rPr>
              <a:t>Tephrochronology: </a:t>
            </a:r>
            <a:r>
              <a:rPr lang="en-US" altLang="zh-CN" sz="2000" dirty="0" err="1">
                <a:effectLst/>
                <a:latin typeface="Arial" panose="020B0604020202020204" pitchFamily="34" charset="0"/>
                <a:ea typeface="PingFang SC" panose="020B0400000000000000" pitchFamily="34" charset="-122"/>
                <a:cs typeface="Arial" panose="020B0604020202020204" pitchFamily="34" charset="0"/>
              </a:rPr>
              <a:t>Tephrostratigraphy</a:t>
            </a:r>
            <a:r>
              <a:rPr lang="en-US" altLang="zh-CN" sz="2000" dirty="0">
                <a:effectLst/>
                <a:latin typeface="Arial" panose="020B0604020202020204" pitchFamily="34" charset="0"/>
                <a:ea typeface="PingFang SC" panose="020B0400000000000000" pitchFamily="34" charset="-122"/>
                <a:cs typeface="Arial" panose="020B0604020202020204" pitchFamily="34" charset="0"/>
              </a:rPr>
              <a:t>: Composition of tephra</a:t>
            </a:r>
            <a:r>
              <a:rPr lang="en-US" altLang="zh-CN" sz="2000" dirty="0">
                <a:latin typeface="Arial" panose="020B0604020202020204" pitchFamily="34" charset="0"/>
                <a:ea typeface="PingFang SC" panose="020B0400000000000000" pitchFamily="34" charset="-122"/>
                <a:cs typeface="Arial" panose="020B0604020202020204" pitchFamily="34" charset="0"/>
              </a:rPr>
              <a:t>: </a:t>
            </a:r>
            <a:r>
              <a:rPr lang="en-US" altLang="zh-CN" sz="2000" dirty="0">
                <a:solidFill>
                  <a:schemeClr val="bg1"/>
                </a:solidFill>
                <a:effectLst/>
                <a:latin typeface="Arial" panose="020B0604020202020204" pitchFamily="34" charset="0"/>
                <a:cs typeface="Arial" panose="020B0604020202020204" pitchFamily="34" charset="0"/>
              </a:rPr>
              <a:t>Petrological and mineralogical composition</a:t>
            </a:r>
            <a:endParaRPr kumimoji="1" lang="zh-CN" altLang="en-US" sz="2000" dirty="0">
              <a:solidFill>
                <a:schemeClr val="bg1"/>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29CA7E6D-065B-6A11-156C-DF9503C7EC84}"/>
              </a:ext>
            </a:extLst>
          </p:cNvPr>
          <p:cNvSpPr txBox="1"/>
          <p:nvPr/>
        </p:nvSpPr>
        <p:spPr>
          <a:xfrm>
            <a:off x="5906882" y="1674407"/>
            <a:ext cx="6313949" cy="1477328"/>
          </a:xfrm>
          <a:prstGeom prst="rect">
            <a:avLst/>
          </a:prstGeom>
          <a:noFill/>
        </p:spPr>
        <p:txBody>
          <a:bodyPr wrap="square" rtlCol="0">
            <a:spAutoFit/>
          </a:bodyPr>
          <a:lstStyle/>
          <a:p>
            <a:r>
              <a:rPr lang="en-US" altLang="zh-CN" b="1" dirty="0">
                <a:solidFill>
                  <a:srgbClr val="0E0E0E"/>
                </a:solidFill>
                <a:effectLst/>
                <a:latin typeface="Arial" panose="020B0604020202020204" pitchFamily="34" charset="0"/>
                <a:cs typeface="Arial" panose="020B0604020202020204" pitchFamily="34" charset="0"/>
              </a:rPr>
              <a:t>The characteristics to distinguish different tephra layers</a:t>
            </a:r>
            <a:r>
              <a:rPr lang="en-US" altLang="zh-CN" b="1" dirty="0">
                <a:solidFill>
                  <a:srgbClr val="0E0E0E"/>
                </a:solidFill>
                <a:latin typeface="Arial" panose="020B0604020202020204" pitchFamily="34" charset="0"/>
                <a:cs typeface="Arial" panose="020B0604020202020204" pitchFamily="34" charset="0"/>
              </a:rPr>
              <a:t>:</a:t>
            </a:r>
            <a:endParaRPr lang="en-US" altLang="zh-CN" dirty="0">
              <a:solidFill>
                <a:srgbClr val="0E0E0E"/>
              </a:solidFill>
              <a:effectLst/>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dirty="0">
                <a:solidFill>
                  <a:srgbClr val="0E0E0E"/>
                </a:solidFill>
                <a:effectLst/>
                <a:latin typeface="Arial" panose="020B0604020202020204" pitchFamily="34" charset="0"/>
                <a:cs typeface="Arial" panose="020B0604020202020204" pitchFamily="34" charset="0"/>
              </a:rPr>
              <a:t>Petrological and mineralogical composition:</a:t>
            </a:r>
          </a:p>
          <a:p>
            <a:pPr marL="285750" indent="-285750">
              <a:buFont typeface="Arial" panose="020B0604020202020204" pitchFamily="34" charset="0"/>
              <a:buChar char="•"/>
            </a:pPr>
            <a:r>
              <a:rPr kumimoji="1" lang="en-US" altLang="zh-CN" dirty="0">
                <a:latin typeface="Arial" panose="020B0604020202020204" pitchFamily="34" charset="0"/>
                <a:cs typeface="Arial" panose="020B0604020202020204" pitchFamily="34" charset="0"/>
              </a:rPr>
              <a:t>Glass shards, crystalline minerals and crystal fragments</a:t>
            </a:r>
          </a:p>
          <a:p>
            <a:pPr marL="285750" indent="-285750">
              <a:buFont typeface="Arial" panose="020B0604020202020204" pitchFamily="34" charset="0"/>
              <a:buChar char="•"/>
            </a:pPr>
            <a:endParaRPr lang="en-US" altLang="zh-CN" dirty="0">
              <a:solidFill>
                <a:srgbClr val="0E0E0E"/>
              </a:solidFill>
              <a:effectLst/>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dirty="0">
                <a:solidFill>
                  <a:srgbClr val="0E0E0E"/>
                </a:solidFill>
                <a:latin typeface="Arial" panose="020B0604020202020204" pitchFamily="34" charset="0"/>
                <a:cs typeface="Arial" panose="020B0604020202020204" pitchFamily="34" charset="0"/>
              </a:rPr>
              <a:t>C</a:t>
            </a:r>
            <a:r>
              <a:rPr lang="en-US" altLang="zh-CN" dirty="0">
                <a:solidFill>
                  <a:srgbClr val="0E0E0E"/>
                </a:solidFill>
                <a:effectLst/>
                <a:latin typeface="Arial" panose="020B0604020202020204" pitchFamily="34" charset="0"/>
                <a:cs typeface="Arial" panose="020B0604020202020204" pitchFamily="34" charset="0"/>
              </a:rPr>
              <a:t>hemical composition</a:t>
            </a:r>
          </a:p>
        </p:txBody>
      </p:sp>
      <mc:AlternateContent xmlns:mc="http://schemas.openxmlformats.org/markup-compatibility/2006" xmlns:p14="http://schemas.microsoft.com/office/powerpoint/2010/main">
        <mc:Choice Requires="p14">
          <p:contentPart p14:bwMode="auto" r:id="rId3">
            <p14:nvContentPartPr>
              <p14:cNvPr id="21" name="墨迹 20">
                <a:extLst>
                  <a:ext uri="{FF2B5EF4-FFF2-40B4-BE49-F238E27FC236}">
                    <a16:creationId xmlns:a16="http://schemas.microsoft.com/office/drawing/2014/main" id="{2FB2817B-FC70-957B-4A06-9630F5C92836}"/>
                  </a:ext>
                </a:extLst>
              </p14:cNvPr>
              <p14:cNvContentPartPr/>
              <p14:nvPr/>
            </p14:nvContentPartPr>
            <p14:xfrm>
              <a:off x="558721" y="685797"/>
              <a:ext cx="343223" cy="1904549"/>
            </p14:xfrm>
          </p:contentPart>
        </mc:Choice>
        <mc:Fallback xmlns="">
          <p:pic>
            <p:nvPicPr>
              <p:cNvPr id="21" name="墨迹 20">
                <a:extLst>
                  <a:ext uri="{FF2B5EF4-FFF2-40B4-BE49-F238E27FC236}">
                    <a16:creationId xmlns:a16="http://schemas.microsoft.com/office/drawing/2014/main" id="{2FB2817B-FC70-957B-4A06-9630F5C92836}"/>
                  </a:ext>
                </a:extLst>
              </p:cNvPr>
              <p:cNvPicPr/>
              <p:nvPr/>
            </p:nvPicPr>
            <p:blipFill>
              <a:blip r:embed="rId4"/>
              <a:stretch>
                <a:fillRect/>
              </a:stretch>
            </p:blipFill>
            <p:spPr>
              <a:xfrm>
                <a:off x="504755" y="578169"/>
                <a:ext cx="450795" cy="212016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 name="墨迹 21">
                <a:extLst>
                  <a:ext uri="{FF2B5EF4-FFF2-40B4-BE49-F238E27FC236}">
                    <a16:creationId xmlns:a16="http://schemas.microsoft.com/office/drawing/2014/main" id="{B35CEAC5-2F76-BD16-468A-1C3A66118E94}"/>
                  </a:ext>
                </a:extLst>
              </p14:cNvPr>
              <p14:cNvContentPartPr/>
              <p14:nvPr/>
            </p14:nvContentPartPr>
            <p14:xfrm>
              <a:off x="4518022" y="-1154948"/>
              <a:ext cx="360" cy="360"/>
            </p14:xfrm>
          </p:contentPart>
        </mc:Choice>
        <mc:Fallback xmlns="">
          <p:pic>
            <p:nvPicPr>
              <p:cNvPr id="22" name="墨迹 21">
                <a:extLst>
                  <a:ext uri="{FF2B5EF4-FFF2-40B4-BE49-F238E27FC236}">
                    <a16:creationId xmlns:a16="http://schemas.microsoft.com/office/drawing/2014/main" id="{B35CEAC5-2F76-BD16-468A-1C3A66118E94}"/>
                  </a:ext>
                </a:extLst>
              </p:cNvPr>
              <p:cNvPicPr/>
              <p:nvPr/>
            </p:nvPicPr>
            <p:blipFill>
              <a:blip r:embed="rId6"/>
              <a:stretch>
                <a:fillRect/>
              </a:stretch>
            </p:blipFill>
            <p:spPr>
              <a:xfrm>
                <a:off x="4464022" y="-12629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墨迹 24">
                <a:extLst>
                  <a:ext uri="{FF2B5EF4-FFF2-40B4-BE49-F238E27FC236}">
                    <a16:creationId xmlns:a16="http://schemas.microsoft.com/office/drawing/2014/main" id="{8BAF31B3-6D9B-001E-B00C-1268A40221EE}"/>
                  </a:ext>
                </a:extLst>
              </p14:cNvPr>
              <p14:cNvContentPartPr/>
              <p14:nvPr/>
            </p14:nvContentPartPr>
            <p14:xfrm>
              <a:off x="1282702" y="3331012"/>
              <a:ext cx="218520" cy="173160"/>
            </p14:xfrm>
          </p:contentPart>
        </mc:Choice>
        <mc:Fallback xmlns="">
          <p:pic>
            <p:nvPicPr>
              <p:cNvPr id="25" name="墨迹 24">
                <a:extLst>
                  <a:ext uri="{FF2B5EF4-FFF2-40B4-BE49-F238E27FC236}">
                    <a16:creationId xmlns:a16="http://schemas.microsoft.com/office/drawing/2014/main" id="{8BAF31B3-6D9B-001E-B00C-1268A40221EE}"/>
                  </a:ext>
                </a:extLst>
              </p:cNvPr>
              <p:cNvPicPr/>
              <p:nvPr/>
            </p:nvPicPr>
            <p:blipFill>
              <a:blip r:embed="rId8"/>
              <a:stretch>
                <a:fillRect/>
              </a:stretch>
            </p:blipFill>
            <p:spPr>
              <a:xfrm>
                <a:off x="1229062" y="3223372"/>
                <a:ext cx="32616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墨迹 25">
                <a:extLst>
                  <a:ext uri="{FF2B5EF4-FFF2-40B4-BE49-F238E27FC236}">
                    <a16:creationId xmlns:a16="http://schemas.microsoft.com/office/drawing/2014/main" id="{97992B5E-E4F5-C1C2-F9F4-AB1959EFC54B}"/>
                  </a:ext>
                </a:extLst>
              </p14:cNvPr>
              <p14:cNvContentPartPr/>
              <p14:nvPr/>
            </p14:nvContentPartPr>
            <p14:xfrm>
              <a:off x="4972342" y="4003852"/>
              <a:ext cx="294480" cy="209160"/>
            </p14:xfrm>
          </p:contentPart>
        </mc:Choice>
        <mc:Fallback xmlns="">
          <p:pic>
            <p:nvPicPr>
              <p:cNvPr id="26" name="墨迹 25">
                <a:extLst>
                  <a:ext uri="{FF2B5EF4-FFF2-40B4-BE49-F238E27FC236}">
                    <a16:creationId xmlns:a16="http://schemas.microsoft.com/office/drawing/2014/main" id="{97992B5E-E4F5-C1C2-F9F4-AB1959EFC54B}"/>
                  </a:ext>
                </a:extLst>
              </p:cNvPr>
              <p:cNvPicPr/>
              <p:nvPr/>
            </p:nvPicPr>
            <p:blipFill>
              <a:blip r:embed="rId10"/>
              <a:stretch>
                <a:fillRect/>
              </a:stretch>
            </p:blipFill>
            <p:spPr>
              <a:xfrm>
                <a:off x="4918702" y="3895852"/>
                <a:ext cx="40212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9" name="墨迹 28">
                <a:extLst>
                  <a:ext uri="{FF2B5EF4-FFF2-40B4-BE49-F238E27FC236}">
                    <a16:creationId xmlns:a16="http://schemas.microsoft.com/office/drawing/2014/main" id="{EDB444AF-E4C4-CC1E-94D2-CBF771A85581}"/>
                  </a:ext>
                </a:extLst>
              </p14:cNvPr>
              <p14:cNvContentPartPr/>
              <p14:nvPr/>
            </p14:nvContentPartPr>
            <p14:xfrm>
              <a:off x="3168742" y="859612"/>
              <a:ext cx="696600" cy="565920"/>
            </p14:xfrm>
          </p:contentPart>
        </mc:Choice>
        <mc:Fallback xmlns="">
          <p:pic>
            <p:nvPicPr>
              <p:cNvPr id="29" name="墨迹 28">
                <a:extLst>
                  <a:ext uri="{FF2B5EF4-FFF2-40B4-BE49-F238E27FC236}">
                    <a16:creationId xmlns:a16="http://schemas.microsoft.com/office/drawing/2014/main" id="{EDB444AF-E4C4-CC1E-94D2-CBF771A85581}"/>
                  </a:ext>
                </a:extLst>
              </p:cNvPr>
              <p:cNvPicPr/>
              <p:nvPr/>
            </p:nvPicPr>
            <p:blipFill>
              <a:blip r:embed="rId12"/>
              <a:stretch>
                <a:fillRect/>
              </a:stretch>
            </p:blipFill>
            <p:spPr>
              <a:xfrm>
                <a:off x="3115102" y="751612"/>
                <a:ext cx="804240" cy="781560"/>
              </a:xfrm>
              <a:prstGeom prst="rect">
                <a:avLst/>
              </a:prstGeom>
            </p:spPr>
          </p:pic>
        </mc:Fallback>
      </mc:AlternateContent>
      <p:sp>
        <p:nvSpPr>
          <p:cNvPr id="30" name="文本框 29">
            <a:extLst>
              <a:ext uri="{FF2B5EF4-FFF2-40B4-BE49-F238E27FC236}">
                <a16:creationId xmlns:a16="http://schemas.microsoft.com/office/drawing/2014/main" id="{24290587-54A5-337E-45C8-7169B96D10A0}"/>
              </a:ext>
            </a:extLst>
          </p:cNvPr>
          <p:cNvSpPr txBox="1"/>
          <p:nvPr/>
        </p:nvSpPr>
        <p:spPr>
          <a:xfrm>
            <a:off x="5005346" y="4739425"/>
            <a:ext cx="1659956" cy="369332"/>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Type</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G</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(grey)</a:t>
            </a:r>
            <a:endParaRPr kumimoji="1" lang="zh-CN" altLang="en-US"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D7ACCE2D-F330-C2F1-E67D-1549BD251E0E}"/>
              </a:ext>
            </a:extLst>
          </p:cNvPr>
          <p:cNvSpPr txBox="1"/>
          <p:nvPr/>
        </p:nvSpPr>
        <p:spPr>
          <a:xfrm>
            <a:off x="2605217" y="4753715"/>
            <a:ext cx="1723613"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Type</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W (white)</a:t>
            </a:r>
            <a:endParaRPr kumimoji="1" lang="zh-CN" altLang="en-US"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C4F3336D-A692-9FB2-05EB-4A85DA99ECA6}"/>
              </a:ext>
            </a:extLst>
          </p:cNvPr>
          <p:cNvSpPr txBox="1"/>
          <p:nvPr/>
        </p:nvSpPr>
        <p:spPr>
          <a:xfrm>
            <a:off x="-31398" y="4753715"/>
            <a:ext cx="2685351"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Dacitic</a:t>
            </a:r>
            <a:r>
              <a:rPr kumimoji="1" lang="zh-CN" altLang="en-US" dirty="0">
                <a:latin typeface="Arial" panose="020B0604020202020204" pitchFamily="34" charset="0"/>
                <a:cs typeface="Arial" panose="020B0604020202020204" pitchFamily="34" charset="0"/>
              </a:rPr>
              <a:t> </a:t>
            </a:r>
            <a:r>
              <a:rPr kumimoji="1" lang="en-US" altLang="zh-CN" dirty="0">
                <a:latin typeface="Arial" panose="020B0604020202020204" pitchFamily="34" charset="0"/>
                <a:cs typeface="Arial" panose="020B0604020202020204" pitchFamily="34" charset="0"/>
              </a:rPr>
              <a:t>type (more color)</a:t>
            </a:r>
            <a:endParaRPr kumimoji="1" lang="zh-CN" altLang="en-US" dirty="0">
              <a:latin typeface="Arial" panose="020B0604020202020204" pitchFamily="34" charset="0"/>
              <a:cs typeface="Arial" panose="020B0604020202020204" pitchFamily="34" charset="0"/>
            </a:endParaRPr>
          </a:p>
        </p:txBody>
      </p:sp>
      <p:cxnSp>
        <p:nvCxnSpPr>
          <p:cNvPr id="34" name="直线箭头连接符 33">
            <a:extLst>
              <a:ext uri="{FF2B5EF4-FFF2-40B4-BE49-F238E27FC236}">
                <a16:creationId xmlns:a16="http://schemas.microsoft.com/office/drawing/2014/main" id="{D44D501E-356A-19B8-894B-CF7C320599F0}"/>
              </a:ext>
            </a:extLst>
          </p:cNvPr>
          <p:cNvCxnSpPr>
            <a:cxnSpLocks/>
            <a:stCxn id="32" idx="0"/>
          </p:cNvCxnSpPr>
          <p:nvPr/>
        </p:nvCxnSpPr>
        <p:spPr>
          <a:xfrm flipH="1" flipV="1">
            <a:off x="562249" y="1247918"/>
            <a:ext cx="749029" cy="350579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直线箭头连接符 35">
            <a:extLst>
              <a:ext uri="{FF2B5EF4-FFF2-40B4-BE49-F238E27FC236}">
                <a16:creationId xmlns:a16="http://schemas.microsoft.com/office/drawing/2014/main" id="{761A211B-BE6C-F7E6-016B-B8C1DB5EAB58}"/>
              </a:ext>
            </a:extLst>
          </p:cNvPr>
          <p:cNvCxnSpPr>
            <a:cxnSpLocks/>
            <a:stCxn id="31" idx="0"/>
          </p:cNvCxnSpPr>
          <p:nvPr/>
        </p:nvCxnSpPr>
        <p:spPr>
          <a:xfrm flipV="1">
            <a:off x="3467024" y="1247918"/>
            <a:ext cx="142687" cy="350579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直线箭头连接符 41">
            <a:extLst>
              <a:ext uri="{FF2B5EF4-FFF2-40B4-BE49-F238E27FC236}">
                <a16:creationId xmlns:a16="http://schemas.microsoft.com/office/drawing/2014/main" id="{A25A1B3D-F2FF-F552-F4AD-7A9D2410D520}"/>
              </a:ext>
            </a:extLst>
          </p:cNvPr>
          <p:cNvCxnSpPr>
            <a:cxnSpLocks/>
            <a:stCxn id="30" idx="0"/>
          </p:cNvCxnSpPr>
          <p:nvPr/>
        </p:nvCxnSpPr>
        <p:spPr>
          <a:xfrm flipH="1" flipV="1">
            <a:off x="5134005" y="4090498"/>
            <a:ext cx="701319" cy="648927"/>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44" name="直线箭头连接符 43">
            <a:extLst>
              <a:ext uri="{FF2B5EF4-FFF2-40B4-BE49-F238E27FC236}">
                <a16:creationId xmlns:a16="http://schemas.microsoft.com/office/drawing/2014/main" id="{C9DE4D3B-FFFD-00A9-62B8-D4D2FDFE1D12}"/>
              </a:ext>
            </a:extLst>
          </p:cNvPr>
          <p:cNvCxnSpPr>
            <a:cxnSpLocks/>
            <a:stCxn id="30" idx="0"/>
          </p:cNvCxnSpPr>
          <p:nvPr/>
        </p:nvCxnSpPr>
        <p:spPr>
          <a:xfrm flipH="1" flipV="1">
            <a:off x="1391962" y="3417592"/>
            <a:ext cx="4443362" cy="1321833"/>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53" name="图片 52" descr="图片包含 桌子, 食物, 女人, 覆盖&#10;&#10;描述已自动生成">
            <a:extLst>
              <a:ext uri="{FF2B5EF4-FFF2-40B4-BE49-F238E27FC236}">
                <a16:creationId xmlns:a16="http://schemas.microsoft.com/office/drawing/2014/main" id="{1D8CD6D9-A0BA-E43B-024D-0EEF8B20A825}"/>
              </a:ext>
            </a:extLst>
          </p:cNvPr>
          <p:cNvPicPr>
            <a:picLocks noChangeAspect="1"/>
          </p:cNvPicPr>
          <p:nvPr/>
        </p:nvPicPr>
        <p:blipFill>
          <a:blip r:embed="rId13"/>
          <a:srcRect b="50000"/>
          <a:stretch/>
        </p:blipFill>
        <p:spPr>
          <a:xfrm>
            <a:off x="5013033" y="5134192"/>
            <a:ext cx="2340456" cy="1723809"/>
          </a:xfrm>
          <a:prstGeom prst="rect">
            <a:avLst/>
          </a:prstGeom>
        </p:spPr>
      </p:pic>
      <p:pic>
        <p:nvPicPr>
          <p:cNvPr id="54" name="图片 53" descr="图片包含 桌子, 食物, 女人, 覆盖&#10;&#10;描述已自动生成">
            <a:extLst>
              <a:ext uri="{FF2B5EF4-FFF2-40B4-BE49-F238E27FC236}">
                <a16:creationId xmlns:a16="http://schemas.microsoft.com/office/drawing/2014/main" id="{C9E63A57-BE3E-9A5E-B946-A6FF2E7EADD3}"/>
              </a:ext>
            </a:extLst>
          </p:cNvPr>
          <p:cNvPicPr>
            <a:picLocks noChangeAspect="1"/>
          </p:cNvPicPr>
          <p:nvPr/>
        </p:nvPicPr>
        <p:blipFill>
          <a:blip r:embed="rId13"/>
          <a:srcRect t="53849"/>
          <a:stretch/>
        </p:blipFill>
        <p:spPr>
          <a:xfrm>
            <a:off x="7353489" y="5200789"/>
            <a:ext cx="2437675" cy="1657211"/>
          </a:xfrm>
          <a:prstGeom prst="rect">
            <a:avLst/>
          </a:prstGeom>
        </p:spPr>
      </p:pic>
      <p:pic>
        <p:nvPicPr>
          <p:cNvPr id="60" name="图片 59" descr="图片包含 关, 蛋糕, 鸟, 动物&#10;&#10;描述已自动生成">
            <a:extLst>
              <a:ext uri="{FF2B5EF4-FFF2-40B4-BE49-F238E27FC236}">
                <a16:creationId xmlns:a16="http://schemas.microsoft.com/office/drawing/2014/main" id="{C433C360-D932-6E34-EBF0-1881822ABFB0}"/>
              </a:ext>
            </a:extLst>
          </p:cNvPr>
          <p:cNvPicPr>
            <a:picLocks noChangeAspect="1"/>
          </p:cNvPicPr>
          <p:nvPr/>
        </p:nvPicPr>
        <p:blipFill>
          <a:blip r:embed="rId14"/>
          <a:stretch>
            <a:fillRect/>
          </a:stretch>
        </p:blipFill>
        <p:spPr>
          <a:xfrm>
            <a:off x="0" y="5142021"/>
            <a:ext cx="4343400" cy="1536700"/>
          </a:xfrm>
          <a:prstGeom prst="rect">
            <a:avLst/>
          </a:prstGeom>
        </p:spPr>
      </p:pic>
      <p:sp>
        <p:nvSpPr>
          <p:cNvPr id="3" name="文本框 2">
            <a:extLst>
              <a:ext uri="{FF2B5EF4-FFF2-40B4-BE49-F238E27FC236}">
                <a16:creationId xmlns:a16="http://schemas.microsoft.com/office/drawing/2014/main" id="{E6E6C51C-208B-B28D-6B3D-C0BB5BF72682}"/>
              </a:ext>
            </a:extLst>
          </p:cNvPr>
          <p:cNvSpPr txBox="1"/>
          <p:nvPr/>
        </p:nvSpPr>
        <p:spPr>
          <a:xfrm>
            <a:off x="5906881" y="3741062"/>
            <a:ext cx="6285117" cy="1354217"/>
          </a:xfrm>
          <a:prstGeom prst="rect">
            <a:avLst/>
          </a:prstGeom>
          <a:noFill/>
        </p:spPr>
        <p:txBody>
          <a:bodyPr wrap="square" rtlCol="0">
            <a:spAutoFit/>
          </a:bodyPr>
          <a:lstStyle/>
          <a:p>
            <a:pPr marL="285750" indent="-285750">
              <a:buFont typeface="Wingdings" pitchFamily="2" charset="2"/>
              <a:buChar char="l"/>
            </a:pPr>
            <a:r>
              <a:rPr lang="en-US" altLang="zh-CN" sz="1600" dirty="0">
                <a:effectLst/>
                <a:latin typeface="Helvetica" pitchFamily="2" charset="0"/>
              </a:rPr>
              <a:t>The type G and W tephra layers often contain plagioclase feldspar and sanidine, quartz, orthopyroxene, and hornblende. </a:t>
            </a:r>
          </a:p>
          <a:p>
            <a:pPr marL="285750" indent="-285750">
              <a:buFont typeface="Wingdings" pitchFamily="2" charset="2"/>
              <a:buChar char="l"/>
            </a:pPr>
            <a:r>
              <a:rPr lang="en-US" altLang="zh-CN" sz="1600" dirty="0">
                <a:effectLst/>
                <a:latin typeface="Helvetica" pitchFamily="2" charset="0"/>
              </a:rPr>
              <a:t>Dacitic tephra layers usually contain plagioclase feldspar but no comagmatic quartz or sanidine.</a:t>
            </a:r>
          </a:p>
          <a:p>
            <a:endParaRPr kumimoji="1" lang="zh-CN" altLang="en-US" dirty="0"/>
          </a:p>
        </p:txBody>
      </p:sp>
    </p:spTree>
    <p:extLst>
      <p:ext uri="{BB962C8B-B14F-4D97-AF65-F5344CB8AC3E}">
        <p14:creationId xmlns:p14="http://schemas.microsoft.com/office/powerpoint/2010/main" val="121926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D7DF50-42D7-5BA7-140E-113521A287BC}"/>
              </a:ext>
            </a:extLst>
          </p:cNvPr>
          <p:cNvSpPr/>
          <p:nvPr/>
        </p:nvSpPr>
        <p:spPr>
          <a:xfrm>
            <a:off x="0" y="0"/>
            <a:ext cx="7000875"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zh-CN" sz="2000" dirty="0">
                <a:latin typeface="Arial" panose="020B0604020202020204" pitchFamily="34" charset="0"/>
                <a:cs typeface="Arial" panose="020B0604020202020204" pitchFamily="34" charset="0"/>
              </a:rPr>
              <a:t>Tephrochronology: </a:t>
            </a:r>
            <a:r>
              <a:rPr lang="en-US" altLang="zh-CN" sz="2000" dirty="0" err="1">
                <a:effectLst/>
                <a:latin typeface="Arial" panose="020B0604020202020204" pitchFamily="34" charset="0"/>
                <a:ea typeface="PingFang SC" panose="020B0400000000000000" pitchFamily="34" charset="-122"/>
                <a:cs typeface="Arial" panose="020B0604020202020204" pitchFamily="34" charset="0"/>
              </a:rPr>
              <a:t>Tephrostratigraphy</a:t>
            </a:r>
            <a:r>
              <a:rPr lang="en-US" altLang="zh-CN" sz="2000" dirty="0">
                <a:effectLst/>
                <a:latin typeface="Arial" panose="020B0604020202020204" pitchFamily="34" charset="0"/>
                <a:ea typeface="PingFang SC" panose="020B0400000000000000" pitchFamily="34" charset="-122"/>
                <a:cs typeface="Arial" panose="020B0604020202020204" pitchFamily="34" charset="0"/>
              </a:rPr>
              <a:t>: Chemical techniques</a:t>
            </a:r>
            <a:endParaRPr kumimoji="1" lang="zh-CN" altLang="en-US" sz="2000" dirty="0">
              <a:solidFill>
                <a:schemeClr val="bg1"/>
              </a:solidFill>
              <a:latin typeface="Arial" panose="020B0604020202020204" pitchFamily="34" charset="0"/>
              <a:cs typeface="Arial" panose="020B0604020202020204" pitchFamily="34" charset="0"/>
            </a:endParaRPr>
          </a:p>
        </p:txBody>
      </p:sp>
      <p:pic>
        <p:nvPicPr>
          <p:cNvPr id="4" name="图片 3" descr="手机屏幕截图&#10;&#10;中度可信度描述已自动生成">
            <a:extLst>
              <a:ext uri="{FF2B5EF4-FFF2-40B4-BE49-F238E27FC236}">
                <a16:creationId xmlns:a16="http://schemas.microsoft.com/office/drawing/2014/main" id="{680B1054-23D7-0E33-AA22-5E137FEED6E1}"/>
              </a:ext>
            </a:extLst>
          </p:cNvPr>
          <p:cNvPicPr>
            <a:picLocks noChangeAspect="1"/>
          </p:cNvPicPr>
          <p:nvPr/>
        </p:nvPicPr>
        <p:blipFill>
          <a:blip r:embed="rId2"/>
          <a:stretch>
            <a:fillRect/>
          </a:stretch>
        </p:blipFill>
        <p:spPr>
          <a:xfrm>
            <a:off x="0" y="485604"/>
            <a:ext cx="6053808" cy="2257596"/>
          </a:xfrm>
          <a:prstGeom prst="rect">
            <a:avLst/>
          </a:prstGeom>
        </p:spPr>
      </p:pic>
      <p:pic>
        <p:nvPicPr>
          <p:cNvPr id="5" name="图片 4" descr="图示&#10;&#10;描述已自动生成">
            <a:extLst>
              <a:ext uri="{FF2B5EF4-FFF2-40B4-BE49-F238E27FC236}">
                <a16:creationId xmlns:a16="http://schemas.microsoft.com/office/drawing/2014/main" id="{D99D35A9-2B07-B9ED-2A1F-77CB73F52EBF}"/>
              </a:ext>
            </a:extLst>
          </p:cNvPr>
          <p:cNvPicPr>
            <a:picLocks noChangeAspect="1"/>
          </p:cNvPicPr>
          <p:nvPr/>
        </p:nvPicPr>
        <p:blipFill>
          <a:blip r:embed="rId3"/>
          <a:stretch>
            <a:fillRect/>
          </a:stretch>
        </p:blipFill>
        <p:spPr>
          <a:xfrm>
            <a:off x="0" y="2755557"/>
            <a:ext cx="5448300" cy="4102100"/>
          </a:xfrm>
          <a:prstGeom prst="rect">
            <a:avLst/>
          </a:prstGeom>
        </p:spPr>
      </p:pic>
      <p:sp>
        <p:nvSpPr>
          <p:cNvPr id="8" name="文本框 7">
            <a:extLst>
              <a:ext uri="{FF2B5EF4-FFF2-40B4-BE49-F238E27FC236}">
                <a16:creationId xmlns:a16="http://schemas.microsoft.com/office/drawing/2014/main" id="{4FA017C3-CD70-B28A-CB67-4B11DBE9C0DD}"/>
              </a:ext>
            </a:extLst>
          </p:cNvPr>
          <p:cNvSpPr txBox="1"/>
          <p:nvPr/>
        </p:nvSpPr>
        <p:spPr>
          <a:xfrm>
            <a:off x="6052466" y="876905"/>
            <a:ext cx="5283819" cy="1600438"/>
          </a:xfrm>
          <a:prstGeom prst="rect">
            <a:avLst/>
          </a:prstGeom>
          <a:noFill/>
        </p:spPr>
        <p:txBody>
          <a:bodyPr wrap="none" rtlCol="0">
            <a:spAutoFit/>
          </a:bodyPr>
          <a:lstStyle/>
          <a:p>
            <a:r>
              <a:rPr lang="en-US" altLang="zh-CN" sz="2000" b="1" dirty="0">
                <a:effectLst/>
                <a:latin typeface="Arial" panose="020B0604020202020204" pitchFamily="34" charset="0"/>
                <a:ea typeface="PingFang SC" panose="020B0400000000000000" pitchFamily="34" charset="-122"/>
                <a:cs typeface="Arial" panose="020B0604020202020204" pitchFamily="34" charset="0"/>
              </a:rPr>
              <a:t>Method:</a:t>
            </a:r>
          </a:p>
          <a:p>
            <a:r>
              <a:rPr lang="en-US" altLang="zh-CN" sz="2000" dirty="0">
                <a:effectLst/>
                <a:latin typeface="Arial" panose="020B0604020202020204" pitchFamily="34" charset="0"/>
                <a:ea typeface="PingFang SC" panose="020B0400000000000000" pitchFamily="34" charset="-122"/>
                <a:cs typeface="Arial" panose="020B0604020202020204" pitchFamily="34" charset="0"/>
              </a:rPr>
              <a:t>Electron-microprobe analysis</a:t>
            </a:r>
            <a:br>
              <a:rPr kumimoji="1" lang="en-US" altLang="zh-CN" sz="2000" dirty="0">
                <a:latin typeface="Arial" panose="020B0604020202020204" pitchFamily="34" charset="0"/>
                <a:cs typeface="Arial" panose="020B0604020202020204" pitchFamily="34" charset="0"/>
              </a:rPr>
            </a:br>
            <a:r>
              <a:rPr lang="en-US" altLang="zh-CN" sz="2000" dirty="0">
                <a:effectLst/>
                <a:latin typeface="Arial" panose="020B0604020202020204" pitchFamily="34" charset="0"/>
                <a:cs typeface="Arial" panose="020B0604020202020204" pitchFamily="34" charset="0"/>
              </a:rPr>
              <a:t>X-ray fluorescence analysis(XRF)</a:t>
            </a:r>
          </a:p>
          <a:p>
            <a:r>
              <a:rPr lang="en-US" altLang="zh-CN" sz="2000" dirty="0">
                <a:effectLst/>
                <a:latin typeface="Arial" panose="020B0604020202020204" pitchFamily="34" charset="0"/>
                <a:cs typeface="Arial" panose="020B0604020202020204" pitchFamily="34" charset="0"/>
              </a:rPr>
              <a:t>Instrumental neutron activation analysis</a:t>
            </a:r>
            <a:r>
              <a:rPr lang="en-US" altLang="zh-CN" sz="2000" dirty="0">
                <a:latin typeface="Arial" panose="020B0604020202020204" pitchFamily="34" charset="0"/>
                <a:ea typeface="PingFang SC" panose="020B0400000000000000" pitchFamily="34" charset="-122"/>
                <a:cs typeface="Arial" panose="020B0604020202020204" pitchFamily="34" charset="0"/>
              </a:rPr>
              <a:t>(</a:t>
            </a:r>
            <a:r>
              <a:rPr lang="en-US" altLang="zh-CN" sz="2000" dirty="0">
                <a:effectLst/>
                <a:latin typeface="Arial" panose="020B0604020202020204" pitchFamily="34" charset="0"/>
                <a:ea typeface="PingFang SC Semibold" panose="020B0400000000000000" pitchFamily="34" charset="-122"/>
                <a:cs typeface="Arial" panose="020B0604020202020204" pitchFamily="34" charset="0"/>
              </a:rPr>
              <a:t>INA</a:t>
            </a:r>
            <a:r>
              <a:rPr lang="en-US" altLang="zh-CN" sz="2000" dirty="0">
                <a:latin typeface="Arial" panose="020B0604020202020204" pitchFamily="34" charset="0"/>
                <a:ea typeface="PingFang SC" panose="020B0400000000000000" pitchFamily="34" charset="-122"/>
                <a:cs typeface="Arial" panose="020B0604020202020204" pitchFamily="34" charset="0"/>
              </a:rPr>
              <a:t>)</a:t>
            </a:r>
          </a:p>
          <a:p>
            <a:endParaRPr kumimoji="1" lang="zh-CN" altLang="en-US" dirty="0"/>
          </a:p>
        </p:txBody>
      </p:sp>
      <p:sp>
        <p:nvSpPr>
          <p:cNvPr id="14" name="文本框 13">
            <a:extLst>
              <a:ext uri="{FF2B5EF4-FFF2-40B4-BE49-F238E27FC236}">
                <a16:creationId xmlns:a16="http://schemas.microsoft.com/office/drawing/2014/main" id="{33E222EA-A25F-9A03-2BBE-715B5E0D46D3}"/>
              </a:ext>
            </a:extLst>
          </p:cNvPr>
          <p:cNvSpPr txBox="1"/>
          <p:nvPr/>
        </p:nvSpPr>
        <p:spPr>
          <a:xfrm>
            <a:off x="5867114" y="2868473"/>
            <a:ext cx="6191249" cy="3785652"/>
          </a:xfrm>
          <a:prstGeom prst="rect">
            <a:avLst/>
          </a:prstGeom>
          <a:noFill/>
        </p:spPr>
        <p:txBody>
          <a:bodyPr wrap="square" rtlCol="0">
            <a:spAutoFit/>
          </a:bodyPr>
          <a:lstStyle/>
          <a:p>
            <a:r>
              <a:rPr kumimoji="1" lang="en-US" altLang="zh-CN" sz="2000" b="1" dirty="0">
                <a:latin typeface="Arial" panose="020B0604020202020204" pitchFamily="34" charset="0"/>
                <a:cs typeface="Arial" panose="020B0604020202020204" pitchFamily="34" charset="0"/>
              </a:rPr>
              <a:t>Data evaluation:</a:t>
            </a:r>
          </a:p>
          <a:p>
            <a:r>
              <a:rPr lang="en-US" altLang="zh-CN" sz="2000" b="1" dirty="0">
                <a:latin typeface="Arial" panose="020B0604020202020204" pitchFamily="34" charset="0"/>
                <a:cs typeface="Arial" panose="020B0604020202020204" pitchFamily="34" charset="0"/>
              </a:rPr>
              <a:t>Goal: </a:t>
            </a:r>
          </a:p>
          <a:p>
            <a:pPr marL="285750" indent="-285750">
              <a:buFont typeface="Wingdings" pitchFamily="2" charset="2"/>
              <a:buChar char="l"/>
            </a:pPr>
            <a:r>
              <a:rPr lang="en-US" altLang="zh-CN" sz="2000" dirty="0">
                <a:latin typeface="Arial" panose="020B0604020202020204" pitchFamily="34" charset="0"/>
                <a:cs typeface="Arial" panose="020B0604020202020204" pitchFamily="34" charset="0"/>
              </a:rPr>
              <a:t>I</a:t>
            </a:r>
            <a:r>
              <a:rPr lang="en-US" altLang="zh-CN" sz="2000" dirty="0">
                <a:effectLst/>
                <a:latin typeface="Arial" panose="020B0604020202020204" pitchFamily="34" charset="0"/>
                <a:cs typeface="Arial" panose="020B0604020202020204" pitchFamily="34" charset="0"/>
              </a:rPr>
              <a:t>dentify the tectonic setting, specific geographic region, volcanic field, and vent</a:t>
            </a:r>
          </a:p>
          <a:p>
            <a:r>
              <a:rPr lang="en-US" altLang="zh-CN" sz="2000" b="1" dirty="0">
                <a:latin typeface="Arial" panose="020B0604020202020204" pitchFamily="34" charset="0"/>
                <a:cs typeface="Arial" panose="020B0604020202020204" pitchFamily="34" charset="0"/>
              </a:rPr>
              <a:t>Assumption:</a:t>
            </a:r>
            <a:endParaRPr lang="en-US" altLang="zh-CN" sz="2000" b="1" dirty="0">
              <a:effectLst/>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sz="2000" dirty="0">
                <a:effectLst/>
                <a:latin typeface="Arial" panose="020B0604020202020204" pitchFamily="34" charset="0"/>
                <a:cs typeface="Arial" panose="020B0604020202020204" pitchFamily="34" charset="0"/>
              </a:rPr>
              <a:t>Smaller compositional differences generally are observed among tephra erupted from the same volcanic province or field, and still smaller differences usually are found among tephra erupted from the same volcano or vent. Smallest chemical differences are usually observed among  samples of the same tephra layer.</a:t>
            </a:r>
          </a:p>
        </p:txBody>
      </p:sp>
    </p:spTree>
    <p:extLst>
      <p:ext uri="{BB962C8B-B14F-4D97-AF65-F5344CB8AC3E}">
        <p14:creationId xmlns:p14="http://schemas.microsoft.com/office/powerpoint/2010/main" val="11464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D3824C2-6763-3441-F244-D94E1D0E2649}"/>
              </a:ext>
            </a:extLst>
          </p:cNvPr>
          <p:cNvSpPr txBox="1"/>
          <p:nvPr/>
        </p:nvSpPr>
        <p:spPr>
          <a:xfrm>
            <a:off x="3712988" y="2670530"/>
            <a:ext cx="2573511"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C</a:t>
            </a:r>
            <a:r>
              <a:rPr lang="en-US" altLang="zh-CN" b="1" dirty="0">
                <a:effectLst/>
                <a:latin typeface="Arial" panose="020B0604020202020204" pitchFamily="34" charset="0"/>
                <a:cs typeface="Arial" panose="020B0604020202020204" pitchFamily="34" charset="0"/>
              </a:rPr>
              <a:t>hance for sequence:</a:t>
            </a:r>
            <a:endParaRPr kumimoji="1" lang="zh-CN" altLang="en-US" b="1" dirty="0">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C5894D55-3B02-DFCB-D8AC-D80A4B9F5B02}"/>
              </a:ext>
            </a:extLst>
          </p:cNvPr>
          <p:cNvSpPr/>
          <p:nvPr/>
        </p:nvSpPr>
        <p:spPr>
          <a:xfrm>
            <a:off x="0" y="0"/>
            <a:ext cx="6286499"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zh-CN" sz="2000" dirty="0">
                <a:latin typeface="Arial" panose="020B0604020202020204" pitchFamily="34" charset="0"/>
                <a:cs typeface="Arial" panose="020B0604020202020204" pitchFamily="34" charset="0"/>
              </a:rPr>
              <a:t>Tephrochronology: </a:t>
            </a:r>
            <a:r>
              <a:rPr lang="en-US" altLang="zh-CN" sz="2000" dirty="0" err="1">
                <a:solidFill>
                  <a:schemeClr val="bg1"/>
                </a:solidFill>
                <a:effectLst/>
                <a:latin typeface="Arial" panose="020B0604020202020204" pitchFamily="34" charset="0"/>
                <a:ea typeface="PingFang SC" panose="020B0400000000000000" pitchFamily="34" charset="-122"/>
                <a:cs typeface="Arial" panose="020B0604020202020204" pitchFamily="34" charset="0"/>
              </a:rPr>
              <a:t>Tephrostratigraphy</a:t>
            </a:r>
            <a:r>
              <a:rPr lang="en-US" altLang="zh-CN" sz="2000" dirty="0">
                <a:solidFill>
                  <a:schemeClr val="bg1"/>
                </a:solidFill>
                <a:effectLst/>
                <a:latin typeface="Arial" panose="020B0604020202020204" pitchFamily="34" charset="0"/>
                <a:ea typeface="PingFang SC" panose="020B0400000000000000" pitchFamily="34" charset="-122"/>
                <a:cs typeface="Arial" panose="020B0604020202020204" pitchFamily="34" charset="0"/>
              </a:rPr>
              <a:t>: </a:t>
            </a:r>
            <a:r>
              <a:rPr lang="en-US" altLang="zh-CN" sz="2000" dirty="0">
                <a:solidFill>
                  <a:schemeClr val="bg1"/>
                </a:solidFill>
                <a:latin typeface="Arial" panose="020B0604020202020204" pitchFamily="34" charset="0"/>
                <a:ea typeface="PingFang SC" panose="020B0400000000000000" pitchFamily="34" charset="-122"/>
                <a:cs typeface="Arial" panose="020B0604020202020204" pitchFamily="34" charset="0"/>
              </a:rPr>
              <a:t>E</a:t>
            </a:r>
            <a:r>
              <a:rPr lang="en-US" altLang="zh-CN" sz="2000" dirty="0">
                <a:solidFill>
                  <a:schemeClr val="bg1"/>
                </a:solidFill>
                <a:effectLst/>
                <a:latin typeface="Arial" panose="020B0604020202020204" pitchFamily="34" charset="0"/>
                <a:cs typeface="Arial" panose="020B0604020202020204" pitchFamily="34" charset="0"/>
              </a:rPr>
              <a:t>rror analysis</a:t>
            </a:r>
          </a:p>
        </p:txBody>
      </p:sp>
      <p:grpSp>
        <p:nvGrpSpPr>
          <p:cNvPr id="13" name="组合 12">
            <a:extLst>
              <a:ext uri="{FF2B5EF4-FFF2-40B4-BE49-F238E27FC236}">
                <a16:creationId xmlns:a16="http://schemas.microsoft.com/office/drawing/2014/main" id="{59381A49-890F-B0F7-E939-270B1BCA9B5C}"/>
              </a:ext>
            </a:extLst>
          </p:cNvPr>
          <p:cNvGrpSpPr/>
          <p:nvPr/>
        </p:nvGrpSpPr>
        <p:grpSpPr>
          <a:xfrm>
            <a:off x="1" y="485776"/>
            <a:ext cx="3674580" cy="3041274"/>
            <a:chOff x="0" y="485775"/>
            <a:chExt cx="4901157" cy="4056453"/>
          </a:xfrm>
        </p:grpSpPr>
        <p:pic>
          <p:nvPicPr>
            <p:cNvPr id="9" name="图片 8" descr="山上的风景&#10;&#10;描述已自动生成">
              <a:extLst>
                <a:ext uri="{FF2B5EF4-FFF2-40B4-BE49-F238E27FC236}">
                  <a16:creationId xmlns:a16="http://schemas.microsoft.com/office/drawing/2014/main" id="{4D355E03-821B-832E-E328-36BB805C8620}"/>
                </a:ext>
              </a:extLst>
            </p:cNvPr>
            <p:cNvPicPr>
              <a:picLocks noChangeAspect="1"/>
            </p:cNvPicPr>
            <p:nvPr/>
          </p:nvPicPr>
          <p:blipFill>
            <a:blip r:embed="rId2"/>
            <a:stretch>
              <a:fillRect/>
            </a:stretch>
          </p:blipFill>
          <p:spPr>
            <a:xfrm>
              <a:off x="0" y="485775"/>
              <a:ext cx="4901157" cy="3871913"/>
            </a:xfrm>
            <a:prstGeom prst="rect">
              <a:avLst/>
            </a:prstGeom>
          </p:spPr>
        </p:pic>
        <p:sp>
          <p:nvSpPr>
            <p:cNvPr id="10" name="椭圆 9">
              <a:extLst>
                <a:ext uri="{FF2B5EF4-FFF2-40B4-BE49-F238E27FC236}">
                  <a16:creationId xmlns:a16="http://schemas.microsoft.com/office/drawing/2014/main" id="{C0378E6B-47EF-7B26-197C-F45077CA1082}"/>
                </a:ext>
              </a:extLst>
            </p:cNvPr>
            <p:cNvSpPr/>
            <p:nvPr/>
          </p:nvSpPr>
          <p:spPr>
            <a:xfrm rot="2798340">
              <a:off x="625808" y="2701848"/>
              <a:ext cx="3018356" cy="6624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sp>
          <p:nvSpPr>
            <p:cNvPr id="11" name="椭圆 10">
              <a:extLst>
                <a:ext uri="{FF2B5EF4-FFF2-40B4-BE49-F238E27FC236}">
                  <a16:creationId xmlns:a16="http://schemas.microsoft.com/office/drawing/2014/main" id="{64904D55-4042-0F5F-CE39-71FF8B1A1A4E}"/>
                </a:ext>
              </a:extLst>
            </p:cNvPr>
            <p:cNvSpPr/>
            <p:nvPr/>
          </p:nvSpPr>
          <p:spPr>
            <a:xfrm rot="5400000">
              <a:off x="-351418" y="2777702"/>
              <a:ext cx="2086885" cy="474822"/>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grpSp>
      <p:pic>
        <p:nvPicPr>
          <p:cNvPr id="14" name="图片 13" descr="沙漠中的风景&#10;&#10;描述已自动生成">
            <a:extLst>
              <a:ext uri="{FF2B5EF4-FFF2-40B4-BE49-F238E27FC236}">
                <a16:creationId xmlns:a16="http://schemas.microsoft.com/office/drawing/2014/main" id="{61049CCA-2FB2-719D-FB14-189F21574681}"/>
              </a:ext>
            </a:extLst>
          </p:cNvPr>
          <p:cNvPicPr>
            <a:picLocks noChangeAspect="1"/>
          </p:cNvPicPr>
          <p:nvPr/>
        </p:nvPicPr>
        <p:blipFill>
          <a:blip r:embed="rId3"/>
          <a:stretch>
            <a:fillRect/>
          </a:stretch>
        </p:blipFill>
        <p:spPr>
          <a:xfrm>
            <a:off x="0" y="4502724"/>
            <a:ext cx="2698700" cy="1973049"/>
          </a:xfrm>
          <a:prstGeom prst="rect">
            <a:avLst/>
          </a:prstGeom>
        </p:spPr>
      </p:pic>
      <p:sp>
        <p:nvSpPr>
          <p:cNvPr id="15" name="椭圆 14">
            <a:extLst>
              <a:ext uri="{FF2B5EF4-FFF2-40B4-BE49-F238E27FC236}">
                <a16:creationId xmlns:a16="http://schemas.microsoft.com/office/drawing/2014/main" id="{783757BB-D58C-9505-FE68-75B51625B3A6}"/>
              </a:ext>
            </a:extLst>
          </p:cNvPr>
          <p:cNvSpPr/>
          <p:nvPr/>
        </p:nvSpPr>
        <p:spPr>
          <a:xfrm>
            <a:off x="298833" y="5072274"/>
            <a:ext cx="2399867" cy="6030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cxnSp>
        <p:nvCxnSpPr>
          <p:cNvPr id="16" name="直线箭头连接符 15">
            <a:extLst>
              <a:ext uri="{FF2B5EF4-FFF2-40B4-BE49-F238E27FC236}">
                <a16:creationId xmlns:a16="http://schemas.microsoft.com/office/drawing/2014/main" id="{4D0800A4-2E59-2469-0596-4A25E0B1329C}"/>
              </a:ext>
            </a:extLst>
          </p:cNvPr>
          <p:cNvCxnSpPr>
            <a:cxnSpLocks/>
            <a:endCxn id="10" idx="4"/>
          </p:cNvCxnSpPr>
          <p:nvPr/>
        </p:nvCxnSpPr>
        <p:spPr>
          <a:xfrm flipV="1">
            <a:off x="1420145" y="2566054"/>
            <a:ext cx="0" cy="250622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9" name="文本框 18">
            <a:extLst>
              <a:ext uri="{FF2B5EF4-FFF2-40B4-BE49-F238E27FC236}">
                <a16:creationId xmlns:a16="http://schemas.microsoft.com/office/drawing/2014/main" id="{2CB0654A-85FF-5177-CC23-03527C6C3F45}"/>
              </a:ext>
            </a:extLst>
          </p:cNvPr>
          <p:cNvSpPr txBox="1"/>
          <p:nvPr/>
        </p:nvSpPr>
        <p:spPr>
          <a:xfrm>
            <a:off x="1498767" y="3508401"/>
            <a:ext cx="2214222" cy="923330"/>
          </a:xfrm>
          <a:prstGeom prst="rect">
            <a:avLst/>
          </a:prstGeom>
          <a:noFill/>
        </p:spPr>
        <p:txBody>
          <a:bodyPr wrap="square" rtlCol="0">
            <a:spAutoFit/>
          </a:bodyPr>
          <a:lstStyle/>
          <a:p>
            <a:r>
              <a:rPr kumimoji="1" lang="en-US" altLang="zh-CN" dirty="0"/>
              <a:t>Is the correspondence a coincidence? </a:t>
            </a:r>
            <a:endParaRPr kumimoji="1" lang="zh-CN" altLang="en-US" dirty="0"/>
          </a:p>
        </p:txBody>
      </p:sp>
      <p:sp>
        <p:nvSpPr>
          <p:cNvPr id="7" name="文本框 6">
            <a:extLst>
              <a:ext uri="{FF2B5EF4-FFF2-40B4-BE49-F238E27FC236}">
                <a16:creationId xmlns:a16="http://schemas.microsoft.com/office/drawing/2014/main" id="{C8F99A26-CDE8-C1EB-BA46-CAFC843DA9C3}"/>
              </a:ext>
            </a:extLst>
          </p:cNvPr>
          <p:cNvSpPr txBox="1"/>
          <p:nvPr/>
        </p:nvSpPr>
        <p:spPr>
          <a:xfrm>
            <a:off x="3712988" y="1052772"/>
            <a:ext cx="7835738" cy="1477328"/>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T</a:t>
            </a:r>
            <a:r>
              <a:rPr lang="en-US" altLang="zh-CN" b="1" dirty="0">
                <a:effectLst/>
                <a:latin typeface="Arial" panose="020B0604020202020204" pitchFamily="34" charset="0"/>
                <a:cs typeface="Arial" panose="020B0604020202020204" pitchFamily="34" charset="0"/>
              </a:rPr>
              <a:t>he basic premise of tephrochronology:</a:t>
            </a:r>
          </a:p>
          <a:p>
            <a:pPr marL="285750" indent="-285750">
              <a:buFont typeface="Wingdings" pitchFamily="2" charset="2"/>
              <a:buChar char="l"/>
            </a:pPr>
            <a:r>
              <a:rPr lang="en-US" altLang="zh-CN" dirty="0">
                <a:latin typeface="Arial" panose="020B0604020202020204" pitchFamily="34" charset="0"/>
                <a:cs typeface="Arial" panose="020B0604020202020204" pitchFamily="34" charset="0"/>
              </a:rPr>
              <a:t>T</a:t>
            </a:r>
            <a:r>
              <a:rPr lang="en-US" altLang="zh-CN" dirty="0">
                <a:effectLst/>
                <a:latin typeface="Arial" panose="020B0604020202020204" pitchFamily="34" charset="0"/>
                <a:cs typeface="Arial" panose="020B0604020202020204" pitchFamily="34" charset="0"/>
              </a:rPr>
              <a:t>ephra layers have unique characteristics, physical or chemical, by which they can be distinguished one from another, and by which they can be consistently and correctly identified.</a:t>
            </a:r>
          </a:p>
          <a:p>
            <a:endParaRPr kumimoji="1" lang="zh-CN" altLang="en-US" dirty="0"/>
          </a:p>
        </p:txBody>
      </p:sp>
      <p:sp>
        <p:nvSpPr>
          <p:cNvPr id="21" name="矩形 20">
            <a:extLst>
              <a:ext uri="{FF2B5EF4-FFF2-40B4-BE49-F238E27FC236}">
                <a16:creationId xmlns:a16="http://schemas.microsoft.com/office/drawing/2014/main" id="{260B06AC-CCEA-B9DE-04C7-0B86459958F0}"/>
              </a:ext>
            </a:extLst>
          </p:cNvPr>
          <p:cNvSpPr/>
          <p:nvPr/>
        </p:nvSpPr>
        <p:spPr>
          <a:xfrm>
            <a:off x="3820031" y="3200174"/>
            <a:ext cx="276335" cy="13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1834191B-72C8-574B-9C7C-BD7793994BF2}"/>
              </a:ext>
            </a:extLst>
          </p:cNvPr>
          <p:cNvSpPr/>
          <p:nvPr/>
        </p:nvSpPr>
        <p:spPr>
          <a:xfrm>
            <a:off x="3820032" y="3343846"/>
            <a:ext cx="276335" cy="131961"/>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4FAEA0C2-FB4C-F49F-B78B-108215CF295D}"/>
              </a:ext>
            </a:extLst>
          </p:cNvPr>
          <p:cNvSpPr/>
          <p:nvPr/>
        </p:nvSpPr>
        <p:spPr>
          <a:xfrm>
            <a:off x="3820031" y="3487729"/>
            <a:ext cx="276335" cy="131961"/>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a:extLst>
              <a:ext uri="{FF2B5EF4-FFF2-40B4-BE49-F238E27FC236}">
                <a16:creationId xmlns:a16="http://schemas.microsoft.com/office/drawing/2014/main" id="{7DC8291C-C277-05FA-C4F3-A6750F7DDC0A}"/>
              </a:ext>
            </a:extLst>
          </p:cNvPr>
          <p:cNvSpPr/>
          <p:nvPr/>
        </p:nvSpPr>
        <p:spPr>
          <a:xfrm>
            <a:off x="3820031" y="3631401"/>
            <a:ext cx="276335" cy="131961"/>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a:extLst>
              <a:ext uri="{FF2B5EF4-FFF2-40B4-BE49-F238E27FC236}">
                <a16:creationId xmlns:a16="http://schemas.microsoft.com/office/drawing/2014/main" id="{6A73ADEA-C785-FC47-0AC1-3D9B5B8A76F3}"/>
              </a:ext>
            </a:extLst>
          </p:cNvPr>
          <p:cNvSpPr/>
          <p:nvPr/>
        </p:nvSpPr>
        <p:spPr>
          <a:xfrm>
            <a:off x="3820030" y="3775284"/>
            <a:ext cx="276335" cy="131961"/>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4D4E0548-1D0E-E896-E61F-95E4C3E00DC1}"/>
              </a:ext>
            </a:extLst>
          </p:cNvPr>
          <p:cNvSpPr/>
          <p:nvPr/>
        </p:nvSpPr>
        <p:spPr>
          <a:xfrm>
            <a:off x="3820031" y="3918956"/>
            <a:ext cx="276335" cy="13196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F9793641-5007-86A9-B271-327771DDC646}"/>
              </a:ext>
            </a:extLst>
          </p:cNvPr>
          <p:cNvSpPr/>
          <p:nvPr/>
        </p:nvSpPr>
        <p:spPr>
          <a:xfrm>
            <a:off x="3820030" y="4062839"/>
            <a:ext cx="276335" cy="1319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文本框 30">
            <a:extLst>
              <a:ext uri="{FF2B5EF4-FFF2-40B4-BE49-F238E27FC236}">
                <a16:creationId xmlns:a16="http://schemas.microsoft.com/office/drawing/2014/main" id="{3F1962DE-4A5C-E46E-21C1-676ADBAB6F07}"/>
              </a:ext>
            </a:extLst>
          </p:cNvPr>
          <p:cNvSpPr txBox="1"/>
          <p:nvPr/>
        </p:nvSpPr>
        <p:spPr>
          <a:xfrm>
            <a:off x="4096365" y="3105239"/>
            <a:ext cx="1877049" cy="830997"/>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1600" dirty="0">
                <a:latin typeface="Arial" panose="020B0604020202020204" pitchFamily="34" charset="0"/>
                <a:cs typeface="Arial" panose="020B0604020202020204" pitchFamily="34" charset="0"/>
              </a:rPr>
              <a:t>7 choices of the feature of one layer</a:t>
            </a:r>
            <a:endParaRPr kumimoji="1" lang="zh-CN" altLang="en-US" sz="16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68573AE0-F556-52C9-0238-7EA6505D6C35}"/>
                  </a:ext>
                </a:extLst>
              </p:cNvPr>
              <p:cNvSpPr txBox="1"/>
              <p:nvPr/>
            </p:nvSpPr>
            <p:spPr>
              <a:xfrm>
                <a:off x="5880035" y="3000984"/>
                <a:ext cx="6073840" cy="1190582"/>
              </a:xfrm>
              <a:prstGeom prst="rect">
                <a:avLst/>
              </a:prstGeom>
              <a:noFill/>
            </p:spPr>
            <p:txBody>
              <a:bodyPr wrap="square" rtlCol="0">
                <a:spAutoFit/>
              </a:bodyPr>
              <a:lstStyle/>
              <a:p>
                <a:pPr/>
                <a:r>
                  <a:rPr kumimoji="1" lang="en-US" altLang="zh-CN" dirty="0"/>
                  <a:t>If you want to create the same sequence of the same feature, the possibility is:</a:t>
                </a:r>
                <a:br>
                  <a:rPr kumimoji="1" lang="en-US" altLang="zh-CN" dirty="0"/>
                </a:br>
                <a14:m>
                  <m:oMathPara xmlns:m="http://schemas.openxmlformats.org/officeDocument/2006/math">
                    <m:oMathParaPr>
                      <m:jc m:val="centerGroup"/>
                    </m:oMathParaPr>
                    <m:oMath xmlns:m="http://schemas.openxmlformats.org/officeDocument/2006/math">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sSup>
                            <m:sSupPr>
                              <m:ctrlPr>
                                <a:rPr kumimoji="1" lang="en-US" altLang="zh-CN" b="0" i="1" smtClean="0">
                                  <a:latin typeface="Cambria Math" panose="02040503050406030204" pitchFamily="18" charset="0"/>
                                </a:rPr>
                              </m:ctrlPr>
                            </m:sSupPr>
                            <m:e>
                              <m:r>
                                <a:rPr kumimoji="1" lang="en-US" altLang="zh-CN" b="0" i="1" smtClean="0">
                                  <a:latin typeface="Cambria Math" panose="02040503050406030204" pitchFamily="18" charset="0"/>
                                </a:rPr>
                                <m:t>8</m:t>
                              </m:r>
                            </m:e>
                            <m:sup>
                              <m:r>
                                <a:rPr kumimoji="1" lang="en-US" altLang="zh-CN" b="0" i="1" smtClean="0">
                                  <a:latin typeface="Cambria Math" panose="02040503050406030204" pitchFamily="18" charset="0"/>
                                </a:rPr>
                                <m:t>7</m:t>
                              </m:r>
                            </m:sup>
                          </m:sSup>
                        </m:den>
                      </m:f>
                      <m:r>
                        <a:rPr kumimoji="1" lang="en-US" altLang="zh-CN" b="0" i="1" smtClean="0">
                          <a:latin typeface="Cambria Math" panose="02040503050406030204" pitchFamily="18" charset="0"/>
                        </a:rPr>
                        <m:t>=</m:t>
                      </m:r>
                      <m:f>
                        <m:fPr>
                          <m:ctrlPr>
                            <a:rPr kumimoji="1" lang="en-US" altLang="zh-CN" b="0" i="1" smtClean="0">
                              <a:latin typeface="Cambria Math" panose="02040503050406030204" pitchFamily="18" charset="0"/>
                            </a:rPr>
                          </m:ctrlPr>
                        </m:fPr>
                        <m:num>
                          <m:r>
                            <a:rPr kumimoji="1" lang="en-US" altLang="zh-CN" b="0" i="1" smtClean="0">
                              <a:latin typeface="Cambria Math" panose="02040503050406030204" pitchFamily="18" charset="0"/>
                            </a:rPr>
                            <m:t>1</m:t>
                          </m:r>
                        </m:num>
                        <m:den>
                          <m:r>
                            <a:rPr kumimoji="1" lang="en-US" altLang="zh-CN" b="0" i="1" smtClean="0">
                              <a:latin typeface="Cambria Math" panose="02040503050406030204" pitchFamily="18" charset="0"/>
                            </a:rPr>
                            <m:t>2097152</m:t>
                          </m:r>
                        </m:den>
                      </m:f>
                    </m:oMath>
                  </m:oMathPara>
                </a14:m>
                <a:endParaRPr kumimoji="1" lang="zh-CN" altLang="en-US" dirty="0"/>
              </a:p>
            </p:txBody>
          </p:sp>
        </mc:Choice>
        <mc:Fallback xmlns="">
          <p:sp>
            <p:nvSpPr>
              <p:cNvPr id="39" name="文本框 38">
                <a:extLst>
                  <a:ext uri="{FF2B5EF4-FFF2-40B4-BE49-F238E27FC236}">
                    <a16:creationId xmlns:a16="http://schemas.microsoft.com/office/drawing/2014/main" id="{68573AE0-F556-52C9-0238-7EA6505D6C35}"/>
                  </a:ext>
                </a:extLst>
              </p:cNvPr>
              <p:cNvSpPr txBox="1">
                <a:spLocks noRot="1" noChangeAspect="1" noMove="1" noResize="1" noEditPoints="1" noAdjustHandles="1" noChangeArrowheads="1" noChangeShapeType="1" noTextEdit="1"/>
              </p:cNvSpPr>
              <p:nvPr/>
            </p:nvSpPr>
            <p:spPr>
              <a:xfrm>
                <a:off x="5880035" y="3000984"/>
                <a:ext cx="6073840" cy="1190582"/>
              </a:xfrm>
              <a:prstGeom prst="rect">
                <a:avLst/>
              </a:prstGeom>
              <a:blipFill>
                <a:blip r:embed="rId4"/>
                <a:stretch>
                  <a:fillRect l="-1044" t="-2105"/>
                </a:stretch>
              </a:blipFill>
            </p:spPr>
            <p:txBody>
              <a:bodyPr/>
              <a:lstStyle/>
              <a:p>
                <a:r>
                  <a:rPr lang="zh-CN" altLang="en-US">
                    <a:noFill/>
                  </a:rPr>
                  <a:t> </a:t>
                </a:r>
              </a:p>
            </p:txBody>
          </p:sp>
        </mc:Fallback>
      </mc:AlternateContent>
      <p:sp>
        <p:nvSpPr>
          <p:cNvPr id="40" name="矩形 39">
            <a:extLst>
              <a:ext uri="{FF2B5EF4-FFF2-40B4-BE49-F238E27FC236}">
                <a16:creationId xmlns:a16="http://schemas.microsoft.com/office/drawing/2014/main" id="{DDB27D33-ABA2-F8D1-720A-82539DA5B7EB}"/>
              </a:ext>
            </a:extLst>
          </p:cNvPr>
          <p:cNvSpPr/>
          <p:nvPr/>
        </p:nvSpPr>
        <p:spPr>
          <a:xfrm>
            <a:off x="3820030" y="4218433"/>
            <a:ext cx="276335" cy="13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文本框 40">
            <a:extLst>
              <a:ext uri="{FF2B5EF4-FFF2-40B4-BE49-F238E27FC236}">
                <a16:creationId xmlns:a16="http://schemas.microsoft.com/office/drawing/2014/main" id="{18193C68-1EDC-6985-8B8E-76B0CF12F689}"/>
              </a:ext>
            </a:extLst>
          </p:cNvPr>
          <p:cNvSpPr txBox="1"/>
          <p:nvPr/>
        </p:nvSpPr>
        <p:spPr>
          <a:xfrm>
            <a:off x="4085904" y="3850580"/>
            <a:ext cx="1908430" cy="584775"/>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1600" dirty="0">
                <a:latin typeface="Arial" panose="020B0604020202020204" pitchFamily="34" charset="0"/>
                <a:cs typeface="Arial" panose="020B0604020202020204" pitchFamily="34" charset="0"/>
              </a:rPr>
              <a:t>8 layers in this sequence</a:t>
            </a:r>
            <a:endParaRPr kumimoji="1" lang="zh-CN" altLang="en-US" sz="1600"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61C03F14-0F77-D741-E3A9-927E3183CCCA}"/>
              </a:ext>
            </a:extLst>
          </p:cNvPr>
          <p:cNvSpPr txBox="1"/>
          <p:nvPr/>
        </p:nvSpPr>
        <p:spPr>
          <a:xfrm>
            <a:off x="3712988" y="4497485"/>
            <a:ext cx="8000990" cy="1477328"/>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A</a:t>
            </a:r>
            <a:r>
              <a:rPr lang="en-US" altLang="zh-CN" b="1" dirty="0">
                <a:effectLst/>
                <a:latin typeface="Arial" panose="020B0604020202020204" pitchFamily="34" charset="0"/>
                <a:cs typeface="Arial" panose="020B0604020202020204" pitchFamily="34" charset="0"/>
              </a:rPr>
              <a:t> sequence of tephra layers with the same set of characteristics can be duplicated at different times by a cyclic process</a:t>
            </a:r>
          </a:p>
          <a:p>
            <a:pPr marL="285750" indent="-285750">
              <a:buFont typeface="Wingdings" pitchFamily="2" charset="2"/>
              <a:buChar char="l"/>
            </a:pPr>
            <a:r>
              <a:rPr lang="en-US" altLang="zh-CN" dirty="0">
                <a:effectLst/>
                <a:latin typeface="Arial" panose="020B0604020202020204" pitchFamily="34" charset="0"/>
                <a:cs typeface="Arial" panose="020B0604020202020204" pitchFamily="34" charset="0"/>
              </a:rPr>
              <a:t>People</a:t>
            </a:r>
            <a:r>
              <a:rPr lang="zh-CN" altLang="en-US" dirty="0">
                <a:effectLst/>
                <a:latin typeface="Arial" panose="020B0604020202020204" pitchFamily="34" charset="0"/>
                <a:cs typeface="Arial" panose="020B0604020202020204" pitchFamily="34" charset="0"/>
              </a:rPr>
              <a:t> </a:t>
            </a:r>
            <a:r>
              <a:rPr lang="en-US" altLang="zh-CN" dirty="0">
                <a:effectLst/>
                <a:latin typeface="Arial" panose="020B0604020202020204" pitchFamily="34" charset="0"/>
                <a:cs typeface="Arial" panose="020B0604020202020204" pitchFamily="34" charset="0"/>
              </a:rPr>
              <a:t>have </a:t>
            </a:r>
            <a:r>
              <a:rPr lang="en-US" altLang="zh-CN" b="1" dirty="0">
                <a:effectLst/>
                <a:latin typeface="Arial" panose="020B0604020202020204" pitchFamily="34" charset="0"/>
                <a:cs typeface="Arial" panose="020B0604020202020204" pitchFamily="34" charset="0"/>
              </a:rPr>
              <a:t>not</a:t>
            </a:r>
            <a:r>
              <a:rPr lang="en-US" altLang="zh-CN" dirty="0">
                <a:effectLst/>
                <a:latin typeface="Arial" panose="020B0604020202020204" pitchFamily="34" charset="0"/>
                <a:cs typeface="Arial" panose="020B0604020202020204" pitchFamily="34" charset="0"/>
              </a:rPr>
              <a:t> seen eruptive sequences, as determined by the glass composition of tephra layers, repeated through time.</a:t>
            </a:r>
          </a:p>
          <a:p>
            <a:endParaRPr lang="en-US" altLang="zh-CN"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34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CFD0601-0818-0430-E9E9-88708EFB201B}"/>
              </a:ext>
            </a:extLst>
          </p:cNvPr>
          <p:cNvSpPr txBox="1"/>
          <p:nvPr/>
        </p:nvSpPr>
        <p:spPr>
          <a:xfrm>
            <a:off x="4026876" y="1083978"/>
            <a:ext cx="8138431" cy="1631216"/>
          </a:xfrm>
          <a:prstGeom prst="rect">
            <a:avLst/>
          </a:prstGeom>
          <a:noFill/>
        </p:spPr>
        <p:txBody>
          <a:bodyPr wrap="square">
            <a:spAutoFit/>
          </a:bodyPr>
          <a:lstStyle/>
          <a:p>
            <a:r>
              <a:rPr lang="en-US" altLang="zh-CN" sz="2000" b="1" dirty="0" err="1">
                <a:effectLst/>
                <a:latin typeface="Arial" panose="020B0604020202020204" pitchFamily="34" charset="0"/>
                <a:cs typeface="Arial" panose="020B0604020202020204" pitchFamily="34" charset="0"/>
              </a:rPr>
              <a:t>Tephrochronometry</a:t>
            </a:r>
            <a:r>
              <a:rPr lang="en-US" altLang="zh-CN" sz="2000" b="1" dirty="0">
                <a:latin typeface="Arial" panose="020B0604020202020204" pitchFamily="34" charset="0"/>
                <a:cs typeface="Arial" panose="020B0604020202020204" pitchFamily="34" charset="0"/>
              </a:rPr>
              <a:t>:</a:t>
            </a:r>
          </a:p>
          <a:p>
            <a:endParaRPr lang="en-US" altLang="zh-CN" sz="2000" b="1" dirty="0">
              <a:latin typeface="Arial" panose="020B0604020202020204" pitchFamily="34" charset="0"/>
              <a:cs typeface="Arial" panose="020B0604020202020204" pitchFamily="34" charset="0"/>
            </a:endParaRPr>
          </a:p>
          <a:p>
            <a:pPr marL="285750" indent="-285750">
              <a:buFont typeface="Wingdings" pitchFamily="2" charset="2"/>
              <a:buChar char="l"/>
            </a:pPr>
            <a:r>
              <a:rPr lang="en-US" altLang="zh-CN" sz="2000" dirty="0">
                <a:latin typeface="Arial" panose="020B0604020202020204" pitchFamily="34" charset="0"/>
                <a:cs typeface="Arial" panose="020B0604020202020204" pitchFamily="34" charset="0"/>
              </a:rPr>
              <a:t>T</a:t>
            </a:r>
            <a:r>
              <a:rPr lang="en-US" altLang="zh-CN" sz="2000" dirty="0">
                <a:effectLst/>
                <a:latin typeface="Arial" panose="020B0604020202020204" pitchFamily="34" charset="0"/>
                <a:cs typeface="Arial" panose="020B0604020202020204" pitchFamily="34" charset="0"/>
              </a:rPr>
              <a:t>he numerical age determination of tephra layers, either directly from the tephra itself, or indirectly from ages of strata stratigraphically above and below a tephra layer.</a:t>
            </a:r>
          </a:p>
        </p:txBody>
      </p:sp>
      <p:sp>
        <p:nvSpPr>
          <p:cNvPr id="5" name="矩形 4">
            <a:extLst>
              <a:ext uri="{FF2B5EF4-FFF2-40B4-BE49-F238E27FC236}">
                <a16:creationId xmlns:a16="http://schemas.microsoft.com/office/drawing/2014/main" id="{E2F8437A-0778-8A4B-B118-46CCCCC21A4B}"/>
              </a:ext>
            </a:extLst>
          </p:cNvPr>
          <p:cNvSpPr/>
          <p:nvPr/>
        </p:nvSpPr>
        <p:spPr>
          <a:xfrm>
            <a:off x="0" y="14287"/>
            <a:ext cx="4600574"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zh-CN" sz="2000" dirty="0">
                <a:latin typeface="Arial" panose="020B0604020202020204" pitchFamily="34" charset="0"/>
                <a:cs typeface="Arial" panose="020B0604020202020204" pitchFamily="34" charset="0"/>
              </a:rPr>
              <a:t>Tephrochronology: </a:t>
            </a:r>
            <a:r>
              <a:rPr kumimoji="1" lang="en-US" altLang="zh-CN" sz="2000" dirty="0" err="1">
                <a:latin typeface="Helvetica Neue" panose="02000503000000020004" pitchFamily="2" charset="0"/>
                <a:ea typeface="PingFang SC" panose="020B0400000000000000" pitchFamily="34" charset="-122"/>
                <a:cs typeface="Arial" panose="020B0604020202020204" pitchFamily="34" charset="0"/>
              </a:rPr>
              <a:t>T</a:t>
            </a:r>
            <a:r>
              <a:rPr lang="en-US" altLang="zh-CN" sz="2000" dirty="0" err="1">
                <a:effectLst/>
                <a:latin typeface="Helvetica Neue" panose="02000503000000020004" pitchFamily="2" charset="0"/>
                <a:ea typeface="PingFang SC" panose="020B0400000000000000" pitchFamily="34" charset="-122"/>
              </a:rPr>
              <a:t>ephrochronometry</a:t>
            </a:r>
            <a:endParaRPr kumimoji="1" lang="zh-CN" altLang="en-US" sz="2000" dirty="0">
              <a:solidFill>
                <a:schemeClr val="bg1"/>
              </a:solidFill>
              <a:latin typeface="Arial" panose="020B0604020202020204" pitchFamily="34" charset="0"/>
              <a:cs typeface="Arial" panose="020B0604020202020204" pitchFamily="34" charset="0"/>
            </a:endParaRPr>
          </a:p>
        </p:txBody>
      </p:sp>
      <p:pic>
        <p:nvPicPr>
          <p:cNvPr id="5122" name="Picture 2" descr="裂变径迹显微分析系统IMEXT FTA_参数_价格-仪器信息网">
            <a:extLst>
              <a:ext uri="{FF2B5EF4-FFF2-40B4-BE49-F238E27FC236}">
                <a16:creationId xmlns:a16="http://schemas.microsoft.com/office/drawing/2014/main" id="{D2C7521A-D8E4-753F-C032-CD0E01C77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062"/>
            <a:ext cx="382659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图片包含 图形用户界面&#10;&#10;描述已自动生成">
            <a:extLst>
              <a:ext uri="{FF2B5EF4-FFF2-40B4-BE49-F238E27FC236}">
                <a16:creationId xmlns:a16="http://schemas.microsoft.com/office/drawing/2014/main" id="{D96E40CD-6FF2-EAE6-27CB-27F0AA4B44D7}"/>
              </a:ext>
            </a:extLst>
          </p:cNvPr>
          <p:cNvPicPr>
            <a:picLocks noChangeAspect="1"/>
          </p:cNvPicPr>
          <p:nvPr/>
        </p:nvPicPr>
        <p:blipFill>
          <a:blip r:embed="rId3"/>
          <a:stretch>
            <a:fillRect/>
          </a:stretch>
        </p:blipFill>
        <p:spPr>
          <a:xfrm>
            <a:off x="0" y="3543299"/>
            <a:ext cx="3826590" cy="3127669"/>
          </a:xfrm>
          <a:prstGeom prst="rect">
            <a:avLst/>
          </a:prstGeom>
        </p:spPr>
      </p:pic>
      <p:sp>
        <p:nvSpPr>
          <p:cNvPr id="4" name="文本框 3">
            <a:extLst>
              <a:ext uri="{FF2B5EF4-FFF2-40B4-BE49-F238E27FC236}">
                <a16:creationId xmlns:a16="http://schemas.microsoft.com/office/drawing/2014/main" id="{6FF17CFD-8BC9-F770-3A9B-5C4F992D3DD3}"/>
              </a:ext>
            </a:extLst>
          </p:cNvPr>
          <p:cNvSpPr txBox="1"/>
          <p:nvPr/>
        </p:nvSpPr>
        <p:spPr>
          <a:xfrm>
            <a:off x="4026876" y="3500232"/>
            <a:ext cx="8677072" cy="1631216"/>
          </a:xfrm>
          <a:prstGeom prst="rect">
            <a:avLst/>
          </a:prstGeom>
          <a:noFill/>
        </p:spPr>
        <p:txBody>
          <a:bodyPr wrap="square" rtlCol="0">
            <a:spAutoFit/>
          </a:bodyPr>
          <a:lstStyle/>
          <a:p>
            <a:r>
              <a:rPr kumimoji="1" lang="en-US" altLang="zh-CN" sz="2000" b="1" dirty="0">
                <a:latin typeface="Arial" panose="020B0604020202020204" pitchFamily="34" charset="0"/>
                <a:cs typeface="Arial" panose="020B0604020202020204" pitchFamily="34" charset="0"/>
              </a:rPr>
              <a:t>Method:</a:t>
            </a:r>
          </a:p>
          <a:p>
            <a:endParaRPr kumimoji="1" lang="en-US" altLang="zh-CN" sz="2000" b="1" dirty="0">
              <a:latin typeface="Arial" panose="020B0604020202020204" pitchFamily="34" charset="0"/>
              <a:cs typeface="Arial" panose="020B0604020202020204" pitchFamily="34" charset="0"/>
            </a:endParaRPr>
          </a:p>
          <a:p>
            <a:pPr marL="342900" indent="-342900">
              <a:buFont typeface="Wingdings" pitchFamily="2" charset="2"/>
              <a:buChar char="l"/>
            </a:pPr>
            <a:r>
              <a:rPr kumimoji="1" lang="en-US" altLang="zh-CN" sz="2000" dirty="0">
                <a:latin typeface="Arial" panose="020B0604020202020204" pitchFamily="34" charset="0"/>
                <a:cs typeface="Arial" panose="020B0604020202020204" pitchFamily="34" charset="0"/>
              </a:rPr>
              <a:t>Conventional potassium-argon dating (many limitations)</a:t>
            </a:r>
          </a:p>
          <a:p>
            <a:pPr marL="342900" indent="-342900">
              <a:buFont typeface="Wingdings" pitchFamily="2" charset="2"/>
              <a:buChar char="l"/>
            </a:pPr>
            <a:r>
              <a:rPr kumimoji="1" lang="en-US" altLang="zh-CN" sz="2000" dirty="0">
                <a:latin typeface="Arial" panose="020B0604020202020204" pitchFamily="34" charset="0"/>
                <a:cs typeface="Arial" panose="020B0604020202020204" pitchFamily="34" charset="0"/>
              </a:rPr>
              <a:t>Laser-fusion 40 </a:t>
            </a:r>
            <a:r>
              <a:rPr kumimoji="1" lang="en-US" altLang="zh-CN" sz="2000" dirty="0" err="1">
                <a:latin typeface="Arial" panose="020B0604020202020204" pitchFamily="34" charset="0"/>
                <a:cs typeface="Arial" panose="020B0604020202020204" pitchFamily="34" charset="0"/>
              </a:rPr>
              <a:t>Ar</a:t>
            </a:r>
            <a:r>
              <a:rPr kumimoji="1" lang="en-US" altLang="zh-CN" sz="2000" dirty="0">
                <a:latin typeface="Arial" panose="020B0604020202020204" pitchFamily="34" charset="0"/>
                <a:cs typeface="Arial" panose="020B0604020202020204" pitchFamily="34" charset="0"/>
              </a:rPr>
              <a:t>/30 </a:t>
            </a:r>
            <a:r>
              <a:rPr kumimoji="1" lang="en-US" altLang="zh-CN" sz="2000" dirty="0" err="1">
                <a:latin typeface="Arial" panose="020B0604020202020204" pitchFamily="34" charset="0"/>
                <a:cs typeface="Arial" panose="020B0604020202020204" pitchFamily="34" charset="0"/>
              </a:rPr>
              <a:t>Ar</a:t>
            </a:r>
            <a:r>
              <a:rPr kumimoji="1" lang="en-US" altLang="zh-CN" sz="2000" dirty="0">
                <a:latin typeface="Arial" panose="020B0604020202020204" pitchFamily="34" charset="0"/>
                <a:cs typeface="Arial" panose="020B0604020202020204" pitchFamily="34" charset="0"/>
              </a:rPr>
              <a:t> potassium-argon analysis</a:t>
            </a:r>
          </a:p>
          <a:p>
            <a:pPr marL="342900" indent="-342900">
              <a:buFont typeface="Wingdings" pitchFamily="2" charset="2"/>
              <a:buChar char="l"/>
            </a:pPr>
            <a:r>
              <a:rPr kumimoji="1" lang="en-US" altLang="zh-CN" sz="2000" dirty="0">
                <a:latin typeface="Arial" panose="020B0604020202020204" pitchFamily="34" charset="0"/>
                <a:cs typeface="Arial" panose="020B0604020202020204" pitchFamily="34" charset="0"/>
              </a:rPr>
              <a:t>Fission-track dating of zircons and glass shards of tephra lavers</a:t>
            </a:r>
            <a:endParaRPr kumimoji="1"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69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BDF147B-656A-5B0A-1BAE-8F785E53F56F}"/>
              </a:ext>
            </a:extLst>
          </p:cNvPr>
          <p:cNvSpPr/>
          <p:nvPr/>
        </p:nvSpPr>
        <p:spPr>
          <a:xfrm>
            <a:off x="0" y="0"/>
            <a:ext cx="9941667"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effectLst/>
                <a:latin typeface="Arial" panose="020B0604020202020204" pitchFamily="34" charset="0"/>
                <a:cs typeface="Arial" panose="020B0604020202020204" pitchFamily="34" charset="0"/>
              </a:rPr>
              <a:t>Sources, ages, and areal distributions of widespread tephra layers in the United States</a:t>
            </a:r>
          </a:p>
        </p:txBody>
      </p:sp>
      <p:pic>
        <p:nvPicPr>
          <p:cNvPr id="6" name="图片 5" descr="图示, 地图&#10;&#10;描述已自动生成">
            <a:extLst>
              <a:ext uri="{FF2B5EF4-FFF2-40B4-BE49-F238E27FC236}">
                <a16:creationId xmlns:a16="http://schemas.microsoft.com/office/drawing/2014/main" id="{78189CCD-FFBB-9448-3E80-45D0BAC1ABA3}"/>
              </a:ext>
            </a:extLst>
          </p:cNvPr>
          <p:cNvPicPr>
            <a:picLocks noChangeAspect="1"/>
          </p:cNvPicPr>
          <p:nvPr/>
        </p:nvPicPr>
        <p:blipFill>
          <a:blip r:embed="rId2"/>
          <a:stretch>
            <a:fillRect/>
          </a:stretch>
        </p:blipFill>
        <p:spPr>
          <a:xfrm>
            <a:off x="32524" y="485588"/>
            <a:ext cx="3729578" cy="3198330"/>
          </a:xfrm>
          <a:prstGeom prst="rect">
            <a:avLst/>
          </a:prstGeom>
        </p:spPr>
      </p:pic>
      <p:pic>
        <p:nvPicPr>
          <p:cNvPr id="8" name="图片 7" descr="地图&#10;&#10;描述已自动生成">
            <a:extLst>
              <a:ext uri="{FF2B5EF4-FFF2-40B4-BE49-F238E27FC236}">
                <a16:creationId xmlns:a16="http://schemas.microsoft.com/office/drawing/2014/main" id="{38159BA5-2C0B-08A1-AF84-88C897347582}"/>
              </a:ext>
            </a:extLst>
          </p:cNvPr>
          <p:cNvPicPr>
            <a:picLocks noChangeAspect="1"/>
          </p:cNvPicPr>
          <p:nvPr/>
        </p:nvPicPr>
        <p:blipFill>
          <a:blip r:embed="rId3"/>
          <a:stretch>
            <a:fillRect/>
          </a:stretch>
        </p:blipFill>
        <p:spPr>
          <a:xfrm>
            <a:off x="-1" y="3683731"/>
            <a:ext cx="3762103" cy="3165804"/>
          </a:xfrm>
          <a:prstGeom prst="rect">
            <a:avLst/>
          </a:prstGeom>
        </p:spPr>
      </p:pic>
      <p:pic>
        <p:nvPicPr>
          <p:cNvPr id="11" name="图片 10" descr="地图&#10;&#10;描述已自动生成">
            <a:extLst>
              <a:ext uri="{FF2B5EF4-FFF2-40B4-BE49-F238E27FC236}">
                <a16:creationId xmlns:a16="http://schemas.microsoft.com/office/drawing/2014/main" id="{85310F5D-C281-F587-4FEA-6BC4CD0330BA}"/>
              </a:ext>
            </a:extLst>
          </p:cNvPr>
          <p:cNvPicPr>
            <a:picLocks noChangeAspect="1"/>
          </p:cNvPicPr>
          <p:nvPr/>
        </p:nvPicPr>
        <p:blipFill>
          <a:blip r:embed="rId4"/>
          <a:stretch>
            <a:fillRect/>
          </a:stretch>
        </p:blipFill>
        <p:spPr>
          <a:xfrm>
            <a:off x="6096000" y="485588"/>
            <a:ext cx="3762103" cy="3235628"/>
          </a:xfrm>
          <a:prstGeom prst="rect">
            <a:avLst/>
          </a:prstGeom>
        </p:spPr>
      </p:pic>
      <p:sp>
        <p:nvSpPr>
          <p:cNvPr id="2" name="文本框 1">
            <a:extLst>
              <a:ext uri="{FF2B5EF4-FFF2-40B4-BE49-F238E27FC236}">
                <a16:creationId xmlns:a16="http://schemas.microsoft.com/office/drawing/2014/main" id="{0AEC9E4C-20E9-B358-97E7-0CDB3EAD7078}"/>
              </a:ext>
            </a:extLst>
          </p:cNvPr>
          <p:cNvSpPr txBox="1"/>
          <p:nvPr/>
        </p:nvSpPr>
        <p:spPr>
          <a:xfrm>
            <a:off x="3762102" y="971363"/>
            <a:ext cx="2333898" cy="1754326"/>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2 Ma</a:t>
            </a:r>
          </a:p>
          <a:p>
            <a:r>
              <a:rPr lang="en-US" altLang="zh-CN" dirty="0">
                <a:effectLst/>
                <a:latin typeface="Arial" panose="020B0604020202020204" pitchFamily="34" charset="0"/>
                <a:cs typeface="Arial" panose="020B0604020202020204" pitchFamily="34" charset="0"/>
              </a:rPr>
              <a:t>Marker for upper Pliocene and lower Quaternary sections in the United States</a:t>
            </a:r>
          </a:p>
          <a:p>
            <a:endParaRPr kumimoji="1" lang="zh-CN" altLang="en-US" dirty="0"/>
          </a:p>
        </p:txBody>
      </p:sp>
      <p:sp>
        <p:nvSpPr>
          <p:cNvPr id="3" name="文本框 2">
            <a:extLst>
              <a:ext uri="{FF2B5EF4-FFF2-40B4-BE49-F238E27FC236}">
                <a16:creationId xmlns:a16="http://schemas.microsoft.com/office/drawing/2014/main" id="{C05A463B-3F7C-56F5-2262-A9D2AE58401B}"/>
              </a:ext>
            </a:extLst>
          </p:cNvPr>
          <p:cNvSpPr txBox="1"/>
          <p:nvPr/>
        </p:nvSpPr>
        <p:spPr>
          <a:xfrm>
            <a:off x="3762102" y="3911118"/>
            <a:ext cx="1018227"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0.74 Ma</a:t>
            </a:r>
            <a:endParaRPr kumimoji="1" lang="zh-CN" altLang="en-US"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8118866F-237B-9C88-B0CC-999069C896E2}"/>
              </a:ext>
            </a:extLst>
          </p:cNvPr>
          <p:cNvSpPr txBox="1"/>
          <p:nvPr/>
        </p:nvSpPr>
        <p:spPr>
          <a:xfrm>
            <a:off x="9858103" y="602031"/>
            <a:ext cx="1018227" cy="369332"/>
          </a:xfrm>
          <a:prstGeom prst="rect">
            <a:avLst/>
          </a:prstGeom>
          <a:noFill/>
        </p:spPr>
        <p:txBody>
          <a:bodyPr wrap="none" rtlCol="0">
            <a:spAutoFit/>
          </a:bodyPr>
          <a:lstStyle/>
          <a:p>
            <a:r>
              <a:rPr kumimoji="1" lang="en-US" altLang="zh-CN" dirty="0">
                <a:latin typeface="Arial" panose="020B0604020202020204" pitchFamily="34" charset="0"/>
                <a:cs typeface="Arial" panose="020B0604020202020204" pitchFamily="34" charset="0"/>
              </a:rPr>
              <a:t>0.62 Ma</a:t>
            </a:r>
            <a:endParaRPr kumimoji="1" lang="zh-CN" altLang="en-US" dirty="0">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F036EF53-27A8-47B4-CEC4-50743911420D}"/>
              </a:ext>
            </a:extLst>
          </p:cNvPr>
          <p:cNvSpPr txBox="1"/>
          <p:nvPr/>
        </p:nvSpPr>
        <p:spPr>
          <a:xfrm>
            <a:off x="5588000" y="4912522"/>
            <a:ext cx="6112934" cy="984885"/>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K</a:t>
            </a:r>
            <a:r>
              <a:rPr lang="en-US" altLang="zh-CN" sz="2000" dirty="0">
                <a:effectLst/>
                <a:latin typeface="Arial" panose="020B0604020202020204" pitchFamily="34" charset="0"/>
                <a:cs typeface="Arial" panose="020B0604020202020204" pitchFamily="34" charset="0"/>
              </a:rPr>
              <a:t>ey time-stratigraphic datums for middle Quaternary continental and marine sequences.</a:t>
            </a:r>
          </a:p>
          <a:p>
            <a:endParaRPr kumimoji="1" lang="zh-CN" altLang="en-US" dirty="0">
              <a:latin typeface="Arial" panose="020B0604020202020204" pitchFamily="34" charset="0"/>
              <a:cs typeface="Arial" panose="020B0604020202020204" pitchFamily="34" charset="0"/>
            </a:endParaRPr>
          </a:p>
        </p:txBody>
      </p:sp>
      <p:cxnSp>
        <p:nvCxnSpPr>
          <p:cNvPr id="9" name="直线箭头连接符 8">
            <a:extLst>
              <a:ext uri="{FF2B5EF4-FFF2-40B4-BE49-F238E27FC236}">
                <a16:creationId xmlns:a16="http://schemas.microsoft.com/office/drawing/2014/main" id="{F2A03026-FAE7-C76E-524B-5D48297B4B1A}"/>
              </a:ext>
            </a:extLst>
          </p:cNvPr>
          <p:cNvCxnSpPr>
            <a:cxnSpLocks/>
            <a:stCxn id="7" idx="0"/>
            <a:endCxn id="11" idx="2"/>
          </p:cNvCxnSpPr>
          <p:nvPr/>
        </p:nvCxnSpPr>
        <p:spPr>
          <a:xfrm flipH="1" flipV="1">
            <a:off x="7977052" y="3721216"/>
            <a:ext cx="667415" cy="119130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线箭头连接符 12">
            <a:extLst>
              <a:ext uri="{FF2B5EF4-FFF2-40B4-BE49-F238E27FC236}">
                <a16:creationId xmlns:a16="http://schemas.microsoft.com/office/drawing/2014/main" id="{8E9BC2BF-8DBF-1D32-C482-9C1B5F8D53BC}"/>
              </a:ext>
            </a:extLst>
          </p:cNvPr>
          <p:cNvCxnSpPr>
            <a:cxnSpLocks/>
            <a:stCxn id="7" idx="1"/>
            <a:endCxn id="8" idx="3"/>
          </p:cNvCxnSpPr>
          <p:nvPr/>
        </p:nvCxnSpPr>
        <p:spPr>
          <a:xfrm flipH="1" flipV="1">
            <a:off x="3762102" y="5266633"/>
            <a:ext cx="1825898" cy="13833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3553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表&#10;&#10;描述已自动生成">
            <a:extLst>
              <a:ext uri="{FF2B5EF4-FFF2-40B4-BE49-F238E27FC236}">
                <a16:creationId xmlns:a16="http://schemas.microsoft.com/office/drawing/2014/main" id="{66BFE417-EB63-A26A-56D0-330DCBD8C2B1}"/>
              </a:ext>
            </a:extLst>
          </p:cNvPr>
          <p:cNvPicPr>
            <a:picLocks noChangeAspect="1"/>
          </p:cNvPicPr>
          <p:nvPr/>
        </p:nvPicPr>
        <p:blipFill>
          <a:blip r:embed="rId2"/>
          <a:stretch>
            <a:fillRect/>
          </a:stretch>
        </p:blipFill>
        <p:spPr>
          <a:xfrm>
            <a:off x="0" y="485775"/>
            <a:ext cx="3279630" cy="3298643"/>
          </a:xfrm>
          <a:prstGeom prst="rect">
            <a:avLst/>
          </a:prstGeom>
        </p:spPr>
      </p:pic>
      <p:pic>
        <p:nvPicPr>
          <p:cNvPr id="4" name="图片 3" descr="图示, 地图&#10;&#10;描述已自动生成">
            <a:extLst>
              <a:ext uri="{FF2B5EF4-FFF2-40B4-BE49-F238E27FC236}">
                <a16:creationId xmlns:a16="http://schemas.microsoft.com/office/drawing/2014/main" id="{2377F540-D40B-88B3-180C-F49937AD4CBA}"/>
              </a:ext>
            </a:extLst>
          </p:cNvPr>
          <p:cNvPicPr>
            <a:picLocks noChangeAspect="1"/>
          </p:cNvPicPr>
          <p:nvPr/>
        </p:nvPicPr>
        <p:blipFill>
          <a:blip r:embed="rId3"/>
          <a:stretch>
            <a:fillRect/>
          </a:stretch>
        </p:blipFill>
        <p:spPr>
          <a:xfrm>
            <a:off x="0" y="3784418"/>
            <a:ext cx="3686221" cy="3073582"/>
          </a:xfrm>
          <a:prstGeom prst="rect">
            <a:avLst/>
          </a:prstGeom>
        </p:spPr>
      </p:pic>
      <p:pic>
        <p:nvPicPr>
          <p:cNvPr id="6" name="图片 5" descr="图表, 地图&#10;&#10;中度可信度描述已自动生成">
            <a:extLst>
              <a:ext uri="{FF2B5EF4-FFF2-40B4-BE49-F238E27FC236}">
                <a16:creationId xmlns:a16="http://schemas.microsoft.com/office/drawing/2014/main" id="{FF097496-492F-7F0C-1732-BF16B279927F}"/>
              </a:ext>
            </a:extLst>
          </p:cNvPr>
          <p:cNvPicPr>
            <a:picLocks noChangeAspect="1"/>
          </p:cNvPicPr>
          <p:nvPr/>
        </p:nvPicPr>
        <p:blipFill>
          <a:blip r:embed="rId4"/>
          <a:stretch>
            <a:fillRect/>
          </a:stretch>
        </p:blipFill>
        <p:spPr>
          <a:xfrm>
            <a:off x="6549332" y="400684"/>
            <a:ext cx="2943043" cy="2943043"/>
          </a:xfrm>
          <a:prstGeom prst="rect">
            <a:avLst/>
          </a:prstGeom>
        </p:spPr>
      </p:pic>
      <p:sp>
        <p:nvSpPr>
          <p:cNvPr id="3" name="矩形 2">
            <a:extLst>
              <a:ext uri="{FF2B5EF4-FFF2-40B4-BE49-F238E27FC236}">
                <a16:creationId xmlns:a16="http://schemas.microsoft.com/office/drawing/2014/main" id="{18E85963-E240-53DF-E52A-33C7B71B3850}"/>
              </a:ext>
            </a:extLst>
          </p:cNvPr>
          <p:cNvSpPr/>
          <p:nvPr/>
        </p:nvSpPr>
        <p:spPr>
          <a:xfrm>
            <a:off x="0" y="0"/>
            <a:ext cx="9941667"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effectLst/>
                <a:latin typeface="Arial" panose="020B0604020202020204" pitchFamily="34" charset="0"/>
                <a:cs typeface="Arial" panose="020B0604020202020204" pitchFamily="34" charset="0"/>
              </a:rPr>
              <a:t>Sources, ages, and areal distributions of widespread tephra layers in the United States</a:t>
            </a:r>
          </a:p>
        </p:txBody>
      </p:sp>
      <p:sp>
        <p:nvSpPr>
          <p:cNvPr id="9" name="文本框 8">
            <a:extLst>
              <a:ext uri="{FF2B5EF4-FFF2-40B4-BE49-F238E27FC236}">
                <a16:creationId xmlns:a16="http://schemas.microsoft.com/office/drawing/2014/main" id="{DA1E5063-4846-5695-6872-8536CFC09969}"/>
              </a:ext>
            </a:extLst>
          </p:cNvPr>
          <p:cNvSpPr txBox="1"/>
          <p:nvPr/>
        </p:nvSpPr>
        <p:spPr>
          <a:xfrm>
            <a:off x="3279630" y="1376234"/>
            <a:ext cx="3087303" cy="923330"/>
          </a:xfrm>
          <a:prstGeom prst="rect">
            <a:avLst/>
          </a:prstGeom>
          <a:noFill/>
        </p:spPr>
        <p:txBody>
          <a:bodyPr wrap="square" rtlCol="0">
            <a:spAutoFit/>
          </a:bodyPr>
          <a:lstStyle/>
          <a:p>
            <a:r>
              <a:rPr lang="en-US" altLang="zh-CN" dirty="0">
                <a:latin typeface="Helvetica" pitchFamily="2" charset="0"/>
              </a:rPr>
              <a:t>D</a:t>
            </a:r>
            <a:r>
              <a:rPr lang="en-US" altLang="zh-CN" dirty="0">
                <a:effectLst/>
                <a:latin typeface="Helvetica" pitchFamily="2" charset="0"/>
              </a:rPr>
              <a:t>atum for upper Quaternary deposits</a:t>
            </a:r>
          </a:p>
          <a:p>
            <a:endParaRPr kumimoji="1" lang="zh-CN" altLang="en-US" dirty="0"/>
          </a:p>
        </p:txBody>
      </p:sp>
      <p:sp>
        <p:nvSpPr>
          <p:cNvPr id="10" name="文本框 9">
            <a:extLst>
              <a:ext uri="{FF2B5EF4-FFF2-40B4-BE49-F238E27FC236}">
                <a16:creationId xmlns:a16="http://schemas.microsoft.com/office/drawing/2014/main" id="{27F3A08A-B3D3-64BE-4C3F-DDCF3306D942}"/>
              </a:ext>
            </a:extLst>
          </p:cNvPr>
          <p:cNvSpPr txBox="1"/>
          <p:nvPr/>
        </p:nvSpPr>
        <p:spPr>
          <a:xfrm>
            <a:off x="3686221" y="5020101"/>
            <a:ext cx="4323246" cy="923330"/>
          </a:xfrm>
          <a:prstGeom prst="rect">
            <a:avLst/>
          </a:prstGeom>
          <a:noFill/>
        </p:spPr>
        <p:txBody>
          <a:bodyPr wrap="square" rtlCol="0">
            <a:spAutoFit/>
          </a:bodyPr>
          <a:lstStyle/>
          <a:p>
            <a:r>
              <a:rPr lang="en-US" altLang="zh-CN" dirty="0">
                <a:latin typeface="Helvetica" pitchFamily="2" charset="0"/>
              </a:rPr>
              <a:t>M</a:t>
            </a:r>
            <a:r>
              <a:rPr lang="en-US" altLang="zh-CN" dirty="0">
                <a:effectLst/>
                <a:latin typeface="Helvetica" pitchFamily="2" charset="0"/>
              </a:rPr>
              <a:t>arker for lower Holocene deposits in the northwestern United States</a:t>
            </a:r>
          </a:p>
          <a:p>
            <a:endParaRPr kumimoji="1" lang="zh-CN" altLang="en-US" dirty="0"/>
          </a:p>
        </p:txBody>
      </p:sp>
      <p:sp>
        <p:nvSpPr>
          <p:cNvPr id="12" name="文本框 11">
            <a:extLst>
              <a:ext uri="{FF2B5EF4-FFF2-40B4-BE49-F238E27FC236}">
                <a16:creationId xmlns:a16="http://schemas.microsoft.com/office/drawing/2014/main" id="{67982310-6B7E-DD25-A940-0D1659FAAABF}"/>
              </a:ext>
            </a:extLst>
          </p:cNvPr>
          <p:cNvSpPr txBox="1"/>
          <p:nvPr/>
        </p:nvSpPr>
        <p:spPr>
          <a:xfrm>
            <a:off x="6550767" y="3463785"/>
            <a:ext cx="5641233" cy="923330"/>
          </a:xfrm>
          <a:prstGeom prst="rect">
            <a:avLst/>
          </a:prstGeom>
          <a:noFill/>
        </p:spPr>
        <p:txBody>
          <a:bodyPr wrap="square">
            <a:spAutoFit/>
          </a:bodyPr>
          <a:lstStyle/>
          <a:p>
            <a:r>
              <a:rPr lang="en-US" altLang="zh-CN" dirty="0">
                <a:latin typeface="Helvetica" pitchFamily="2" charset="0"/>
              </a:rPr>
              <a:t>A</a:t>
            </a:r>
            <a:r>
              <a:rPr lang="en-US" altLang="zh-CN" dirty="0">
                <a:effectLst/>
                <a:latin typeface="Helvetica" pitchFamily="2" charset="0"/>
              </a:rPr>
              <a:t>ge control for the upper Pliocene stratigraphic and structural framework of Quaternary deposits in the western United States</a:t>
            </a:r>
          </a:p>
        </p:txBody>
      </p:sp>
    </p:spTree>
    <p:extLst>
      <p:ext uri="{BB962C8B-B14F-4D97-AF65-F5344CB8AC3E}">
        <p14:creationId xmlns:p14="http://schemas.microsoft.com/office/powerpoint/2010/main" val="398272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218FDD8-A376-0FE6-04E6-0FEF480C1CED}"/>
              </a:ext>
            </a:extLst>
          </p:cNvPr>
          <p:cNvSpPr/>
          <p:nvPr/>
        </p:nvSpPr>
        <p:spPr>
          <a:xfrm>
            <a:off x="0" y="0"/>
            <a:ext cx="1303867" cy="4857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bg1"/>
                </a:solidFill>
                <a:latin typeface="Arial" panose="020B0604020202020204" pitchFamily="34" charset="0"/>
                <a:cs typeface="Arial" panose="020B0604020202020204" pitchFamily="34" charset="0"/>
              </a:rPr>
              <a:t>Summary</a:t>
            </a:r>
            <a:endParaRPr lang="en-US" altLang="zh-CN" sz="2000" dirty="0">
              <a:solidFill>
                <a:schemeClr val="bg1"/>
              </a:solidFill>
              <a:effectLst/>
              <a:latin typeface="Arial" panose="020B0604020202020204" pitchFamily="34" charset="0"/>
              <a:cs typeface="Arial" panose="020B0604020202020204" pitchFamily="34" charset="0"/>
            </a:endParaRPr>
          </a:p>
        </p:txBody>
      </p:sp>
      <p:grpSp>
        <p:nvGrpSpPr>
          <p:cNvPr id="6" name="组合 5">
            <a:extLst>
              <a:ext uri="{FF2B5EF4-FFF2-40B4-BE49-F238E27FC236}">
                <a16:creationId xmlns:a16="http://schemas.microsoft.com/office/drawing/2014/main" id="{EB2A8037-4FD4-747A-D06D-20F144FFDDAD}"/>
              </a:ext>
            </a:extLst>
          </p:cNvPr>
          <p:cNvGrpSpPr/>
          <p:nvPr/>
        </p:nvGrpSpPr>
        <p:grpSpPr>
          <a:xfrm>
            <a:off x="380518" y="4011515"/>
            <a:ext cx="3122790" cy="2342092"/>
            <a:chOff x="-1" y="485775"/>
            <a:chExt cx="4621363" cy="3466022"/>
          </a:xfrm>
        </p:grpSpPr>
        <p:pic>
          <p:nvPicPr>
            <p:cNvPr id="3" name="Picture 8" descr="Mount St. Helens volcano">
              <a:extLst>
                <a:ext uri="{FF2B5EF4-FFF2-40B4-BE49-F238E27FC236}">
                  <a16:creationId xmlns:a16="http://schemas.microsoft.com/office/drawing/2014/main" id="{16F656F6-41E3-A4F8-E46D-2D624BF71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4621362" cy="346602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EB0B4F66-3FDC-B0EB-CC3F-0108DDA34B29}"/>
                </a:ext>
              </a:extLst>
            </p:cNvPr>
            <p:cNvSpPr txBox="1"/>
            <p:nvPr/>
          </p:nvSpPr>
          <p:spPr>
            <a:xfrm>
              <a:off x="-1" y="485775"/>
              <a:ext cx="1715616" cy="387152"/>
            </a:xfrm>
            <a:prstGeom prst="rect">
              <a:avLst/>
            </a:prstGeom>
            <a:solidFill>
              <a:schemeClr val="tx1"/>
            </a:solidFill>
          </p:spPr>
          <p:txBody>
            <a:bodyPr wrap="none" rtlCol="0">
              <a:spAutoFit/>
            </a:bodyPr>
            <a:lstStyle/>
            <a:p>
              <a:r>
                <a:rPr kumimoji="1" lang="en-US" altLang="zh-CN" sz="1100" dirty="0">
                  <a:solidFill>
                    <a:schemeClr val="bg1"/>
                  </a:solidFill>
                  <a:latin typeface="Arial" panose="020B0604020202020204" pitchFamily="34" charset="0"/>
                  <a:cs typeface="Arial" panose="020B0604020202020204" pitchFamily="34" charset="0"/>
                </a:rPr>
                <a:t>Plinian eruption</a:t>
              </a:r>
              <a:endParaRPr kumimoji="1" lang="zh-CN" altLang="en-US" sz="1100" dirty="0">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FE69442D-DE35-B3E0-D085-A94D0F37533A}"/>
                </a:ext>
              </a:extLst>
            </p:cNvPr>
            <p:cNvSpPr txBox="1"/>
            <p:nvPr/>
          </p:nvSpPr>
          <p:spPr>
            <a:xfrm>
              <a:off x="3574400" y="598946"/>
              <a:ext cx="748923" cy="769441"/>
            </a:xfrm>
            <a:prstGeom prst="rect">
              <a:avLst/>
            </a:prstGeom>
            <a:noFill/>
          </p:spPr>
          <p:txBody>
            <a:bodyPr wrap="none" rtlCol="0">
              <a:spAutoFit/>
            </a:bodyPr>
            <a:lstStyle/>
            <a:p>
              <a:r>
                <a:rPr kumimoji="1" lang="en-US" altLang="zh-CN" sz="4400" dirty="0">
                  <a:latin typeface="Arial" panose="020B0604020202020204" pitchFamily="34" charset="0"/>
                  <a:cs typeface="Arial" panose="020B0604020202020204" pitchFamily="34" charset="0"/>
                </a:rPr>
                <a:t>✅</a:t>
              </a:r>
              <a:endParaRPr kumimoji="1" lang="zh-CN" altLang="en-US" sz="4400" dirty="0">
                <a:latin typeface="Arial" panose="020B0604020202020204" pitchFamily="34" charset="0"/>
                <a:cs typeface="Arial" panose="020B0604020202020204" pitchFamily="34" charset="0"/>
              </a:endParaRPr>
            </a:p>
          </p:txBody>
        </p:sp>
      </p:grpSp>
      <p:grpSp>
        <p:nvGrpSpPr>
          <p:cNvPr id="9" name="组合 8">
            <a:extLst>
              <a:ext uri="{FF2B5EF4-FFF2-40B4-BE49-F238E27FC236}">
                <a16:creationId xmlns:a16="http://schemas.microsoft.com/office/drawing/2014/main" id="{65C7840D-DC20-6BD8-0EBC-14E7CD2B70D8}"/>
              </a:ext>
            </a:extLst>
          </p:cNvPr>
          <p:cNvGrpSpPr/>
          <p:nvPr/>
        </p:nvGrpSpPr>
        <p:grpSpPr>
          <a:xfrm>
            <a:off x="1542406" y="588595"/>
            <a:ext cx="1705224" cy="1400384"/>
            <a:chOff x="942558" y="926000"/>
            <a:chExt cx="2497530" cy="2051051"/>
          </a:xfrm>
        </p:grpSpPr>
        <p:pic>
          <p:nvPicPr>
            <p:cNvPr id="7" name="图片 6" descr="山上的风景&#10;&#10;描述已自动生成">
              <a:extLst>
                <a:ext uri="{FF2B5EF4-FFF2-40B4-BE49-F238E27FC236}">
                  <a16:creationId xmlns:a16="http://schemas.microsoft.com/office/drawing/2014/main" id="{1D97BE1D-5FA9-893A-C0EC-96531BD83A34}"/>
                </a:ext>
              </a:extLst>
            </p:cNvPr>
            <p:cNvPicPr>
              <a:picLocks noChangeAspect="1"/>
            </p:cNvPicPr>
            <p:nvPr/>
          </p:nvPicPr>
          <p:blipFill>
            <a:blip r:embed="rId3"/>
            <a:stretch>
              <a:fillRect/>
            </a:stretch>
          </p:blipFill>
          <p:spPr>
            <a:xfrm>
              <a:off x="942558" y="926000"/>
              <a:ext cx="2497530" cy="1973048"/>
            </a:xfrm>
            <a:prstGeom prst="rect">
              <a:avLst/>
            </a:prstGeom>
          </p:spPr>
        </p:pic>
        <p:sp>
          <p:nvSpPr>
            <p:cNvPr id="8" name="椭圆 7">
              <a:extLst>
                <a:ext uri="{FF2B5EF4-FFF2-40B4-BE49-F238E27FC236}">
                  <a16:creationId xmlns:a16="http://schemas.microsoft.com/office/drawing/2014/main" id="{4C4E6BA2-C411-764A-576A-3164ECD57D22}"/>
                </a:ext>
              </a:extLst>
            </p:cNvPr>
            <p:cNvSpPr/>
            <p:nvPr/>
          </p:nvSpPr>
          <p:spPr>
            <a:xfrm rot="2798340">
              <a:off x="1093807" y="1905468"/>
              <a:ext cx="1696094" cy="4470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grpSp>
      <p:grpSp>
        <p:nvGrpSpPr>
          <p:cNvPr id="15" name="组合 14">
            <a:extLst>
              <a:ext uri="{FF2B5EF4-FFF2-40B4-BE49-F238E27FC236}">
                <a16:creationId xmlns:a16="http://schemas.microsoft.com/office/drawing/2014/main" id="{75E97B02-29D3-35F5-0D88-A7699CECE263}"/>
              </a:ext>
            </a:extLst>
          </p:cNvPr>
          <p:cNvGrpSpPr/>
          <p:nvPr/>
        </p:nvGrpSpPr>
        <p:grpSpPr>
          <a:xfrm>
            <a:off x="4234006" y="1023416"/>
            <a:ext cx="3103902" cy="2030418"/>
            <a:chOff x="5041031" y="485775"/>
            <a:chExt cx="5952920" cy="3894103"/>
          </a:xfrm>
        </p:grpSpPr>
        <p:pic>
          <p:nvPicPr>
            <p:cNvPr id="10" name="图片 9" descr="图片包含 男人, 树, 站, 绿色&#10;&#10;描述已自动生成">
              <a:extLst>
                <a:ext uri="{FF2B5EF4-FFF2-40B4-BE49-F238E27FC236}">
                  <a16:creationId xmlns:a16="http://schemas.microsoft.com/office/drawing/2014/main" id="{128DF519-B434-16DE-E0E4-6E7190B6EB7C}"/>
                </a:ext>
              </a:extLst>
            </p:cNvPr>
            <p:cNvPicPr>
              <a:picLocks noChangeAspect="1"/>
            </p:cNvPicPr>
            <p:nvPr/>
          </p:nvPicPr>
          <p:blipFill>
            <a:blip r:embed="rId4"/>
            <a:stretch>
              <a:fillRect/>
            </a:stretch>
          </p:blipFill>
          <p:spPr>
            <a:xfrm>
              <a:off x="5041031" y="485775"/>
              <a:ext cx="5952920" cy="3894103"/>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墨迹 10">
                  <a:extLst>
                    <a:ext uri="{FF2B5EF4-FFF2-40B4-BE49-F238E27FC236}">
                      <a16:creationId xmlns:a16="http://schemas.microsoft.com/office/drawing/2014/main" id="{484B8CF8-BE10-4000-72DB-81C85A34DC9B}"/>
                    </a:ext>
                  </a:extLst>
                </p14:cNvPr>
                <p14:cNvContentPartPr/>
                <p14:nvPr/>
              </p14:nvContentPartPr>
              <p14:xfrm>
                <a:off x="5599752" y="611678"/>
                <a:ext cx="343223" cy="1904549"/>
              </p14:xfrm>
            </p:contentPart>
          </mc:Choice>
          <mc:Fallback xmlns="">
            <p:pic>
              <p:nvPicPr>
                <p:cNvPr id="11" name="墨迹 10">
                  <a:extLst>
                    <a:ext uri="{FF2B5EF4-FFF2-40B4-BE49-F238E27FC236}">
                      <a16:creationId xmlns:a16="http://schemas.microsoft.com/office/drawing/2014/main" id="{484B8CF8-BE10-4000-72DB-81C85A34DC9B}"/>
                    </a:ext>
                  </a:extLst>
                </p:cNvPr>
                <p:cNvPicPr/>
                <p:nvPr/>
              </p:nvPicPr>
              <p:blipFill>
                <a:blip r:embed="rId6"/>
                <a:stretch>
                  <a:fillRect/>
                </a:stretch>
              </p:blipFill>
              <p:spPr>
                <a:xfrm>
                  <a:off x="5496372" y="404587"/>
                  <a:ext cx="549295" cy="231804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墨迹 11">
                  <a:extLst>
                    <a:ext uri="{FF2B5EF4-FFF2-40B4-BE49-F238E27FC236}">
                      <a16:creationId xmlns:a16="http://schemas.microsoft.com/office/drawing/2014/main" id="{FD849A2D-C5E3-E7A4-D487-49C63C03FDED}"/>
                    </a:ext>
                  </a:extLst>
                </p14:cNvPr>
                <p14:cNvContentPartPr/>
                <p14:nvPr/>
              </p14:nvContentPartPr>
              <p14:xfrm>
                <a:off x="6323733" y="3256893"/>
                <a:ext cx="218520" cy="173160"/>
              </p14:xfrm>
            </p:contentPart>
          </mc:Choice>
          <mc:Fallback xmlns="">
            <p:pic>
              <p:nvPicPr>
                <p:cNvPr id="12" name="墨迹 11">
                  <a:extLst>
                    <a:ext uri="{FF2B5EF4-FFF2-40B4-BE49-F238E27FC236}">
                      <a16:creationId xmlns:a16="http://schemas.microsoft.com/office/drawing/2014/main" id="{FD849A2D-C5E3-E7A4-D487-49C63C03FDED}"/>
                    </a:ext>
                  </a:extLst>
                </p:cNvPr>
                <p:cNvPicPr/>
                <p:nvPr/>
              </p:nvPicPr>
              <p:blipFill>
                <a:blip r:embed="rId8"/>
                <a:stretch>
                  <a:fillRect/>
                </a:stretch>
              </p:blipFill>
              <p:spPr>
                <a:xfrm>
                  <a:off x="6220332" y="3049929"/>
                  <a:ext cx="424632" cy="58639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墨迹 12">
                  <a:extLst>
                    <a:ext uri="{FF2B5EF4-FFF2-40B4-BE49-F238E27FC236}">
                      <a16:creationId xmlns:a16="http://schemas.microsoft.com/office/drawing/2014/main" id="{E42C8E67-3963-9CAF-FD48-ED160ADEEF75}"/>
                    </a:ext>
                  </a:extLst>
                </p14:cNvPr>
                <p14:cNvContentPartPr/>
                <p14:nvPr/>
              </p14:nvContentPartPr>
              <p14:xfrm>
                <a:off x="10013373" y="3929733"/>
                <a:ext cx="294480" cy="209160"/>
              </p14:xfrm>
            </p:contentPart>
          </mc:Choice>
          <mc:Fallback xmlns="">
            <p:pic>
              <p:nvPicPr>
                <p:cNvPr id="13" name="墨迹 12">
                  <a:extLst>
                    <a:ext uri="{FF2B5EF4-FFF2-40B4-BE49-F238E27FC236}">
                      <a16:creationId xmlns:a16="http://schemas.microsoft.com/office/drawing/2014/main" id="{E42C8E67-3963-9CAF-FD48-ED160ADEEF75}"/>
                    </a:ext>
                  </a:extLst>
                </p:cNvPr>
                <p:cNvPicPr/>
                <p:nvPr/>
              </p:nvPicPr>
              <p:blipFill>
                <a:blip r:embed="rId10"/>
                <a:stretch>
                  <a:fillRect/>
                </a:stretch>
              </p:blipFill>
              <p:spPr>
                <a:xfrm>
                  <a:off x="9909926" y="3722644"/>
                  <a:ext cx="500685" cy="6226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墨迹 13">
                  <a:extLst>
                    <a:ext uri="{FF2B5EF4-FFF2-40B4-BE49-F238E27FC236}">
                      <a16:creationId xmlns:a16="http://schemas.microsoft.com/office/drawing/2014/main" id="{5D98502E-2081-AED6-F8C3-CBB0224DAC09}"/>
                    </a:ext>
                  </a:extLst>
                </p14:cNvPr>
                <p14:cNvContentPartPr/>
                <p14:nvPr/>
              </p14:nvContentPartPr>
              <p14:xfrm>
                <a:off x="8209773" y="785493"/>
                <a:ext cx="696600" cy="565920"/>
              </p14:xfrm>
            </p:contentPart>
          </mc:Choice>
          <mc:Fallback xmlns="">
            <p:pic>
              <p:nvPicPr>
                <p:cNvPr id="14" name="墨迹 13">
                  <a:extLst>
                    <a:ext uri="{FF2B5EF4-FFF2-40B4-BE49-F238E27FC236}">
                      <a16:creationId xmlns:a16="http://schemas.microsoft.com/office/drawing/2014/main" id="{5D98502E-2081-AED6-F8C3-CBB0224DAC09}"/>
                    </a:ext>
                  </a:extLst>
                </p:cNvPr>
                <p:cNvPicPr/>
                <p:nvPr/>
              </p:nvPicPr>
              <p:blipFill>
                <a:blip r:embed="rId12"/>
                <a:stretch>
                  <a:fillRect/>
                </a:stretch>
              </p:blipFill>
              <p:spPr>
                <a:xfrm>
                  <a:off x="8106215" y="578449"/>
                  <a:ext cx="903026" cy="979318"/>
                </a:xfrm>
                <a:prstGeom prst="rect">
                  <a:avLst/>
                </a:prstGeom>
              </p:spPr>
            </p:pic>
          </mc:Fallback>
        </mc:AlternateContent>
      </p:grpSp>
      <p:grpSp>
        <p:nvGrpSpPr>
          <p:cNvPr id="18" name="组合 17">
            <a:extLst>
              <a:ext uri="{FF2B5EF4-FFF2-40B4-BE49-F238E27FC236}">
                <a16:creationId xmlns:a16="http://schemas.microsoft.com/office/drawing/2014/main" id="{99DEFB15-8263-A4A6-1C28-76AF4B73CA9E}"/>
              </a:ext>
            </a:extLst>
          </p:cNvPr>
          <p:cNvGrpSpPr/>
          <p:nvPr/>
        </p:nvGrpSpPr>
        <p:grpSpPr>
          <a:xfrm>
            <a:off x="4234006" y="3534654"/>
            <a:ext cx="2801825" cy="2943396"/>
            <a:chOff x="0" y="485604"/>
            <a:chExt cx="6053808" cy="6359696"/>
          </a:xfrm>
        </p:grpSpPr>
        <p:pic>
          <p:nvPicPr>
            <p:cNvPr id="16" name="图片 15" descr="手机屏幕截图&#10;&#10;中度可信度描述已自动生成">
              <a:extLst>
                <a:ext uri="{FF2B5EF4-FFF2-40B4-BE49-F238E27FC236}">
                  <a16:creationId xmlns:a16="http://schemas.microsoft.com/office/drawing/2014/main" id="{4440EAC6-B7A5-7079-ED4F-270559BC4AEF}"/>
                </a:ext>
              </a:extLst>
            </p:cNvPr>
            <p:cNvPicPr>
              <a:picLocks noChangeAspect="1"/>
            </p:cNvPicPr>
            <p:nvPr/>
          </p:nvPicPr>
          <p:blipFill>
            <a:blip r:embed="rId13"/>
            <a:stretch>
              <a:fillRect/>
            </a:stretch>
          </p:blipFill>
          <p:spPr>
            <a:xfrm>
              <a:off x="0" y="485604"/>
              <a:ext cx="6053808" cy="2257596"/>
            </a:xfrm>
            <a:prstGeom prst="rect">
              <a:avLst/>
            </a:prstGeom>
          </p:spPr>
        </p:pic>
        <p:pic>
          <p:nvPicPr>
            <p:cNvPr id="17" name="图片 16" descr="图示&#10;&#10;描述已自动生成">
              <a:extLst>
                <a:ext uri="{FF2B5EF4-FFF2-40B4-BE49-F238E27FC236}">
                  <a16:creationId xmlns:a16="http://schemas.microsoft.com/office/drawing/2014/main" id="{9F2092B1-5AB1-2EE9-C558-4A679815F8B3}"/>
                </a:ext>
              </a:extLst>
            </p:cNvPr>
            <p:cNvPicPr>
              <a:picLocks noChangeAspect="1"/>
            </p:cNvPicPr>
            <p:nvPr/>
          </p:nvPicPr>
          <p:blipFill>
            <a:blip r:embed="rId14"/>
            <a:stretch>
              <a:fillRect/>
            </a:stretch>
          </p:blipFill>
          <p:spPr>
            <a:xfrm>
              <a:off x="0" y="2743200"/>
              <a:ext cx="5448300" cy="4102100"/>
            </a:xfrm>
            <a:prstGeom prst="rect">
              <a:avLst/>
            </a:prstGeom>
          </p:spPr>
        </p:pic>
      </p:grpSp>
      <p:grpSp>
        <p:nvGrpSpPr>
          <p:cNvPr id="25" name="组合 24">
            <a:extLst>
              <a:ext uri="{FF2B5EF4-FFF2-40B4-BE49-F238E27FC236}">
                <a16:creationId xmlns:a16="http://schemas.microsoft.com/office/drawing/2014/main" id="{6A09E7A7-F890-8ADE-36E8-BBD11DDDCEF3}"/>
              </a:ext>
            </a:extLst>
          </p:cNvPr>
          <p:cNvGrpSpPr/>
          <p:nvPr/>
        </p:nvGrpSpPr>
        <p:grpSpPr>
          <a:xfrm>
            <a:off x="7949730" y="1349391"/>
            <a:ext cx="3759586" cy="5031551"/>
            <a:chOff x="3837882" y="-263837"/>
            <a:chExt cx="3759586" cy="5031551"/>
          </a:xfrm>
        </p:grpSpPr>
        <p:pic>
          <p:nvPicPr>
            <p:cNvPr id="19" name="图片 18" descr="图示, 地图&#10;&#10;描述已自动生成">
              <a:extLst>
                <a:ext uri="{FF2B5EF4-FFF2-40B4-BE49-F238E27FC236}">
                  <a16:creationId xmlns:a16="http://schemas.microsoft.com/office/drawing/2014/main" id="{888B1461-B3C6-ABE4-5D7E-372AE1F01FCC}"/>
                </a:ext>
              </a:extLst>
            </p:cNvPr>
            <p:cNvPicPr>
              <a:picLocks noChangeAspect="1"/>
            </p:cNvPicPr>
            <p:nvPr/>
          </p:nvPicPr>
          <p:blipFill>
            <a:blip r:embed="rId15"/>
            <a:stretch>
              <a:fillRect/>
            </a:stretch>
          </p:blipFill>
          <p:spPr>
            <a:xfrm>
              <a:off x="5628820" y="1439125"/>
              <a:ext cx="1951005" cy="1673100"/>
            </a:xfrm>
            <a:prstGeom prst="rect">
              <a:avLst/>
            </a:prstGeom>
          </p:spPr>
        </p:pic>
        <p:pic>
          <p:nvPicPr>
            <p:cNvPr id="20" name="图片 19" descr="地图&#10;&#10;描述已自动生成">
              <a:extLst>
                <a:ext uri="{FF2B5EF4-FFF2-40B4-BE49-F238E27FC236}">
                  <a16:creationId xmlns:a16="http://schemas.microsoft.com/office/drawing/2014/main" id="{30153CD3-58E1-C9D9-62A0-2B0ECE29AF0C}"/>
                </a:ext>
              </a:extLst>
            </p:cNvPr>
            <p:cNvPicPr>
              <a:picLocks noChangeAspect="1"/>
            </p:cNvPicPr>
            <p:nvPr/>
          </p:nvPicPr>
          <p:blipFill>
            <a:blip r:embed="rId16"/>
            <a:stretch>
              <a:fillRect/>
            </a:stretch>
          </p:blipFill>
          <p:spPr>
            <a:xfrm>
              <a:off x="5617722" y="3111629"/>
              <a:ext cx="1968019" cy="1656085"/>
            </a:xfrm>
            <a:prstGeom prst="rect">
              <a:avLst/>
            </a:prstGeom>
          </p:spPr>
        </p:pic>
        <p:pic>
          <p:nvPicPr>
            <p:cNvPr id="21" name="图片 20" descr="地图&#10;&#10;描述已自动生成">
              <a:extLst>
                <a:ext uri="{FF2B5EF4-FFF2-40B4-BE49-F238E27FC236}">
                  <a16:creationId xmlns:a16="http://schemas.microsoft.com/office/drawing/2014/main" id="{18E1B012-CE90-7BAA-6E86-134E525E4CA0}"/>
                </a:ext>
              </a:extLst>
            </p:cNvPr>
            <p:cNvPicPr>
              <a:picLocks noChangeAspect="1"/>
            </p:cNvPicPr>
            <p:nvPr/>
          </p:nvPicPr>
          <p:blipFill>
            <a:blip r:embed="rId17"/>
            <a:stretch>
              <a:fillRect/>
            </a:stretch>
          </p:blipFill>
          <p:spPr>
            <a:xfrm>
              <a:off x="5629449" y="-263837"/>
              <a:ext cx="1968019" cy="1692611"/>
            </a:xfrm>
            <a:prstGeom prst="rect">
              <a:avLst/>
            </a:prstGeom>
          </p:spPr>
        </p:pic>
        <p:pic>
          <p:nvPicPr>
            <p:cNvPr id="22" name="图片 21" descr="图表&#10;&#10;描述已自动生成">
              <a:extLst>
                <a:ext uri="{FF2B5EF4-FFF2-40B4-BE49-F238E27FC236}">
                  <a16:creationId xmlns:a16="http://schemas.microsoft.com/office/drawing/2014/main" id="{52F1832A-2C67-4224-F4EC-F93B98892F35}"/>
                </a:ext>
              </a:extLst>
            </p:cNvPr>
            <p:cNvPicPr>
              <a:picLocks noChangeAspect="1"/>
            </p:cNvPicPr>
            <p:nvPr/>
          </p:nvPicPr>
          <p:blipFill>
            <a:blip r:embed="rId18"/>
            <a:stretch>
              <a:fillRect/>
            </a:stretch>
          </p:blipFill>
          <p:spPr>
            <a:xfrm>
              <a:off x="3857144" y="1512895"/>
              <a:ext cx="1760577" cy="1770784"/>
            </a:xfrm>
            <a:prstGeom prst="rect">
              <a:avLst/>
            </a:prstGeom>
          </p:spPr>
        </p:pic>
        <p:pic>
          <p:nvPicPr>
            <p:cNvPr id="23" name="图片 22" descr="图示, 地图&#10;&#10;描述已自动生成">
              <a:extLst>
                <a:ext uri="{FF2B5EF4-FFF2-40B4-BE49-F238E27FC236}">
                  <a16:creationId xmlns:a16="http://schemas.microsoft.com/office/drawing/2014/main" id="{C7CE6E10-637F-02F2-3B7E-F08ED2A7A455}"/>
                </a:ext>
              </a:extLst>
            </p:cNvPr>
            <p:cNvPicPr>
              <a:picLocks noChangeAspect="1"/>
            </p:cNvPicPr>
            <p:nvPr/>
          </p:nvPicPr>
          <p:blipFill>
            <a:blip r:embed="rId19"/>
            <a:stretch>
              <a:fillRect/>
            </a:stretch>
          </p:blipFill>
          <p:spPr>
            <a:xfrm>
              <a:off x="3837882" y="3283679"/>
              <a:ext cx="1779839" cy="1484035"/>
            </a:xfrm>
            <a:prstGeom prst="rect">
              <a:avLst/>
            </a:prstGeom>
          </p:spPr>
        </p:pic>
        <p:pic>
          <p:nvPicPr>
            <p:cNvPr id="24" name="图片 23" descr="图表, 地图&#10;&#10;中度可信度描述已自动生成">
              <a:extLst>
                <a:ext uri="{FF2B5EF4-FFF2-40B4-BE49-F238E27FC236}">
                  <a16:creationId xmlns:a16="http://schemas.microsoft.com/office/drawing/2014/main" id="{889BD89D-1FA2-A15F-2774-A7ECCD600F28}"/>
                </a:ext>
              </a:extLst>
            </p:cNvPr>
            <p:cNvPicPr>
              <a:picLocks noChangeAspect="1"/>
            </p:cNvPicPr>
            <p:nvPr/>
          </p:nvPicPr>
          <p:blipFill>
            <a:blip r:embed="rId20"/>
            <a:stretch>
              <a:fillRect/>
            </a:stretch>
          </p:blipFill>
          <p:spPr>
            <a:xfrm>
              <a:off x="3857800" y="-263837"/>
              <a:ext cx="1770784" cy="1770784"/>
            </a:xfrm>
            <a:prstGeom prst="rect">
              <a:avLst/>
            </a:prstGeom>
          </p:spPr>
        </p:pic>
      </p:grpSp>
      <p:sp>
        <p:nvSpPr>
          <p:cNvPr id="26" name="文本框 25">
            <a:extLst>
              <a:ext uri="{FF2B5EF4-FFF2-40B4-BE49-F238E27FC236}">
                <a16:creationId xmlns:a16="http://schemas.microsoft.com/office/drawing/2014/main" id="{82F03C42-9EF3-87B2-8709-6EEBBD156025}"/>
              </a:ext>
            </a:extLst>
          </p:cNvPr>
          <p:cNvSpPr txBox="1"/>
          <p:nvPr/>
        </p:nvSpPr>
        <p:spPr>
          <a:xfrm>
            <a:off x="4185843" y="3034896"/>
            <a:ext cx="2614818" cy="369332"/>
          </a:xfrm>
          <a:prstGeom prst="rect">
            <a:avLst/>
          </a:prstGeom>
          <a:noFill/>
        </p:spPr>
        <p:txBody>
          <a:bodyPr wrap="none" rtlCol="0">
            <a:spAutoFit/>
          </a:bodyPr>
          <a:lstStyle/>
          <a:p>
            <a:pPr marL="285750" indent="-285750">
              <a:buFont typeface="Wingdings" pitchFamily="2" charset="2"/>
              <a:buChar char="l"/>
            </a:pPr>
            <a:r>
              <a:rPr lang="en-US" altLang="zh-CN" sz="1800" dirty="0">
                <a:effectLst/>
                <a:latin typeface="Arial" panose="020B0604020202020204" pitchFamily="34" charset="0"/>
                <a:ea typeface="PingFang SC" panose="020B0400000000000000" pitchFamily="34" charset="-122"/>
                <a:cs typeface="Arial" panose="020B0604020202020204" pitchFamily="34" charset="0"/>
              </a:rPr>
              <a:t>Chemical techniques</a:t>
            </a:r>
            <a:endParaRPr kumimoji="1" lang="zh-CN" altLang="en-US" dirty="0"/>
          </a:p>
        </p:txBody>
      </p:sp>
      <p:sp>
        <p:nvSpPr>
          <p:cNvPr id="28" name="文本框 27">
            <a:extLst>
              <a:ext uri="{FF2B5EF4-FFF2-40B4-BE49-F238E27FC236}">
                <a16:creationId xmlns:a16="http://schemas.microsoft.com/office/drawing/2014/main" id="{7B5A0749-63B9-4841-174B-73327F553675}"/>
              </a:ext>
            </a:extLst>
          </p:cNvPr>
          <p:cNvSpPr txBox="1"/>
          <p:nvPr/>
        </p:nvSpPr>
        <p:spPr>
          <a:xfrm>
            <a:off x="4185843" y="95098"/>
            <a:ext cx="3586558" cy="923330"/>
          </a:xfrm>
          <a:prstGeom prst="rect">
            <a:avLst/>
          </a:prstGeom>
          <a:noFill/>
        </p:spPr>
        <p:txBody>
          <a:bodyPr wrap="square">
            <a:spAutoFit/>
          </a:bodyPr>
          <a:lstStyle/>
          <a:p>
            <a:r>
              <a:rPr lang="en-US" altLang="zh-CN" sz="1800" dirty="0">
                <a:effectLst/>
                <a:latin typeface="Arial" panose="020B0604020202020204" pitchFamily="34" charset="0"/>
                <a:ea typeface="PingFang SC" panose="020B0400000000000000" pitchFamily="34" charset="-122"/>
                <a:cs typeface="Arial" panose="020B0604020202020204" pitchFamily="34" charset="0"/>
              </a:rPr>
              <a:t>Composition of tephra</a:t>
            </a:r>
            <a:r>
              <a:rPr lang="en-US" altLang="zh-CN" sz="1800" dirty="0">
                <a:latin typeface="Arial" panose="020B0604020202020204" pitchFamily="34" charset="0"/>
                <a:ea typeface="PingFang SC" panose="020B0400000000000000" pitchFamily="34" charset="-122"/>
                <a:cs typeface="Arial" panose="020B0604020202020204" pitchFamily="34" charset="0"/>
              </a:rPr>
              <a:t>: </a:t>
            </a:r>
          </a:p>
          <a:p>
            <a:pPr marL="285750" indent="-285750">
              <a:buFont typeface="Wingdings" pitchFamily="2" charset="2"/>
              <a:buChar char="l"/>
            </a:pPr>
            <a:r>
              <a:rPr lang="en-US" altLang="zh-CN" sz="1800" dirty="0">
                <a:effectLst/>
                <a:latin typeface="Arial" panose="020B0604020202020204" pitchFamily="34" charset="0"/>
                <a:cs typeface="Arial" panose="020B0604020202020204" pitchFamily="34" charset="0"/>
              </a:rPr>
              <a:t>Petrological and mineralogical composition</a:t>
            </a:r>
            <a:endParaRPr lang="zh-CN" altLang="en-US" dirty="0"/>
          </a:p>
        </p:txBody>
      </p:sp>
      <p:sp>
        <p:nvSpPr>
          <p:cNvPr id="30" name="文本框 29">
            <a:extLst>
              <a:ext uri="{FF2B5EF4-FFF2-40B4-BE49-F238E27FC236}">
                <a16:creationId xmlns:a16="http://schemas.microsoft.com/office/drawing/2014/main" id="{74B9FA57-EB6A-7838-905D-86A1E3D8C00F}"/>
              </a:ext>
            </a:extLst>
          </p:cNvPr>
          <p:cNvSpPr txBox="1"/>
          <p:nvPr/>
        </p:nvSpPr>
        <p:spPr>
          <a:xfrm>
            <a:off x="8012611" y="215893"/>
            <a:ext cx="3874590" cy="923330"/>
          </a:xfrm>
          <a:prstGeom prst="rect">
            <a:avLst/>
          </a:prstGeom>
          <a:noFill/>
        </p:spPr>
        <p:txBody>
          <a:bodyPr wrap="square">
            <a:spAutoFit/>
          </a:bodyPr>
          <a:lstStyle/>
          <a:p>
            <a:r>
              <a:rPr lang="en-US" altLang="zh-CN" sz="1800" dirty="0">
                <a:effectLst/>
                <a:latin typeface="Arial" panose="020B0604020202020204" pitchFamily="34" charset="0"/>
                <a:cs typeface="Arial" panose="020B0604020202020204" pitchFamily="34" charset="0"/>
              </a:rPr>
              <a:t>Sources, ages, and areal distributions of widespread tephra layers in the United States</a:t>
            </a:r>
          </a:p>
        </p:txBody>
      </p:sp>
      <p:sp>
        <p:nvSpPr>
          <p:cNvPr id="32" name="文本框 31">
            <a:extLst>
              <a:ext uri="{FF2B5EF4-FFF2-40B4-BE49-F238E27FC236}">
                <a16:creationId xmlns:a16="http://schemas.microsoft.com/office/drawing/2014/main" id="{915623B5-4520-25D1-A9F5-61251F0BCA7E}"/>
              </a:ext>
            </a:extLst>
          </p:cNvPr>
          <p:cNvSpPr txBox="1"/>
          <p:nvPr/>
        </p:nvSpPr>
        <p:spPr>
          <a:xfrm>
            <a:off x="509025" y="890707"/>
            <a:ext cx="1854170" cy="369332"/>
          </a:xfrm>
          <a:prstGeom prst="rect">
            <a:avLst/>
          </a:prstGeom>
          <a:noFill/>
        </p:spPr>
        <p:txBody>
          <a:bodyPr wrap="square">
            <a:spAutoFit/>
          </a:bodyPr>
          <a:lstStyle/>
          <a:p>
            <a:r>
              <a:rPr lang="en-US" altLang="zh-CN" dirty="0">
                <a:effectLst/>
                <a:latin typeface="Helvetica" pitchFamily="2" charset="0"/>
              </a:rPr>
              <a:t>Tephra</a:t>
            </a:r>
            <a:endParaRPr lang="zh-CN" altLang="en-US" dirty="0"/>
          </a:p>
        </p:txBody>
      </p:sp>
      <p:sp>
        <p:nvSpPr>
          <p:cNvPr id="33" name="文本框 32">
            <a:extLst>
              <a:ext uri="{FF2B5EF4-FFF2-40B4-BE49-F238E27FC236}">
                <a16:creationId xmlns:a16="http://schemas.microsoft.com/office/drawing/2014/main" id="{A0229D65-E017-5A39-B30A-C6FA2C9D46BC}"/>
              </a:ext>
            </a:extLst>
          </p:cNvPr>
          <p:cNvSpPr txBox="1"/>
          <p:nvPr/>
        </p:nvSpPr>
        <p:spPr>
          <a:xfrm>
            <a:off x="295536" y="3302948"/>
            <a:ext cx="3261946" cy="646331"/>
          </a:xfrm>
          <a:prstGeom prst="rect">
            <a:avLst/>
          </a:prstGeom>
          <a:noFill/>
        </p:spPr>
        <p:txBody>
          <a:bodyPr wrap="square" rtlCol="0">
            <a:spAutoFit/>
          </a:bodyPr>
          <a:lstStyle/>
          <a:p>
            <a:r>
              <a:rPr kumimoji="1" lang="en-US" altLang="zh-CN" dirty="0">
                <a:latin typeface="Arial" panose="020B0604020202020204" pitchFamily="34" charset="0"/>
                <a:cs typeface="Arial" panose="020B0604020202020204" pitchFamily="34" charset="0"/>
              </a:rPr>
              <a:t>Plinian eruption creates wide-spreading tephra bed</a:t>
            </a:r>
            <a:endParaRPr kumimoji="1" lang="zh-CN" altLang="en-US" dirty="0">
              <a:latin typeface="Arial" panose="020B0604020202020204" pitchFamily="34" charset="0"/>
              <a:cs typeface="Arial" panose="020B0604020202020204" pitchFamily="34" charset="0"/>
            </a:endParaRPr>
          </a:p>
        </p:txBody>
      </p:sp>
      <p:grpSp>
        <p:nvGrpSpPr>
          <p:cNvPr id="34" name="组合 33">
            <a:extLst>
              <a:ext uri="{FF2B5EF4-FFF2-40B4-BE49-F238E27FC236}">
                <a16:creationId xmlns:a16="http://schemas.microsoft.com/office/drawing/2014/main" id="{A4135BBB-126C-3304-703E-A4D51912C05A}"/>
              </a:ext>
            </a:extLst>
          </p:cNvPr>
          <p:cNvGrpSpPr/>
          <p:nvPr/>
        </p:nvGrpSpPr>
        <p:grpSpPr>
          <a:xfrm>
            <a:off x="406658" y="1966607"/>
            <a:ext cx="2010846" cy="1347126"/>
            <a:chOff x="0" y="670192"/>
            <a:chExt cx="5196230" cy="3481110"/>
          </a:xfrm>
        </p:grpSpPr>
        <p:pic>
          <p:nvPicPr>
            <p:cNvPr id="35" name="图片 34" descr="山上有许多云&#10;&#10;描述已自动生成">
              <a:extLst>
                <a:ext uri="{FF2B5EF4-FFF2-40B4-BE49-F238E27FC236}">
                  <a16:creationId xmlns:a16="http://schemas.microsoft.com/office/drawing/2014/main" id="{0BB25190-D9DE-5ED2-EB76-02DB6CA07E8C}"/>
                </a:ext>
              </a:extLst>
            </p:cNvPr>
            <p:cNvPicPr>
              <a:picLocks noChangeAspect="1"/>
            </p:cNvPicPr>
            <p:nvPr/>
          </p:nvPicPr>
          <p:blipFill>
            <a:blip r:embed="rId21"/>
            <a:stretch>
              <a:fillRect/>
            </a:stretch>
          </p:blipFill>
          <p:spPr>
            <a:xfrm>
              <a:off x="0" y="670192"/>
              <a:ext cx="5196230" cy="3481110"/>
            </a:xfrm>
            <a:prstGeom prst="rect">
              <a:avLst/>
            </a:prstGeom>
          </p:spPr>
        </p:pic>
        <p:sp>
          <p:nvSpPr>
            <p:cNvPr id="36" name="椭圆 35">
              <a:extLst>
                <a:ext uri="{FF2B5EF4-FFF2-40B4-BE49-F238E27FC236}">
                  <a16:creationId xmlns:a16="http://schemas.microsoft.com/office/drawing/2014/main" id="{84B69DAB-85D7-F485-2F33-886697BFE3F6}"/>
                </a:ext>
              </a:extLst>
            </p:cNvPr>
            <p:cNvSpPr/>
            <p:nvPr/>
          </p:nvSpPr>
          <p:spPr>
            <a:xfrm rot="5400000">
              <a:off x="717697" y="239574"/>
              <a:ext cx="2413592" cy="355127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2000" dirty="0"/>
            </a:p>
          </p:txBody>
        </p:sp>
      </p:grpSp>
    </p:spTree>
    <p:extLst>
      <p:ext uri="{BB962C8B-B14F-4D97-AF65-F5344CB8AC3E}">
        <p14:creationId xmlns:p14="http://schemas.microsoft.com/office/powerpoint/2010/main" val="215069618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667</TotalTime>
  <Words>691</Words>
  <Application>Microsoft Macintosh PowerPoint</Application>
  <PresentationFormat>宽屏</PresentationFormat>
  <Paragraphs>88</Paragraphs>
  <Slides>9</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等线</vt:lpstr>
      <vt:lpstr>等线 Light</vt:lpstr>
      <vt:lpstr>Arial</vt:lpstr>
      <vt:lpstr>Cambria Math</vt:lpstr>
      <vt:lpstr>Helvetica</vt:lpstr>
      <vt:lpstr>Helvetica Neue</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新程 周</dc:creator>
  <cp:lastModifiedBy>新程 周</cp:lastModifiedBy>
  <cp:revision>6</cp:revision>
  <dcterms:created xsi:type="dcterms:W3CDTF">2024-10-16T00:08:50Z</dcterms:created>
  <dcterms:modified xsi:type="dcterms:W3CDTF">2024-10-17T09:31:25Z</dcterms:modified>
</cp:coreProperties>
</file>